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78" r:id="rId5"/>
    <p:sldId id="279" r:id="rId6"/>
    <p:sldId id="281" r:id="rId7"/>
    <p:sldId id="283" r:id="rId8"/>
    <p:sldId id="280" r:id="rId9"/>
    <p:sldId id="282" r:id="rId10"/>
    <p:sldId id="274" r:id="rId11"/>
  </p:sldIdLst>
  <p:sldSz cx="7797800" cy="4394200"/>
  <p:notesSz cx="7797800" cy="43942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337"/>
    <a:srgbClr val="012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>
      <p:cViewPr>
        <p:scale>
          <a:sx n="176" d="100"/>
          <a:sy n="176" d="100"/>
        </p:scale>
        <p:origin x="544" y="144"/>
      </p:cViewPr>
      <p:guideLst>
        <p:guide orient="horz" pos="28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585311" y="1362202"/>
            <a:ext cx="6633527" cy="922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170622" y="2460752"/>
            <a:ext cx="5462905" cy="109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54E6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 bwMode="auto">
          <a:xfrm>
            <a:off x="0" y="0"/>
            <a:ext cx="7802880" cy="4389120"/>
          </a:xfrm>
          <a:custGeom>
            <a:avLst/>
            <a:gdLst/>
            <a:ahLst/>
            <a:cxnLst/>
            <a:rect l="l" t="t" r="r" b="b"/>
            <a:pathLst>
              <a:path w="7802880" h="4389120" extrusionOk="0">
                <a:moveTo>
                  <a:pt x="7802877" y="4389116"/>
                </a:moveTo>
                <a:lnTo>
                  <a:pt x="0" y="4389116"/>
                </a:lnTo>
                <a:lnTo>
                  <a:pt x="0" y="0"/>
                </a:lnTo>
                <a:lnTo>
                  <a:pt x="7802877" y="0"/>
                </a:lnTo>
                <a:lnTo>
                  <a:pt x="7802877" y="4389116"/>
                </a:lnTo>
                <a:close/>
              </a:path>
            </a:pathLst>
          </a:custGeom>
          <a:solidFill>
            <a:srgbClr val="EFF3F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54E6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259765" y="891823"/>
            <a:ext cx="1789430" cy="256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154E6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019137" y="1010666"/>
            <a:ext cx="3394805" cy="2900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54E6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57440" y="367713"/>
            <a:ext cx="7289269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54E69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390207" y="1010666"/>
            <a:ext cx="7023735" cy="2900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2653411" y="4086606"/>
            <a:ext cx="2497328" cy="21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390207" y="4086606"/>
            <a:ext cx="1794954" cy="21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5618988" y="4086606"/>
            <a:ext cx="1794954" cy="21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 bwMode="auto">
          <a:xfrm>
            <a:off x="241300" y="3187700"/>
            <a:ext cx="4724400" cy="118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2000" b="1" dirty="0">
                <a:solidFill>
                  <a:srgbClr val="012356"/>
                </a:solidFill>
                <a:latin typeface="Trebuchet MS"/>
                <a:cs typeface="Trebuchet MS"/>
              </a:rPr>
              <a:t>ИНДУСТРИАЛЬНЫЕ И ПРОМЫШЛЕННЫЕ ПАРКИ В ПЕРМИ</a:t>
            </a:r>
          </a:p>
          <a:p>
            <a:pPr marL="12700" marR="5080">
              <a:lnSpc>
                <a:spcPct val="95900"/>
              </a:lnSpc>
              <a:defRPr/>
            </a:pPr>
            <a:r>
              <a:rPr lang="ru-RU" sz="2000" b="1" dirty="0">
                <a:solidFill>
                  <a:srgbClr val="012356"/>
                </a:solidFill>
                <a:latin typeface="Trebuchet MS"/>
                <a:cs typeface="Trebuchet MS"/>
              </a:rPr>
              <a:t>НАСТОЯЩЕЕ И БУДУЩЕЕ</a:t>
            </a:r>
            <a:r>
              <a:rPr sz="2000" b="1" dirty="0">
                <a:solidFill>
                  <a:srgbClr val="012356"/>
                </a:solidFill>
                <a:latin typeface="Trebuchet MS"/>
                <a:cs typeface="Trebuchet MS"/>
              </a:rPr>
              <a:t>  </a:t>
            </a:r>
            <a:r>
              <a:rPr lang="ru-RU" sz="2000" b="1" dirty="0">
                <a:solidFill>
                  <a:srgbClr val="012356"/>
                </a:solidFill>
                <a:latin typeface="Trebuchet MS"/>
                <a:cs typeface="Trebuchet MS"/>
              </a:rPr>
              <a:t>ВОЗМОЖНОСТИ И ПРЕИМУЩЕСТВА</a:t>
            </a:r>
            <a:endParaRPr sz="200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 bwMode="auto">
          <a:xfrm>
            <a:off x="7522181" y="618486"/>
            <a:ext cx="0" cy="2132330"/>
          </a:xfrm>
          <a:custGeom>
            <a:avLst/>
            <a:gdLst/>
            <a:ahLst/>
            <a:cxnLst/>
            <a:rect l="l" t="t" r="r" b="b"/>
            <a:pathLst>
              <a:path h="2132330" extrusionOk="0">
                <a:moveTo>
                  <a:pt x="0" y="0"/>
                </a:moveTo>
                <a:lnTo>
                  <a:pt x="0" y="2132330"/>
                </a:lnTo>
              </a:path>
            </a:pathLst>
          </a:custGeom>
          <a:ln w="121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73888" y="612136"/>
            <a:ext cx="7254875" cy="0"/>
          </a:xfrm>
          <a:custGeom>
            <a:avLst/>
            <a:gdLst/>
            <a:ahLst/>
            <a:cxnLst/>
            <a:rect l="l" t="t" r="r" b="b"/>
            <a:pathLst>
              <a:path w="7254875" extrusionOk="0">
                <a:moveTo>
                  <a:pt x="0" y="0"/>
                </a:moveTo>
                <a:lnTo>
                  <a:pt x="725439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028" name="Picture 4" descr="Индустриальный парк «ПромТехПарк» - Группа компаний GGroup">
            <a:extLst>
              <a:ext uri="{FF2B5EF4-FFF2-40B4-BE49-F238E27FC236}">
                <a16:creationId xmlns:a16="http://schemas.microsoft.com/office/drawing/2014/main" id="{01ED3BAA-693A-7585-92ED-00B98559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3"/>
            <a:ext cx="7861300" cy="31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5798" y="255592"/>
            <a:ext cx="2946346" cy="49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3"/>
              </a:lnSpc>
              <a:spcBef>
                <a:spcPct val="0"/>
              </a:spcBef>
            </a:pPr>
            <a:r>
              <a:rPr lang="ru-RU" sz="3411" dirty="0">
                <a:solidFill>
                  <a:srgbClr val="012356"/>
                </a:solidFill>
                <a:latin typeface="Century Gothic" panose="020B0502020202020204" pitchFamily="34" charset="0"/>
              </a:rPr>
              <a:t>Контакты</a:t>
            </a:r>
            <a:endParaRPr lang="en-US" sz="3411" dirty="0">
              <a:solidFill>
                <a:srgbClr val="01235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3698042" y="3269298"/>
            <a:ext cx="3282506" cy="0"/>
          </a:xfrm>
          <a:prstGeom prst="line">
            <a:avLst/>
          </a:prstGeom>
          <a:ln w="9525" cap="rnd">
            <a:solidFill>
              <a:srgbClr val="3737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721342DA-360C-501F-7493-0F5CB3B27FF0}"/>
              </a:ext>
            </a:extLst>
          </p:cNvPr>
          <p:cNvSpPr txBox="1"/>
          <p:nvPr/>
        </p:nvSpPr>
        <p:spPr>
          <a:xfrm>
            <a:off x="4077423" y="985976"/>
            <a:ext cx="1615186" cy="17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2"/>
              </a:lnSpc>
              <a:spcBef>
                <a:spcPct val="0"/>
              </a:spcBef>
            </a:pPr>
            <a:r>
              <a:rPr lang="en-US" sz="1095" b="1" dirty="0">
                <a:solidFill>
                  <a:srgbClr val="012356"/>
                </a:solidFill>
                <a:latin typeface="Montserrat Light"/>
              </a:rPr>
              <a:t>ЗОЛОТЫЕ-ДВЕРИ.РФ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9ED4E231-583C-C7C2-D2C5-2D5E3FA3B52F}"/>
              </a:ext>
            </a:extLst>
          </p:cNvPr>
          <p:cNvSpPr txBox="1"/>
          <p:nvPr/>
        </p:nvSpPr>
        <p:spPr>
          <a:xfrm>
            <a:off x="4126148" y="1492082"/>
            <a:ext cx="1517735" cy="20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7"/>
              </a:lnSpc>
              <a:spcBef>
                <a:spcPct val="0"/>
              </a:spcBef>
            </a:pPr>
            <a:r>
              <a:rPr lang="en-US" sz="1352" b="1" dirty="0">
                <a:solidFill>
                  <a:srgbClr val="012356"/>
                </a:solidFill>
                <a:latin typeface="Montserrat Light"/>
              </a:rPr>
              <a:t>+7 (342) 291 91 25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29FEDA88-8BD6-7C72-A748-B72A1BF8BEE8}"/>
              </a:ext>
            </a:extLst>
          </p:cNvPr>
          <p:cNvSpPr txBox="1"/>
          <p:nvPr/>
        </p:nvSpPr>
        <p:spPr>
          <a:xfrm>
            <a:off x="4205896" y="1908212"/>
            <a:ext cx="2531298" cy="46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  <a:spcBef>
                <a:spcPct val="0"/>
              </a:spcBef>
            </a:pPr>
            <a:r>
              <a:rPr lang="en-US" sz="1351" b="1" dirty="0">
                <a:solidFill>
                  <a:srgbClr val="012356"/>
                </a:solidFill>
                <a:latin typeface="Montserrat Light"/>
              </a:rPr>
              <a:t>Пермь, ДЦ Серго, ул. Монастырская, 61, офис 301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A8417437-2250-6FFC-08B5-7060138E5CDC}"/>
              </a:ext>
            </a:extLst>
          </p:cNvPr>
          <p:cNvSpPr txBox="1"/>
          <p:nvPr/>
        </p:nvSpPr>
        <p:spPr>
          <a:xfrm>
            <a:off x="4205896" y="2567002"/>
            <a:ext cx="2784713" cy="42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7"/>
              </a:lnSpc>
              <a:spcBef>
                <a:spcPct val="0"/>
              </a:spcBef>
            </a:pPr>
            <a:r>
              <a:rPr lang="en-US" sz="1352" b="1" dirty="0">
                <a:solidFill>
                  <a:srgbClr val="012356"/>
                </a:solidFill>
                <a:latin typeface="Montserrat Light"/>
              </a:rPr>
              <a:t>Москва, Варшавское Шоссе,42, офис 4318</a:t>
            </a:r>
          </a:p>
        </p:txBody>
      </p:sp>
      <p:pic>
        <p:nvPicPr>
          <p:cNvPr id="14" name="Рисунок 13" descr="Телефон">
            <a:extLst>
              <a:ext uri="{FF2B5EF4-FFF2-40B4-BE49-F238E27FC236}">
                <a16:creationId xmlns:a16="http://schemas.microsoft.com/office/drawing/2014/main" id="{7EFB3E00-BA47-36AD-243B-8E5D8EAC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4546" y="1402474"/>
            <a:ext cx="389890" cy="389890"/>
          </a:xfrm>
          <a:prstGeom prst="rect">
            <a:avLst/>
          </a:prstGeom>
        </p:spPr>
      </p:pic>
      <p:pic>
        <p:nvPicPr>
          <p:cNvPr id="15" name="Рисунок 14" descr="Город">
            <a:extLst>
              <a:ext uri="{FF2B5EF4-FFF2-40B4-BE49-F238E27FC236}">
                <a16:creationId xmlns:a16="http://schemas.microsoft.com/office/drawing/2014/main" id="{FBA3A739-0C68-A24B-3CAD-F2CF4E32A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5798" y="2567002"/>
            <a:ext cx="389890" cy="389890"/>
          </a:xfrm>
          <a:prstGeom prst="rect">
            <a:avLst/>
          </a:prstGeom>
        </p:spPr>
      </p:pic>
      <p:pic>
        <p:nvPicPr>
          <p:cNvPr id="16" name="Рисунок 15" descr="Город">
            <a:extLst>
              <a:ext uri="{FF2B5EF4-FFF2-40B4-BE49-F238E27FC236}">
                <a16:creationId xmlns:a16="http://schemas.microsoft.com/office/drawing/2014/main" id="{7418BCA4-DA8D-7DB6-E703-58ACEA950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9576" y="1921068"/>
            <a:ext cx="389890" cy="389890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0039156F-EA56-4AB1-F1D2-0F16519194ED}"/>
              </a:ext>
            </a:extLst>
          </p:cNvPr>
          <p:cNvSpPr txBox="1"/>
          <p:nvPr/>
        </p:nvSpPr>
        <p:spPr>
          <a:xfrm>
            <a:off x="6498" y="3713947"/>
            <a:ext cx="3411538" cy="206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7"/>
              </a:lnSpc>
              <a:spcBef>
                <a:spcPct val="0"/>
              </a:spcBef>
            </a:pPr>
            <a:r>
              <a:rPr lang="ru-RU" sz="1352" b="1" dirty="0">
                <a:solidFill>
                  <a:srgbClr val="012356"/>
                </a:solidFill>
                <a:latin typeface="Montserrat Light"/>
              </a:rPr>
              <a:t>САРАНСКАЯ НАТАЛЬЯ</a:t>
            </a:r>
            <a:endParaRPr lang="en-US" sz="1352" b="1" dirty="0">
              <a:solidFill>
                <a:srgbClr val="012356"/>
              </a:solidFill>
              <a:latin typeface="Montserrat Light"/>
            </a:endParaRPr>
          </a:p>
        </p:txBody>
      </p:sp>
      <p:pic>
        <p:nvPicPr>
          <p:cNvPr id="20" name="Рисунок 19" descr="Интернет">
            <a:extLst>
              <a:ext uri="{FF2B5EF4-FFF2-40B4-BE49-F238E27FC236}">
                <a16:creationId xmlns:a16="http://schemas.microsoft.com/office/drawing/2014/main" id="{A15CA161-5684-B470-6D8B-EBF3E67F0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18439" y="892642"/>
            <a:ext cx="389890" cy="389890"/>
          </a:xfrm>
          <a:prstGeom prst="rect">
            <a:avLst/>
          </a:prstGeom>
        </p:spPr>
      </p:pic>
      <p:pic>
        <p:nvPicPr>
          <p:cNvPr id="1030" name="Picture 6" descr="Пнг Telegram иконка 31 фото">
            <a:extLst>
              <a:ext uri="{FF2B5EF4-FFF2-40B4-BE49-F238E27FC236}">
                <a16:creationId xmlns:a16="http://schemas.microsoft.com/office/drawing/2014/main" id="{42EA6303-566A-8265-966F-9AC793C0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87" y="3749072"/>
            <a:ext cx="436363" cy="4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3B0C59A4-96BA-03FC-B5C0-48FB813296E4}"/>
              </a:ext>
            </a:extLst>
          </p:cNvPr>
          <p:cNvSpPr txBox="1"/>
          <p:nvPr/>
        </p:nvSpPr>
        <p:spPr>
          <a:xfrm>
            <a:off x="5162418" y="3846852"/>
            <a:ext cx="1140804" cy="206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47"/>
              </a:lnSpc>
              <a:spcBef>
                <a:spcPct val="0"/>
              </a:spcBef>
            </a:pPr>
            <a:r>
              <a:rPr lang="en-US" sz="1352" dirty="0">
                <a:solidFill>
                  <a:srgbClr val="012356"/>
                </a:solidFill>
                <a:latin typeface="Montserrat Light"/>
              </a:rPr>
              <a:t>@cfkzd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9C10B-AC4D-69A2-B92F-F945513938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" y="245108"/>
            <a:ext cx="2448374" cy="3264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84BC4-5BCB-7C14-420A-99B2D1B759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2" y="341009"/>
            <a:ext cx="1184968" cy="1122601"/>
          </a:xfrm>
          <a:prstGeom prst="rect">
            <a:avLst/>
          </a:prstGeom>
          <a:solidFill>
            <a:srgbClr val="012356"/>
          </a:solidFill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50C336-DAA7-523F-0E02-79BAE44B73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42" y="3368233"/>
            <a:ext cx="657633" cy="9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DCD1D6-E664-A03B-FF39-A136F342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" y="0"/>
            <a:ext cx="7772400" cy="4375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5DFF5-54FB-45DC-49DF-85B6805B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0"/>
            <a:ext cx="7772400" cy="437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544CB-2648-62C8-589A-AA1998D7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4927"/>
            <a:ext cx="7772400" cy="43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EC9EC-8C70-5851-A9E1-D3E04826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"/>
            <a:ext cx="7772400" cy="43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19EDFCB-7BA7-2DF3-35CD-315FE78E1916}"/>
              </a:ext>
            </a:extLst>
          </p:cNvPr>
          <p:cNvSpPr txBox="1"/>
          <p:nvPr/>
        </p:nvSpPr>
        <p:spPr bwMode="auto">
          <a:xfrm>
            <a:off x="474133" y="198317"/>
            <a:ext cx="4790430" cy="930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C90337"/>
                </a:solidFill>
                <a:latin typeface="Trebuchet MS"/>
                <a:cs typeface="Trebuchet MS"/>
              </a:rPr>
              <a:t>ЧАСТНО-ГОСУДАРСТВЕННЫЙ</a:t>
            </a:r>
          </a:p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C90337"/>
                </a:solidFill>
                <a:latin typeface="Trebuchet MS"/>
                <a:cs typeface="Trebuchet MS"/>
              </a:rPr>
              <a:t>ИНДУСТРИАЛЬНЫЙ ПАРК В ПЕРМИ</a:t>
            </a:r>
          </a:p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012356"/>
                </a:solidFill>
                <a:latin typeface="Trebuchet MS"/>
                <a:cs typeface="Trebuchet MS"/>
              </a:rPr>
              <a:t>Буксирная, 4 (зона ОЭЗ)</a:t>
            </a:r>
            <a:endParaRPr sz="210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967F5D8-3A03-0242-5FED-3CE76C29C7A8}"/>
              </a:ext>
            </a:extLst>
          </p:cNvPr>
          <p:cNvSpPr txBox="1"/>
          <p:nvPr/>
        </p:nvSpPr>
        <p:spPr bwMode="auto">
          <a:xfrm>
            <a:off x="4965700" y="1508432"/>
            <a:ext cx="2514600" cy="236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1600" b="1" dirty="0">
                <a:solidFill>
                  <a:srgbClr val="012356"/>
                </a:solidFill>
                <a:latin typeface="Trebuchet MS"/>
                <a:cs typeface="Trebuchet MS"/>
              </a:rPr>
              <a:t>ПРОФИЛЬ РЕЗИДЕНТОВ</a:t>
            </a:r>
            <a:endParaRPr sz="160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6" name="Прямоугольник 28">
            <a:extLst>
              <a:ext uri="{FF2B5EF4-FFF2-40B4-BE49-F238E27FC236}">
                <a16:creationId xmlns:a16="http://schemas.microsoft.com/office/drawing/2014/main" id="{C2355C12-3780-8325-6804-C2BA87F75C97}"/>
              </a:ext>
            </a:extLst>
          </p:cNvPr>
          <p:cNvSpPr/>
          <p:nvPr/>
        </p:nvSpPr>
        <p:spPr bwMode="auto">
          <a:xfrm>
            <a:off x="4965700" y="1795979"/>
            <a:ext cx="2603500" cy="8309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1. Производственные компании, которым нужно отдельно стоящее помещение для производства</a:t>
            </a:r>
            <a:endParaRPr lang="ru-RU" sz="1200" b="1" i="0" u="none" strike="noStrike" cap="none" spc="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24634733-7BF5-7C46-7E78-18BA309129A4}"/>
              </a:ext>
            </a:extLst>
          </p:cNvPr>
          <p:cNvSpPr/>
          <p:nvPr/>
        </p:nvSpPr>
        <p:spPr bwMode="auto">
          <a:xfrm>
            <a:off x="4965700" y="2854090"/>
            <a:ext cx="2603500" cy="10156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2</a:t>
            </a:r>
            <a:r>
              <a:rPr lang="ru-RU" sz="1200" b="1" i="0" u="none" strike="noStrike" cap="none" spc="0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. Если инвестиции более 120 млн руб, (в первые 3 года 80 млн руб), то можно стать резидентом ОЭЗ и получить налоговые льготы</a:t>
            </a:r>
            <a:endParaRPr lang="ru-RU" sz="1200" b="1" i="0" u="none" strike="noStrike" cap="none" spc="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B70EB4-718B-4FA3-D6F3-8D40006CC14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2" y="1511300"/>
            <a:ext cx="4096631" cy="23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19EDFCB-7BA7-2DF3-35CD-315FE78E1916}"/>
              </a:ext>
            </a:extLst>
          </p:cNvPr>
          <p:cNvSpPr txBox="1"/>
          <p:nvPr/>
        </p:nvSpPr>
        <p:spPr bwMode="auto">
          <a:xfrm>
            <a:off x="474132" y="198316"/>
            <a:ext cx="7006167" cy="627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C90337"/>
                </a:solidFill>
                <a:latin typeface="Trebuchet MS"/>
                <a:cs typeface="Trebuchet MS"/>
              </a:rPr>
              <a:t>ОПИСАНИЕ ПЛОЩАДКИ</a:t>
            </a:r>
          </a:p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012356"/>
                </a:solidFill>
                <a:latin typeface="Trebuchet MS"/>
                <a:cs typeface="Trebuchet MS"/>
              </a:rPr>
              <a:t>Пермь, ул. Буксирная, 4 (зона ОЭЗ)</a:t>
            </a:r>
            <a:endParaRPr sz="210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766BD-8CA8-04A5-2066-E84F7A6432C6}"/>
              </a:ext>
            </a:extLst>
          </p:cNvPr>
          <p:cNvSpPr txBox="1"/>
          <p:nvPr/>
        </p:nvSpPr>
        <p:spPr>
          <a:xfrm>
            <a:off x="296159" y="1130177"/>
            <a:ext cx="53553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12356"/>
                </a:solidFill>
              </a:rPr>
              <a:t>Общая площадь – 19,8 ГА</a:t>
            </a:r>
          </a:p>
          <a:p>
            <a:endParaRPr lang="ru-RU" dirty="0">
              <a:solidFill>
                <a:srgbClr val="01235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12356"/>
                </a:solidFill>
              </a:rPr>
              <a:t>Коммуникации:</a:t>
            </a:r>
          </a:p>
          <a:p>
            <a:r>
              <a:rPr lang="ru-RU" sz="1400" dirty="0">
                <a:solidFill>
                  <a:srgbClr val="012356"/>
                </a:solidFill>
              </a:rPr>
              <a:t>Электроснабжение – 5 мВт (на текущий </a:t>
            </a:r>
          </a:p>
          <a:p>
            <a:r>
              <a:rPr lang="ru-RU" sz="1400" dirty="0">
                <a:solidFill>
                  <a:srgbClr val="012356"/>
                </a:solidFill>
              </a:rPr>
              <a:t>период)</a:t>
            </a:r>
          </a:p>
          <a:p>
            <a:r>
              <a:rPr lang="ru-RU" sz="1400" dirty="0">
                <a:solidFill>
                  <a:srgbClr val="012356"/>
                </a:solidFill>
              </a:rPr>
              <a:t>Газоснабжение – 150 м</a:t>
            </a:r>
            <a:r>
              <a:rPr lang="ru-RU" sz="1400" baseline="30000" dirty="0">
                <a:solidFill>
                  <a:srgbClr val="012356"/>
                </a:solidFill>
              </a:rPr>
              <a:t>3</a:t>
            </a:r>
            <a:r>
              <a:rPr lang="ru-RU" sz="1400" dirty="0">
                <a:solidFill>
                  <a:srgbClr val="012356"/>
                </a:solidFill>
              </a:rPr>
              <a:t>/ч</a:t>
            </a:r>
          </a:p>
          <a:p>
            <a:r>
              <a:rPr lang="ru-RU" sz="1400" dirty="0">
                <a:solidFill>
                  <a:srgbClr val="012356"/>
                </a:solidFill>
              </a:rPr>
              <a:t>Водоснабжение/водоотведение – 62,5 м</a:t>
            </a:r>
            <a:r>
              <a:rPr lang="ru-RU" sz="1400" baseline="30000" dirty="0">
                <a:solidFill>
                  <a:srgbClr val="012356"/>
                </a:solidFill>
              </a:rPr>
              <a:t>3</a:t>
            </a:r>
            <a:r>
              <a:rPr lang="ru-RU" sz="1400" dirty="0">
                <a:solidFill>
                  <a:srgbClr val="012356"/>
                </a:solidFill>
              </a:rPr>
              <a:t>/ч</a:t>
            </a:r>
          </a:p>
          <a:p>
            <a:r>
              <a:rPr lang="ru-RU" sz="1400" dirty="0">
                <a:solidFill>
                  <a:srgbClr val="012356"/>
                </a:solidFill>
              </a:rPr>
              <a:t>Теплоснабжение – 13 Гкал/час</a:t>
            </a:r>
          </a:p>
          <a:p>
            <a:r>
              <a:rPr lang="ru-RU" sz="1400" dirty="0">
                <a:solidFill>
                  <a:srgbClr val="012356"/>
                </a:solidFill>
              </a:rPr>
              <a:t>Волоконно-оптические сети</a:t>
            </a:r>
          </a:p>
          <a:p>
            <a:r>
              <a:rPr lang="ru-RU" sz="1400" dirty="0">
                <a:solidFill>
                  <a:srgbClr val="012356"/>
                </a:solidFill>
              </a:rPr>
              <a:t>Парковки, благоустройство</a:t>
            </a:r>
          </a:p>
          <a:p>
            <a:endParaRPr lang="ru-RU" sz="1400" dirty="0">
              <a:solidFill>
                <a:srgbClr val="01235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12356"/>
                </a:solidFill>
              </a:rPr>
              <a:t>Использование налоговых и таможенных льгот для резидентов ОЭЗ «Пермь».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aseline="30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9784B0-0443-E24A-A451-31298D70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130177"/>
            <a:ext cx="3733800" cy="2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19EDFCB-7BA7-2DF3-35CD-315FE78E1916}"/>
              </a:ext>
            </a:extLst>
          </p:cNvPr>
          <p:cNvSpPr txBox="1"/>
          <p:nvPr/>
        </p:nvSpPr>
        <p:spPr bwMode="auto">
          <a:xfrm>
            <a:off x="474133" y="198317"/>
            <a:ext cx="4790430" cy="62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C90337"/>
                </a:solidFill>
                <a:latin typeface="Trebuchet MS"/>
                <a:cs typeface="Trebuchet MS"/>
              </a:rPr>
              <a:t>ПРЕИМУЩЕСТВА РАЗМЕЩЕНИЯ</a:t>
            </a:r>
          </a:p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012356"/>
                </a:solidFill>
                <a:latin typeface="Trebuchet MS"/>
                <a:cs typeface="Trebuchet MS"/>
              </a:rPr>
              <a:t>В ИНДУСТРИАЛЬНОМ ПАРКЕ</a:t>
            </a:r>
            <a:endParaRPr sz="210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6" name="Прямоугольник 28">
            <a:extLst>
              <a:ext uri="{FF2B5EF4-FFF2-40B4-BE49-F238E27FC236}">
                <a16:creationId xmlns:a16="http://schemas.microsoft.com/office/drawing/2014/main" id="{C2355C12-3780-8325-6804-C2BA87F75C97}"/>
              </a:ext>
            </a:extLst>
          </p:cNvPr>
          <p:cNvSpPr/>
          <p:nvPr/>
        </p:nvSpPr>
        <p:spPr bwMode="auto">
          <a:xfrm>
            <a:off x="474132" y="1054100"/>
            <a:ext cx="4186767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200" b="1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ГОТОВАЯ ПРОМЫШЛЕННАЯ ИНФРАСТРУКТУРА – БЫСТРЫЙ ЗАПУСК ПРОИЗВОДСТВА</a:t>
            </a:r>
          </a:p>
        </p:txBody>
      </p:sp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24634733-7BF5-7C46-7E78-18BA309129A4}"/>
              </a:ext>
            </a:extLst>
          </p:cNvPr>
          <p:cNvSpPr/>
          <p:nvPr/>
        </p:nvSpPr>
        <p:spPr bwMode="auto">
          <a:xfrm>
            <a:off x="474131" y="1751122"/>
            <a:ext cx="418676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2</a:t>
            </a:r>
            <a:r>
              <a:rPr lang="ru-RU" sz="1200" b="1" i="0" u="none" strike="noStrike" cap="none" spc="0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. ЛЬГОТЫ ПО НАЛОГАМ </a:t>
            </a:r>
            <a:endParaRPr lang="ru-RU" sz="1200" b="1" i="0" u="none" strike="noStrike" cap="none" spc="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3B044B1A-FA13-F4D4-11E5-0596EF7E96D7}"/>
              </a:ext>
            </a:extLst>
          </p:cNvPr>
          <p:cNvSpPr/>
          <p:nvPr/>
        </p:nvSpPr>
        <p:spPr bwMode="auto">
          <a:xfrm>
            <a:off x="474131" y="2263478"/>
            <a:ext cx="4186767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3. ПРОФЕССИОНАЛЬНОЕ УПРАВЛЕНИЕ ОТ УПРАВЛЯЮЩЕЙ КОМПАНИИ</a:t>
            </a:r>
            <a:endParaRPr lang="ru-RU" sz="1200" b="1" i="0" u="none" strike="noStrike" cap="none" spc="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13" name="Прямоугольник 28">
            <a:extLst>
              <a:ext uri="{FF2B5EF4-FFF2-40B4-BE49-F238E27FC236}">
                <a16:creationId xmlns:a16="http://schemas.microsoft.com/office/drawing/2014/main" id="{93D02E4D-5DED-58A1-D8F0-C7D6EB380397}"/>
              </a:ext>
            </a:extLst>
          </p:cNvPr>
          <p:cNvSpPr/>
          <p:nvPr/>
        </p:nvSpPr>
        <p:spPr bwMode="auto">
          <a:xfrm>
            <a:off x="478810" y="2878436"/>
            <a:ext cx="4186767" cy="8309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4</a:t>
            </a:r>
            <a:r>
              <a:rPr lang="ru-RU" sz="1200" b="1" i="0" u="none" strike="noStrike" cap="none" spc="0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. </a:t>
            </a:r>
            <a:r>
              <a:rPr lang="ru-RU" sz="1200" b="1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СЕРВИСЫ ДЛЯ КОМПАНИЙ (ПРОЕКТИРОВАНИЕ, СТРОИТЕЛЬСТВО, БУХГАЛТЕРИЯ, ЮРИДИЧЕСКОЕ СОПРОВОЖДЕНИЕ, МЕРЫ ПОДДЕРЖКИ И СОПРОВОЖДЕНИЕ ПО ФИНАНСИРОВАНИЮ)</a:t>
            </a:r>
            <a:endParaRPr lang="ru-RU" sz="1200" b="1" i="0" u="none" strike="noStrike" cap="none" spc="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sp>
        <p:nvSpPr>
          <p:cNvPr id="14" name="Прямоугольник 28">
            <a:extLst>
              <a:ext uri="{FF2B5EF4-FFF2-40B4-BE49-F238E27FC236}">
                <a16:creationId xmlns:a16="http://schemas.microsoft.com/office/drawing/2014/main" id="{A461EDED-A989-AB36-8122-FD77CF26254B}"/>
              </a:ext>
            </a:extLst>
          </p:cNvPr>
          <p:cNvSpPr/>
          <p:nvPr/>
        </p:nvSpPr>
        <p:spPr bwMode="auto">
          <a:xfrm>
            <a:off x="474130" y="3884413"/>
            <a:ext cx="418676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6EDFF"/>
              </a:gs>
            </a:gsLst>
            <a:lin ang="16200000" scaled="1"/>
          </a:gra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5. ПРИОРИТЕТНАЯ </a:t>
            </a:r>
            <a:r>
              <a:rPr lang="ru-RU" sz="1200" b="1" dirty="0">
                <a:solidFill>
                  <a:srgbClr val="012356"/>
                </a:solidFill>
                <a:latin typeface="Trebuchet MS"/>
                <a:ea typeface="Trebuchet MS"/>
                <a:cs typeface="Trebuchet MS"/>
              </a:rPr>
              <a:t>ГОС.ПОДДЕРЖКА ОТ РЕГИОНА</a:t>
            </a:r>
            <a:endParaRPr lang="ru-RU" sz="1200" b="1" i="0" u="none" strike="noStrike" cap="none" spc="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pic>
        <p:nvPicPr>
          <p:cNvPr id="1026" name="Picture 2" descr="Фонд развития Пермского края объявил аукцион по продаже двух участков в  особой экономической зоне | 03.10.2024 | Пермь - БезФормата">
            <a:extLst>
              <a:ext uri="{FF2B5EF4-FFF2-40B4-BE49-F238E27FC236}">
                <a16:creationId xmlns:a16="http://schemas.microsoft.com/office/drawing/2014/main" id="{187399FA-1DEC-0E56-08E5-23CE9457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34" y="91164"/>
            <a:ext cx="2007933" cy="16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B0D30E6-EAEE-06C4-03D5-EA4A6FCE8B66}"/>
              </a:ext>
            </a:extLst>
          </p:cNvPr>
          <p:cNvSpPr txBox="1"/>
          <p:nvPr/>
        </p:nvSpPr>
        <p:spPr bwMode="auto">
          <a:xfrm>
            <a:off x="5520156" y="1470009"/>
            <a:ext cx="2275830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1500" b="1" dirty="0">
                <a:solidFill>
                  <a:srgbClr val="C90337"/>
                </a:solidFill>
                <a:latin typeface="Trebuchet MS"/>
                <a:cs typeface="Trebuchet MS"/>
              </a:rPr>
              <a:t>ФОНД РАЗВИТИЯ ПЕРМСКОГО КРАЯ</a:t>
            </a:r>
            <a:endParaRPr sz="1500" dirty="0">
              <a:solidFill>
                <a:srgbClr val="C90337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2560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19EDFCB-7BA7-2DF3-35CD-315FE78E1916}"/>
              </a:ext>
            </a:extLst>
          </p:cNvPr>
          <p:cNvSpPr txBox="1"/>
          <p:nvPr/>
        </p:nvSpPr>
        <p:spPr bwMode="auto">
          <a:xfrm>
            <a:off x="474133" y="198317"/>
            <a:ext cx="4790430" cy="62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C90337"/>
                </a:solidFill>
                <a:latin typeface="Trebuchet MS"/>
                <a:cs typeface="Trebuchet MS"/>
              </a:rPr>
              <a:t>ЛЬГОТЫ ПО НАЛОГАМ</a:t>
            </a:r>
          </a:p>
          <a:p>
            <a:pPr marL="12700" marR="5080">
              <a:lnSpc>
                <a:spcPct val="95900"/>
              </a:lnSpc>
              <a:defRPr/>
            </a:pPr>
            <a:r>
              <a:rPr lang="ru-RU" sz="2100" b="1" dirty="0">
                <a:solidFill>
                  <a:srgbClr val="012356"/>
                </a:solidFill>
                <a:latin typeface="Trebuchet MS"/>
                <a:cs typeface="Trebuchet MS"/>
              </a:rPr>
              <a:t>В ОЭЗ</a:t>
            </a:r>
            <a:endParaRPr sz="2100" dirty="0">
              <a:solidFill>
                <a:srgbClr val="012356"/>
              </a:solidFill>
              <a:latin typeface="Trebuchet MS"/>
              <a:cs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6B8FC-E751-DFD9-F7B1-DE28B22DF2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18743"/>
            <a:ext cx="6311900" cy="3215123"/>
          </a:xfrm>
          <a:prstGeom prst="rect">
            <a:avLst/>
          </a:prstGeom>
          <a:solidFill>
            <a:srgbClr val="012356"/>
          </a:solidFill>
        </p:spPr>
      </p:pic>
    </p:spTree>
    <p:extLst>
      <p:ext uri="{BB962C8B-B14F-4D97-AF65-F5344CB8AC3E}">
        <p14:creationId xmlns:p14="http://schemas.microsoft.com/office/powerpoint/2010/main" val="219854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231</Words>
  <Application>Microsoft Macintosh PowerPoint</Application>
  <DocSecurity>0</DocSecurity>
  <PresentationFormat>Произвольный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Montserrat Light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 потенциал НСО.cdr</dc:title>
  <dc:subject/>
  <dc:creator>DVA</dc:creator>
  <cp:keywords/>
  <dc:description/>
  <cp:lastModifiedBy>Natalya Saranskaya</cp:lastModifiedBy>
  <cp:revision>14</cp:revision>
  <dcterms:created xsi:type="dcterms:W3CDTF">2024-05-24T14:30:36Z</dcterms:created>
  <dcterms:modified xsi:type="dcterms:W3CDTF">2025-01-22T19:44:04Z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2024-05-24T00:00:00Z</vt:filetime>
  </property>
</Properties>
</file>