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20"/>
  </p:notesMasterIdLst>
  <p:handoutMasterIdLst>
    <p:handoutMasterId r:id="rId21"/>
  </p:handoutMasterIdLst>
  <p:sldIdLst>
    <p:sldId id="1228" r:id="rId3"/>
    <p:sldId id="1250" r:id="rId4"/>
    <p:sldId id="1162" r:id="rId5"/>
    <p:sldId id="1308" r:id="rId6"/>
    <p:sldId id="1328" r:id="rId7"/>
    <p:sldId id="1262" r:id="rId8"/>
    <p:sldId id="1309" r:id="rId9"/>
    <p:sldId id="1311" r:id="rId10"/>
    <p:sldId id="1333" r:id="rId11"/>
    <p:sldId id="1296" r:id="rId12"/>
    <p:sldId id="1109" r:id="rId13"/>
    <p:sldId id="1331" r:id="rId14"/>
    <p:sldId id="1313" r:id="rId15"/>
    <p:sldId id="1332" r:id="rId16"/>
    <p:sldId id="1318" r:id="rId17"/>
    <p:sldId id="1327" r:id="rId18"/>
    <p:sldId id="1193" r:id="rId19"/>
  </p:sldIdLst>
  <p:sldSz cx="12192000" cy="6858000"/>
  <p:notesSz cx="9872663" cy="6797675"/>
  <p:defaultTextStyle>
    <a:defPPr>
      <a:defRPr lang="en-US"/>
    </a:defPPr>
    <a:lvl1pPr algn="l" defTabSz="93218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1pPr>
    <a:lvl2pPr marL="465455" indent="-8255" algn="l" defTabSz="93218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2pPr>
    <a:lvl3pPr marL="932180" indent="-17780" algn="l" defTabSz="93218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3pPr>
    <a:lvl4pPr marL="1398905" indent="-27305" algn="l" defTabSz="93218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4pPr>
    <a:lvl5pPr marL="1865630" indent="-36830" algn="l" defTabSz="93218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99" userDrawn="1">
          <p15:clr>
            <a:srgbClr val="A4A3A4"/>
          </p15:clr>
        </p15:guide>
        <p15:guide id="2" pos="41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181D"/>
    <a:srgbClr val="A7ABCA"/>
    <a:srgbClr val="7E7843"/>
    <a:srgbClr val="602628"/>
    <a:srgbClr val="538690"/>
    <a:srgbClr val="B9DCE5"/>
    <a:srgbClr val="77A87B"/>
    <a:srgbClr val="5A7B5B"/>
    <a:srgbClr val="601A24"/>
    <a:srgbClr val="E5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DCAF9ED-07DC-4A11-8D7F-57B35C25682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9486" autoAdjust="0"/>
  </p:normalViewPr>
  <p:slideViewPr>
    <p:cSldViewPr snapToGrid="0" showGuides="1">
      <p:cViewPr>
        <p:scale>
          <a:sx n="111" d="100"/>
          <a:sy n="111" d="100"/>
        </p:scale>
        <p:origin x="-438" y="-72"/>
      </p:cViewPr>
      <p:guideLst>
        <p:guide orient="horz" pos="2499"/>
        <p:guide pos="41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-3996" y="-132"/>
      </p:cViewPr>
      <p:guideLst>
        <p:guide orient="horz" pos="2141"/>
        <p:guide pos="3109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4279230" cy="341032"/>
          </a:xfrm>
          <a:prstGeom prst="rect">
            <a:avLst/>
          </a:prstGeom>
        </p:spPr>
        <p:txBody>
          <a:bodyPr vert="horz" lIns="91320" tIns="45660" rIns="91320" bIns="45660" rtlCol="0"/>
          <a:lstStyle>
            <a:lvl1pPr algn="l" defTabSz="932815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1130" y="3"/>
            <a:ext cx="4279230" cy="341032"/>
          </a:xfrm>
          <a:prstGeom prst="rect">
            <a:avLst/>
          </a:prstGeom>
        </p:spPr>
        <p:txBody>
          <a:bodyPr vert="horz" lIns="91320" tIns="45660" rIns="91320" bIns="45660" rtlCol="0"/>
          <a:lstStyle>
            <a:lvl1pPr algn="r" defTabSz="93281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14CAB59-334B-45AD-A6A4-A05B9FDC742A}" type="datetimeFigureOut">
              <a:rPr lang="ru-RU"/>
              <a:t>26.05.2025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6456645"/>
            <a:ext cx="4279230" cy="341032"/>
          </a:xfrm>
          <a:prstGeom prst="rect">
            <a:avLst/>
          </a:prstGeom>
        </p:spPr>
        <p:txBody>
          <a:bodyPr vert="horz" lIns="91320" tIns="45660" rIns="91320" bIns="45660" rtlCol="0" anchor="b"/>
          <a:lstStyle>
            <a:lvl1pPr algn="l" defTabSz="932815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1130" y="6456645"/>
            <a:ext cx="4279230" cy="341032"/>
          </a:xfrm>
          <a:prstGeom prst="rect">
            <a:avLst/>
          </a:prstGeom>
        </p:spPr>
        <p:txBody>
          <a:bodyPr vert="horz" lIns="91320" tIns="45660" rIns="91320" bIns="45660" rtlCol="0" anchor="b"/>
          <a:lstStyle>
            <a:lvl1pPr algn="r" defTabSz="93281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DEA177D-B51A-489D-BF16-14E93574A39A}" type="slidenum">
              <a:rPr lang="ru-RU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700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4279230" cy="341032"/>
          </a:xfrm>
          <a:prstGeom prst="rect">
            <a:avLst/>
          </a:prstGeom>
        </p:spPr>
        <p:txBody>
          <a:bodyPr vert="horz" lIns="91320" tIns="45660" rIns="91320" bIns="45660" rtlCol="0"/>
          <a:lstStyle>
            <a:lvl1pPr algn="l" defTabSz="932815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1130" y="3"/>
            <a:ext cx="4279230" cy="341032"/>
          </a:xfrm>
          <a:prstGeom prst="rect">
            <a:avLst/>
          </a:prstGeom>
        </p:spPr>
        <p:txBody>
          <a:bodyPr vert="horz" lIns="91320" tIns="45660" rIns="91320" bIns="45660" rtlCol="0"/>
          <a:lstStyle>
            <a:lvl1pPr algn="r" defTabSz="93281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A254DCE-EB5C-4C91-9F32-8A8E1BA382C0}" type="datetimeFigureOut">
              <a:rPr lang="ru-RU"/>
              <a:t>26.05.2025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98687" y="850900"/>
            <a:ext cx="4075289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0" tIns="45660" rIns="91320" bIns="4566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813" y="3271501"/>
            <a:ext cx="7899053" cy="2294310"/>
          </a:xfrm>
          <a:prstGeom prst="rect">
            <a:avLst/>
          </a:prstGeom>
        </p:spPr>
        <p:txBody>
          <a:bodyPr vert="horz" lIns="91320" tIns="45660" rIns="91320" bIns="45660" rtlCol="0"/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456645"/>
            <a:ext cx="4279230" cy="341032"/>
          </a:xfrm>
          <a:prstGeom prst="rect">
            <a:avLst/>
          </a:prstGeom>
        </p:spPr>
        <p:txBody>
          <a:bodyPr vert="horz" lIns="91320" tIns="45660" rIns="91320" bIns="45660" rtlCol="0" anchor="b"/>
          <a:lstStyle>
            <a:lvl1pPr algn="l" defTabSz="932815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1130" y="6456645"/>
            <a:ext cx="4279230" cy="341032"/>
          </a:xfrm>
          <a:prstGeom prst="rect">
            <a:avLst/>
          </a:prstGeom>
        </p:spPr>
        <p:txBody>
          <a:bodyPr vert="horz" lIns="91320" tIns="45660" rIns="91320" bIns="45660" rtlCol="0" anchor="b"/>
          <a:lstStyle>
            <a:lvl1pPr algn="r" defTabSz="93281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9678B4B-4DF4-4BA5-A9E4-CAC0B47C7CCF}" type="slidenum">
              <a:rPr lang="ru-RU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934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218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5455" algn="l" defTabSz="93218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2180" algn="l" defTabSz="93218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98905" algn="l" defTabSz="93218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65630" algn="l" defTabSz="93218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32355" algn="l" defTabSz="932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9080" algn="l" defTabSz="932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5805" algn="l" defTabSz="932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1895" algn="l" defTabSz="932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98775" y="850900"/>
            <a:ext cx="4075113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678B4B-4DF4-4BA5-A9E4-CAC0B47C7CCF}" type="slidenum">
              <a:rPr lang="ru-RU" smtClean="0"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98775" y="850900"/>
            <a:ext cx="4075113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678B4B-4DF4-4BA5-A9E4-CAC0B47C7CCF}" type="slidenum">
              <a:rPr lang="ru-RU" smtClean="0"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98775" y="850900"/>
            <a:ext cx="4075113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678B4B-4DF4-4BA5-A9E4-CAC0B47C7CCF}" type="slidenum">
              <a:rPr lang="ru-RU" smtClean="0"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98775" y="850900"/>
            <a:ext cx="4075113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678B4B-4DF4-4BA5-A9E4-CAC0B47C7CCF}" type="slidenum">
              <a:rPr lang="ru-RU" smtClean="0"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98775" y="850900"/>
            <a:ext cx="4075113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678B4B-4DF4-4BA5-A9E4-CAC0B47C7CCF}" type="slidenum">
              <a:rPr lang="ru-RU" smtClean="0"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5888870"/>
            <a:ext cx="12192317" cy="108857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860" tIns="44429" rIns="88860" bIns="44429" anchor="ctr"/>
          <a:lstStyle/>
          <a:p>
            <a:pPr algn="ctr" defTabSz="93281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5888736"/>
            <a:ext cx="12192317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860" tIns="44429" rIns="88860" bIns="44429" anchor="ctr"/>
          <a:lstStyle/>
          <a:p>
            <a:pPr algn="ctr" defTabSz="93281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29" y="2606040"/>
            <a:ext cx="10058662" cy="2743200"/>
          </a:xfrm>
        </p:spPr>
        <p:txBody>
          <a:bodyPr/>
          <a:lstStyle>
            <a:lvl1pPr algn="l">
              <a:lnSpc>
                <a:spcPct val="80000"/>
              </a:lnSpc>
              <a:defRPr sz="657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29" y="5360437"/>
            <a:ext cx="10058662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905" b="1" cap="all" baseline="0">
                <a:solidFill>
                  <a:schemeClr val="accent1"/>
                </a:solidFill>
                <a:effectLst/>
              </a:defRPr>
            </a:lvl1pPr>
            <a:lvl2pPr marL="444500" indent="0" algn="ctr">
              <a:buNone/>
              <a:defRPr sz="1905"/>
            </a:lvl2pPr>
            <a:lvl3pPr marL="888365" indent="0" algn="ctr">
              <a:buNone/>
              <a:defRPr sz="1715"/>
            </a:lvl3pPr>
            <a:lvl4pPr marL="1332865" indent="0" algn="ctr">
              <a:buNone/>
              <a:defRPr sz="1525"/>
            </a:lvl4pPr>
            <a:lvl5pPr marL="1777365" indent="0" algn="ctr">
              <a:buNone/>
              <a:defRPr sz="1525"/>
            </a:lvl5pPr>
            <a:lvl6pPr marL="2221230" indent="0" algn="ctr">
              <a:buNone/>
              <a:defRPr sz="1525"/>
            </a:lvl6pPr>
            <a:lvl7pPr marL="2665730" indent="0" algn="ctr">
              <a:buNone/>
              <a:defRPr sz="1525"/>
            </a:lvl7pPr>
            <a:lvl8pPr marL="3110230" indent="0" algn="ctr">
              <a:buNone/>
              <a:defRPr sz="1525"/>
            </a:lvl8pPr>
            <a:lvl9pPr marL="3554095" indent="0" algn="ctr">
              <a:buNone/>
              <a:defRPr sz="1525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D52EC-6661-4002-8071-79F6A13BD0A2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25250" y="382233"/>
            <a:ext cx="1371635" cy="55613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36" y="382230"/>
            <a:ext cx="7864044" cy="556137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DD04D-65D2-4384-A302-70F788802D79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55374" y="261600"/>
            <a:ext cx="8191708" cy="108377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455374" y="1528114"/>
            <a:ext cx="3999759" cy="180651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601A24"/>
              </a:solidFill>
              <a:latin typeface="Arial" panose="020B0604020202020204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4655569" y="1528114"/>
            <a:ext cx="3999759" cy="37878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601A24"/>
              </a:solidFill>
              <a:latin typeface="Arial" panose="020B0604020202020204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455374" y="3506743"/>
            <a:ext cx="3999759" cy="180651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601A24"/>
              </a:solidFill>
              <a:latin typeface="Arial" panose="020B0604020202020204"/>
            </a:endParaRPr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D4FF3-92CD-4AED-88A5-39ABE1D3D3D4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7754003" y="0"/>
            <a:ext cx="4435151" cy="685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 userDrawn="1"/>
        </p:nvSpPr>
        <p:spPr>
          <a:xfrm>
            <a:off x="7706568" y="0"/>
            <a:ext cx="55341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860" tIns="44429" rIns="88860" bIns="44429" anchor="ctr"/>
          <a:lstStyle/>
          <a:p>
            <a:pPr algn="ctr" defTabSz="93281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7707287" y="0"/>
            <a:ext cx="54865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860" tIns="44429" rIns="88860" bIns="44429" anchor="ctr"/>
          <a:lstStyle/>
          <a:p>
            <a:pPr algn="ctr" defTabSz="93281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30" y="1565829"/>
            <a:ext cx="5943754" cy="4114800"/>
          </a:xfrm>
        </p:spPr>
        <p:txBody>
          <a:bodyPr/>
          <a:lstStyle>
            <a:lvl1pPr>
              <a:lnSpc>
                <a:spcPct val="80000"/>
              </a:lnSpc>
              <a:defRPr sz="5145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31" y="5682347"/>
            <a:ext cx="5943754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95" b="1" cap="all" baseline="0"/>
            </a:lvl1pPr>
            <a:lvl2pPr marL="444500" indent="0">
              <a:buNone/>
              <a:defRPr sz="1905"/>
            </a:lvl2pPr>
            <a:lvl3pPr marL="888365" indent="0">
              <a:buNone/>
              <a:defRPr sz="1715"/>
            </a:lvl3pPr>
            <a:lvl4pPr marL="1332865" indent="0">
              <a:buNone/>
              <a:defRPr sz="1525"/>
            </a:lvl4pPr>
            <a:lvl5pPr marL="1777365" indent="0">
              <a:buNone/>
              <a:defRPr sz="1525"/>
            </a:lvl5pPr>
            <a:lvl6pPr marL="2221230" indent="0">
              <a:buNone/>
              <a:defRPr sz="1525"/>
            </a:lvl6pPr>
            <a:lvl7pPr marL="2665730" indent="0">
              <a:buNone/>
              <a:defRPr sz="1525"/>
            </a:lvl7pPr>
            <a:lvl8pPr marL="3110230" indent="0">
              <a:buNone/>
              <a:defRPr sz="1525"/>
            </a:lvl8pPr>
            <a:lvl9pPr marL="3554095" indent="0">
              <a:buNone/>
              <a:defRPr sz="152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36" y="1825629"/>
            <a:ext cx="4724522" cy="4117975"/>
          </a:xfrm>
        </p:spPr>
        <p:txBody>
          <a:bodyPr>
            <a:normAutofit/>
          </a:bodyPr>
          <a:lstStyle>
            <a:lvl1pPr>
              <a:defRPr sz="1905"/>
            </a:lvl1pPr>
            <a:lvl2pPr>
              <a:defRPr sz="1715"/>
            </a:lvl2pPr>
            <a:lvl3pPr>
              <a:defRPr sz="1525"/>
            </a:lvl3pPr>
            <a:lvl4pPr>
              <a:defRPr sz="1335"/>
            </a:lvl4pPr>
            <a:lvl5pPr>
              <a:defRPr sz="133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361" y="1825629"/>
            <a:ext cx="4724522" cy="4117975"/>
          </a:xfrm>
        </p:spPr>
        <p:txBody>
          <a:bodyPr>
            <a:normAutofit/>
          </a:bodyPr>
          <a:lstStyle>
            <a:lvl1pPr>
              <a:defRPr sz="1905"/>
            </a:lvl1pPr>
            <a:lvl2pPr>
              <a:defRPr sz="1715"/>
            </a:lvl2pPr>
            <a:lvl3pPr>
              <a:defRPr sz="1525"/>
            </a:lvl3pPr>
            <a:lvl4pPr>
              <a:defRPr sz="1335"/>
            </a:lvl4pPr>
            <a:lvl5pPr>
              <a:defRPr sz="133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D76AE-93F4-4852-BDF1-F6DFB81F7509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35" y="1828800"/>
            <a:ext cx="4727571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905" b="1" cap="all" baseline="0"/>
            </a:lvl1pPr>
            <a:lvl2pPr marL="444500" indent="0">
              <a:buNone/>
              <a:defRPr sz="1905" b="1"/>
            </a:lvl2pPr>
            <a:lvl3pPr marL="888365" indent="0">
              <a:buNone/>
              <a:defRPr sz="1715" b="1"/>
            </a:lvl3pPr>
            <a:lvl4pPr marL="1332865" indent="0">
              <a:buNone/>
              <a:defRPr sz="1525" b="1"/>
            </a:lvl4pPr>
            <a:lvl5pPr marL="1777365" indent="0">
              <a:buNone/>
              <a:defRPr sz="1525" b="1"/>
            </a:lvl5pPr>
            <a:lvl6pPr marL="2221230" indent="0">
              <a:buNone/>
              <a:defRPr sz="1525" b="1"/>
            </a:lvl6pPr>
            <a:lvl7pPr marL="2665730" indent="0">
              <a:buNone/>
              <a:defRPr sz="1525" b="1"/>
            </a:lvl7pPr>
            <a:lvl8pPr marL="3110230" indent="0">
              <a:buNone/>
              <a:defRPr sz="1525" b="1"/>
            </a:lvl8pPr>
            <a:lvl9pPr marL="3554095" indent="0">
              <a:buNone/>
              <a:defRPr sz="1525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35" y="2470150"/>
            <a:ext cx="4727571" cy="3473450"/>
          </a:xfrm>
        </p:spPr>
        <p:txBody>
          <a:bodyPr>
            <a:normAutofit/>
          </a:bodyPr>
          <a:lstStyle>
            <a:lvl1pPr>
              <a:defRPr sz="1905"/>
            </a:lvl1pPr>
            <a:lvl2pPr>
              <a:defRPr sz="1715"/>
            </a:lvl2pPr>
            <a:lvl3pPr>
              <a:defRPr sz="1525"/>
            </a:lvl3pPr>
            <a:lvl4pPr>
              <a:defRPr sz="1335"/>
            </a:lvl4pPr>
            <a:lvl5pPr>
              <a:defRPr sz="1335"/>
            </a:lvl5pPr>
            <a:lvl6pPr>
              <a:defRPr sz="1525"/>
            </a:lvl6pPr>
            <a:lvl7pPr>
              <a:defRPr sz="1525"/>
            </a:lvl7pPr>
            <a:lvl8pPr>
              <a:defRPr sz="1525"/>
            </a:lvl8pPr>
            <a:lvl9pPr>
              <a:defRPr sz="15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7790" y="1828800"/>
            <a:ext cx="4727571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905" b="1" cap="all" baseline="0"/>
            </a:lvl1pPr>
            <a:lvl2pPr marL="444500" indent="0">
              <a:buNone/>
              <a:defRPr sz="1905" b="1"/>
            </a:lvl2pPr>
            <a:lvl3pPr marL="888365" indent="0">
              <a:buNone/>
              <a:defRPr sz="1715" b="1"/>
            </a:lvl3pPr>
            <a:lvl4pPr marL="1332865" indent="0">
              <a:buNone/>
              <a:defRPr sz="1525" b="1"/>
            </a:lvl4pPr>
            <a:lvl5pPr marL="1777365" indent="0">
              <a:buNone/>
              <a:defRPr sz="1525" b="1"/>
            </a:lvl5pPr>
            <a:lvl6pPr marL="2221230" indent="0">
              <a:buNone/>
              <a:defRPr sz="1525" b="1"/>
            </a:lvl6pPr>
            <a:lvl7pPr marL="2665730" indent="0">
              <a:buNone/>
              <a:defRPr sz="1525" b="1"/>
            </a:lvl7pPr>
            <a:lvl8pPr marL="3110230" indent="0">
              <a:buNone/>
              <a:defRPr sz="1525" b="1"/>
            </a:lvl8pPr>
            <a:lvl9pPr marL="3554095" indent="0">
              <a:buNone/>
              <a:defRPr sz="1525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9314" y="2470150"/>
            <a:ext cx="4727571" cy="3473450"/>
          </a:xfrm>
        </p:spPr>
        <p:txBody>
          <a:bodyPr>
            <a:normAutofit/>
          </a:bodyPr>
          <a:lstStyle>
            <a:lvl1pPr>
              <a:defRPr sz="1905"/>
            </a:lvl1pPr>
            <a:lvl2pPr>
              <a:defRPr sz="1715"/>
            </a:lvl2pPr>
            <a:lvl3pPr>
              <a:defRPr sz="1525"/>
            </a:lvl3pPr>
            <a:lvl4pPr>
              <a:defRPr sz="1335"/>
            </a:lvl4pPr>
            <a:lvl5pPr>
              <a:defRPr sz="1335"/>
            </a:lvl5pPr>
            <a:lvl6pPr>
              <a:defRPr sz="1525"/>
            </a:lvl6pPr>
            <a:lvl7pPr>
              <a:defRPr sz="1525"/>
            </a:lvl7pPr>
            <a:lvl8pPr>
              <a:defRPr sz="1525"/>
            </a:lvl8pPr>
            <a:lvl9pPr>
              <a:defRPr sz="15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10D47-0AD9-40E3-8D67-294E4EAF35D6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94D12-03DD-4D53-8CDF-B99607ADC038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3D5D5-3B53-4A44-B8CD-358E6DF58485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7754003" y="0"/>
            <a:ext cx="4435151" cy="685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 userDrawn="1"/>
        </p:nvSpPr>
        <p:spPr>
          <a:xfrm>
            <a:off x="7706568" y="0"/>
            <a:ext cx="55341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860" tIns="44429" rIns="88860" bIns="44429" anchor="ctr"/>
          <a:lstStyle/>
          <a:p>
            <a:pPr algn="ctr" defTabSz="93281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7707287" y="0"/>
            <a:ext cx="54865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860" tIns="44429" rIns="88860" bIns="44429" anchor="ctr"/>
          <a:lstStyle/>
          <a:p>
            <a:pPr algn="ctr" defTabSz="93281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815" y="2514600"/>
            <a:ext cx="3474811" cy="1600200"/>
          </a:xfrm>
        </p:spPr>
        <p:txBody>
          <a:bodyPr/>
          <a:lstStyle>
            <a:lvl1pPr>
              <a:defRPr sz="314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322" y="685800"/>
            <a:ext cx="6126640" cy="5486400"/>
          </a:xfrm>
        </p:spPr>
        <p:txBody>
          <a:bodyPr>
            <a:normAutofit/>
          </a:bodyPr>
          <a:lstStyle>
            <a:lvl1pPr>
              <a:defRPr sz="1905"/>
            </a:lvl1pPr>
            <a:lvl2pPr>
              <a:defRPr sz="1715"/>
            </a:lvl2pPr>
            <a:lvl3pPr>
              <a:defRPr sz="1525"/>
            </a:lvl3pPr>
            <a:lvl4pPr>
              <a:defRPr sz="1335"/>
            </a:lvl4pPr>
            <a:lvl5pPr>
              <a:defRPr sz="133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814" y="4343400"/>
            <a:ext cx="3474811" cy="1188720"/>
          </a:xfrm>
        </p:spPr>
        <p:txBody>
          <a:bodyPr>
            <a:normAutofit/>
          </a:bodyPr>
          <a:lstStyle>
            <a:lvl1pPr marL="0" indent="0">
              <a:spcBef>
                <a:spcPts val="775"/>
              </a:spcBef>
              <a:buNone/>
              <a:defRPr sz="1715"/>
            </a:lvl1pPr>
            <a:lvl2pPr marL="444500" indent="0">
              <a:buNone/>
              <a:defRPr sz="1335"/>
            </a:lvl2pPr>
            <a:lvl3pPr marL="888365" indent="0">
              <a:buNone/>
              <a:defRPr sz="1145"/>
            </a:lvl3pPr>
            <a:lvl4pPr marL="1332865" indent="0">
              <a:buNone/>
              <a:defRPr sz="950"/>
            </a:lvl4pPr>
            <a:lvl5pPr marL="1777365" indent="0">
              <a:buNone/>
              <a:defRPr sz="950"/>
            </a:lvl5pPr>
            <a:lvl6pPr marL="2221230" indent="0">
              <a:buNone/>
              <a:defRPr sz="950"/>
            </a:lvl6pPr>
            <a:lvl7pPr marL="2665730" indent="0">
              <a:buNone/>
              <a:defRPr sz="950"/>
            </a:lvl7pPr>
            <a:lvl8pPr marL="3110230" indent="0">
              <a:buNone/>
              <a:defRPr sz="950"/>
            </a:lvl8pPr>
            <a:lvl9pPr marL="3554095" indent="0">
              <a:buNone/>
              <a:defRPr sz="9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9642E-B6E6-49B2-BAE9-9D348EAC2CEC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7754003" y="0"/>
            <a:ext cx="4435151" cy="685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706568" y="0"/>
            <a:ext cx="55341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860" tIns="44429" rIns="88860" bIns="44429" anchor="ctr"/>
          <a:lstStyle/>
          <a:p>
            <a:pPr algn="ctr" defTabSz="93281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07287" y="0"/>
            <a:ext cx="54865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860" tIns="44429" rIns="88860" bIns="44429" anchor="ctr"/>
          <a:lstStyle/>
          <a:p>
            <a:pPr algn="ctr" defTabSz="93281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814" y="2514600"/>
            <a:ext cx="3474811" cy="1600200"/>
          </a:xfrm>
        </p:spPr>
        <p:txBody>
          <a:bodyPr/>
          <a:lstStyle>
            <a:lvl1pPr>
              <a:defRPr sz="314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" y="1325880"/>
            <a:ext cx="6858178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285"/>
            </a:lvl1pPr>
            <a:lvl2pPr marL="444500" indent="0">
              <a:buNone/>
              <a:defRPr sz="2760"/>
            </a:lvl2pPr>
            <a:lvl3pPr marL="888365" indent="0">
              <a:buNone/>
              <a:defRPr sz="2285"/>
            </a:lvl3pPr>
            <a:lvl4pPr marL="1332865" indent="0">
              <a:buNone/>
              <a:defRPr sz="1905"/>
            </a:lvl4pPr>
            <a:lvl5pPr marL="1777365" indent="0">
              <a:buNone/>
              <a:defRPr sz="1905"/>
            </a:lvl5pPr>
            <a:lvl6pPr marL="2221230" indent="0">
              <a:buNone/>
              <a:defRPr sz="1905"/>
            </a:lvl6pPr>
            <a:lvl7pPr marL="2665730" indent="0">
              <a:buNone/>
              <a:defRPr sz="1905"/>
            </a:lvl7pPr>
            <a:lvl8pPr marL="3110230" indent="0">
              <a:buNone/>
              <a:defRPr sz="1905"/>
            </a:lvl8pPr>
            <a:lvl9pPr marL="3554095" indent="0">
              <a:buNone/>
              <a:defRPr sz="1905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814" y="4343400"/>
            <a:ext cx="3474811" cy="1188720"/>
          </a:xfrm>
        </p:spPr>
        <p:txBody>
          <a:bodyPr>
            <a:normAutofit/>
          </a:bodyPr>
          <a:lstStyle>
            <a:lvl1pPr marL="0" indent="0">
              <a:spcBef>
                <a:spcPts val="775"/>
              </a:spcBef>
              <a:buNone/>
              <a:defRPr sz="1715"/>
            </a:lvl1pPr>
            <a:lvl2pPr marL="444500" indent="0">
              <a:buNone/>
              <a:defRPr sz="1335"/>
            </a:lvl2pPr>
            <a:lvl3pPr marL="888365" indent="0">
              <a:buNone/>
              <a:defRPr sz="1145"/>
            </a:lvl3pPr>
            <a:lvl4pPr marL="1332865" indent="0">
              <a:buNone/>
              <a:defRPr sz="950"/>
            </a:lvl4pPr>
            <a:lvl5pPr marL="1777365" indent="0">
              <a:buNone/>
              <a:defRPr sz="950"/>
            </a:lvl5pPr>
            <a:lvl6pPr marL="2221230" indent="0">
              <a:buNone/>
              <a:defRPr sz="950"/>
            </a:lvl6pPr>
            <a:lvl7pPr marL="2665730" indent="0">
              <a:buNone/>
              <a:defRPr sz="950"/>
            </a:lvl7pPr>
            <a:lvl8pPr marL="3110230" indent="0">
              <a:buNone/>
              <a:defRPr sz="950"/>
            </a:lvl8pPr>
            <a:lvl9pPr marL="3554095" indent="0">
              <a:buNone/>
              <a:defRPr sz="9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E8505-392A-4DA5-AB93-2414E3CB361E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6257774"/>
            <a:ext cx="12192317" cy="54429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860" tIns="44429" rIns="88860" bIns="44429" anchor="ctr"/>
          <a:lstStyle/>
          <a:p>
            <a:pPr algn="ctr" defTabSz="93281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970" y="381000"/>
            <a:ext cx="9602377" cy="1143000"/>
          </a:xfrm>
          <a:prstGeom prst="rect">
            <a:avLst/>
          </a:prstGeom>
        </p:spPr>
        <p:txBody>
          <a:bodyPr vert="horz" lIns="93303" tIns="46651" rIns="93303" bIns="46651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294970" y="1829405"/>
            <a:ext cx="9602377" cy="41138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3303" tIns="46651" rIns="93303" bIns="46651" numCol="1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55651" y="6419548"/>
            <a:ext cx="1351890" cy="238881"/>
          </a:xfrm>
          <a:prstGeom prst="rect">
            <a:avLst/>
          </a:prstGeom>
        </p:spPr>
        <p:txBody>
          <a:bodyPr vert="horz" lIns="93303" tIns="46651" rIns="93303" bIns="46651" rtlCol="0" anchor="ctr"/>
          <a:lstStyle>
            <a:lvl1pPr algn="r" defTabSz="932815" fontAlgn="auto">
              <a:spcBef>
                <a:spcPts val="0"/>
              </a:spcBef>
              <a:spcAft>
                <a:spcPts val="0"/>
              </a:spcAft>
              <a:defRPr sz="950" dirty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4970" y="6419548"/>
            <a:ext cx="5181457" cy="238881"/>
          </a:xfrm>
          <a:prstGeom prst="rect">
            <a:avLst/>
          </a:prstGeom>
        </p:spPr>
        <p:txBody>
          <a:bodyPr vert="horz" lIns="93303" tIns="46651" rIns="93303" bIns="46651" rtlCol="0" anchor="ctr"/>
          <a:lstStyle>
            <a:lvl1pPr algn="l" defTabSz="932815" fontAlgn="auto">
              <a:spcBef>
                <a:spcPts val="0"/>
              </a:spcBef>
              <a:spcAft>
                <a:spcPts val="0"/>
              </a:spcAft>
              <a:defRPr sz="950" dirty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98475" y="6419548"/>
            <a:ext cx="698872" cy="238881"/>
          </a:xfrm>
          <a:prstGeom prst="rect">
            <a:avLst/>
          </a:prstGeom>
        </p:spPr>
        <p:txBody>
          <a:bodyPr vert="horz" lIns="93303" tIns="46651" rIns="93303" bIns="46651" rtlCol="0" anchor="ctr"/>
          <a:lstStyle>
            <a:lvl1pPr algn="r" defTabSz="932815" fontAlgn="auto">
              <a:spcBef>
                <a:spcPts val="0"/>
              </a:spcBef>
              <a:spcAft>
                <a:spcPts val="0"/>
              </a:spcAft>
              <a:defRPr sz="95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5172F6-DBF6-4B74-BD8D-E127E39B516A}" type="slidenum">
              <a:rPr lang="ru-RU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257037"/>
            <a:ext cx="12192317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860" tIns="44429" rIns="88860" bIns="44429" anchor="ctr"/>
          <a:lstStyle/>
          <a:p>
            <a:pPr algn="ctr" defTabSz="93281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hf sldNum="0" hdr="0" dt="0"/>
  <p:txStyles>
    <p:titleStyle>
      <a:lvl1pPr algn="l" defTabSz="887730" rtl="0" fontAlgn="base">
        <a:lnSpc>
          <a:spcPct val="90000"/>
        </a:lnSpc>
        <a:spcBef>
          <a:spcPct val="0"/>
        </a:spcBef>
        <a:spcAft>
          <a:spcPct val="0"/>
        </a:spcAft>
        <a:defRPr sz="3145" b="1" kern="1200" cap="all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  <a:lvl2pPr algn="l" defTabSz="93218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accent1"/>
          </a:solidFill>
          <a:latin typeface="Cambria" panose="02040503050406030204" pitchFamily="18" charset="0"/>
        </a:defRPr>
      </a:lvl2pPr>
      <a:lvl3pPr algn="l" defTabSz="93218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accent1"/>
          </a:solidFill>
          <a:latin typeface="Cambria" panose="02040503050406030204" pitchFamily="18" charset="0"/>
        </a:defRPr>
      </a:lvl3pPr>
      <a:lvl4pPr algn="l" defTabSz="93218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accent1"/>
          </a:solidFill>
          <a:latin typeface="Cambria" panose="02040503050406030204" pitchFamily="18" charset="0"/>
        </a:defRPr>
      </a:lvl4pPr>
      <a:lvl5pPr algn="l" defTabSz="93218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accent1"/>
          </a:solidFill>
          <a:latin typeface="Cambria" panose="02040503050406030204" pitchFamily="18" charset="0"/>
        </a:defRPr>
      </a:lvl5pPr>
      <a:lvl6pPr marL="457200" algn="l" defTabSz="93218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accent1"/>
          </a:solidFill>
          <a:latin typeface="Cambria" panose="02040503050406030204" pitchFamily="18" charset="0"/>
        </a:defRPr>
      </a:lvl6pPr>
      <a:lvl7pPr marL="914400" algn="l" defTabSz="93218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accent1"/>
          </a:solidFill>
          <a:latin typeface="Cambria" panose="02040503050406030204" pitchFamily="18" charset="0"/>
        </a:defRPr>
      </a:lvl7pPr>
      <a:lvl8pPr marL="1371600" algn="l" defTabSz="93218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accent1"/>
          </a:solidFill>
          <a:latin typeface="Cambria" panose="02040503050406030204" pitchFamily="18" charset="0"/>
        </a:defRPr>
      </a:lvl8pPr>
      <a:lvl9pPr marL="1828800" algn="l" defTabSz="93218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accent1"/>
          </a:solidFill>
          <a:latin typeface="Cambria" panose="02040503050406030204" pitchFamily="18" charset="0"/>
        </a:defRPr>
      </a:lvl9pPr>
    </p:titleStyle>
    <p:bodyStyle>
      <a:lvl1pPr marL="266065" indent="-220980" algn="l" defTabSz="887730" rtl="0" fontAlgn="base">
        <a:lnSpc>
          <a:spcPct val="90000"/>
        </a:lnSpc>
        <a:spcBef>
          <a:spcPct val="351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577850" indent="-220980" algn="l" defTabSz="887730" rtl="0" fontAlgn="base">
        <a:lnSpc>
          <a:spcPct val="90000"/>
        </a:lnSpc>
        <a:spcBef>
          <a:spcPts val="975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87730" indent="-220980" algn="l" defTabSz="887730" rtl="0" fontAlgn="base">
        <a:lnSpc>
          <a:spcPct val="90000"/>
        </a:lnSpc>
        <a:spcBef>
          <a:spcPts val="775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525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220980" algn="l" defTabSz="887730" rtl="0" fontAlgn="base">
        <a:lnSpc>
          <a:spcPct val="90000"/>
        </a:lnSpc>
        <a:spcBef>
          <a:spcPts val="775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510665" indent="-220980" algn="l" defTabSz="887730" rtl="0" fontAlgn="base">
        <a:lnSpc>
          <a:spcPct val="90000"/>
        </a:lnSpc>
        <a:spcBef>
          <a:spcPts val="775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777365" indent="-222250" algn="l" defTabSz="888365" rtl="0" eaLnBrk="1" latinLnBrk="0" hangingPunct="1">
        <a:lnSpc>
          <a:spcPct val="90000"/>
        </a:lnSpc>
        <a:spcBef>
          <a:spcPts val="775"/>
        </a:spcBef>
        <a:buClr>
          <a:schemeClr val="accent1"/>
        </a:buClr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043430" indent="-222250" algn="l" defTabSz="888365" rtl="0" eaLnBrk="1" latinLnBrk="0" hangingPunct="1">
        <a:lnSpc>
          <a:spcPct val="90000"/>
        </a:lnSpc>
        <a:spcBef>
          <a:spcPts val="775"/>
        </a:spcBef>
        <a:buClr>
          <a:schemeClr val="accent1"/>
        </a:buClr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310130" indent="-222250" algn="l" defTabSz="888365" rtl="0" eaLnBrk="1" latinLnBrk="0" hangingPunct="1">
        <a:lnSpc>
          <a:spcPct val="90000"/>
        </a:lnSpc>
        <a:spcBef>
          <a:spcPts val="775"/>
        </a:spcBef>
        <a:buClr>
          <a:schemeClr val="accent1"/>
        </a:buClr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76830" indent="-222250" algn="l" defTabSz="888365" rtl="0" eaLnBrk="1" latinLnBrk="0" hangingPunct="1">
        <a:lnSpc>
          <a:spcPct val="90000"/>
        </a:lnSpc>
        <a:spcBef>
          <a:spcPts val="775"/>
        </a:spcBef>
        <a:buClr>
          <a:schemeClr val="accent1"/>
        </a:buClr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836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algn="l" defTabSz="88836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88365" algn="l" defTabSz="88836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32865" algn="l" defTabSz="88836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77365" algn="l" defTabSz="88836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221230" algn="l" defTabSz="88836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65730" algn="l" defTabSz="88836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110230" algn="l" defTabSz="88836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554095" algn="l" defTabSz="88836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www.rshn43.ru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hyperlink" Target="https://t.me/RSHN43" TargetMode="External"/><Relationship Id="rId4" Type="http://schemas.openxmlformats.org/officeDocument/2006/relationships/hyperlink" Target="https://vk.com/club198475854" TargetMode="External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orel_rastr_bi"/>
          <p:cNvPicPr>
            <a:picLocks noChangeAspect="1"/>
          </p:cNvPicPr>
          <p:nvPr/>
        </p:nvPicPr>
        <p:blipFill>
          <a:blip r:embed="rId2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8390" y="944245"/>
            <a:ext cx="4984750" cy="5312410"/>
          </a:xfrm>
          <a:prstGeom prst="rect">
            <a:avLst/>
          </a:prstGeom>
        </p:spPr>
      </p:pic>
      <p:sp>
        <p:nvSpPr>
          <p:cNvPr id="1262" name="TextShape 1"/>
          <p:cNvSpPr txBox="1"/>
          <p:nvPr/>
        </p:nvSpPr>
        <p:spPr>
          <a:xfrm>
            <a:off x="320040" y="1066800"/>
            <a:ext cx="11605895" cy="4193540"/>
          </a:xfrm>
          <a:prstGeom prst="rect">
            <a:avLst/>
          </a:prstGeom>
          <a:noFill/>
          <a:ln>
            <a:noFill/>
          </a:ln>
        </p:spPr>
        <p:txBody>
          <a:bodyPr lIns="46800" tIns="46800" rIns="46800" bIns="46800" anchor="ctr">
            <a:noAutofit/>
          </a:bodyPr>
          <a:lstStyle/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ru-RU" sz="3200" b="1" spc="50" dirty="0">
                <a:solidFill>
                  <a:srgbClr val="59181D"/>
                </a:solidFill>
                <a:uFillTx/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+mn-ea"/>
              </a:rPr>
              <a:t>Публичные </a:t>
            </a:r>
            <a:r>
              <a:rPr lang="ru-RU" sz="3200" b="1" spc="47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обсуждения</a:t>
            </a:r>
            <a:endParaRPr lang="ru-RU" sz="3200" b="1" spc="47" dirty="0">
              <a:solidFill>
                <a:srgbClr val="5918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ru-RU" sz="3200" b="1" spc="47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правоприменительной практики </a:t>
            </a:r>
            <a:endParaRPr lang="ru-RU" sz="3200" b="1" spc="47" dirty="0">
              <a:solidFill>
                <a:srgbClr val="5918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ru-RU" sz="3200" b="1" spc="47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отдела земельного надзора</a:t>
            </a:r>
            <a:endParaRPr lang="ru-RU" sz="3200" b="1" spc="47" dirty="0">
              <a:solidFill>
                <a:srgbClr val="5918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ru-RU" sz="3200" b="1" spc="47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Управления Россельхознадзора по Кировской области, Удмуртской Республике и Пермскому краю </a:t>
            </a:r>
            <a:endParaRPr lang="ru-RU" sz="3200" b="1" spc="47" dirty="0">
              <a:solidFill>
                <a:srgbClr val="5918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endParaRPr lang="ru-RU" sz="3200" b="1" spc="47" dirty="0">
              <a:solidFill>
                <a:srgbClr val="5918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ru-RU" sz="3200" b="1" i="1" u="sng" spc="47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территории Пермского края</a:t>
            </a:r>
            <a:endParaRPr lang="ru-RU" sz="3200" b="1" u="sng" spc="47" dirty="0">
              <a:solidFill>
                <a:srgbClr val="5918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ru-RU" sz="3200" b="1" spc="47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 </a:t>
            </a:r>
            <a:r>
              <a:rPr lang="ru-RU" sz="3200" b="1" spc="47" dirty="0" smtClean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</a:t>
            </a:r>
            <a:r>
              <a:rPr lang="ru-RU" sz="3200" b="1" spc="47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квартал </a:t>
            </a:r>
            <a:r>
              <a:rPr lang="ru-RU" sz="3200" b="1" spc="47" dirty="0" smtClean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2025</a:t>
            </a:r>
            <a:r>
              <a:rPr lang="en-US" altLang="ru-RU" sz="3200" b="1" spc="47" dirty="0" smtClean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spc="47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года</a:t>
            </a:r>
            <a:endParaRPr lang="ru-RU" sz="3200" b="1" strike="noStrike" spc="47" dirty="0">
              <a:solidFill>
                <a:srgbClr val="59181D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63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110880" y="153370"/>
            <a:ext cx="1177696" cy="1138069"/>
          </a:xfrm>
          <a:prstGeom prst="rect">
            <a:avLst/>
          </a:prstGeom>
          <a:ln>
            <a:noFill/>
          </a:ln>
        </p:spPr>
      </p:pic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8470265" y="5381625"/>
            <a:ext cx="3455670" cy="745490"/>
          </a:xfrm>
        </p:spPr>
        <p:txBody>
          <a:bodyPr>
            <a:noAutofit/>
          </a:bodyPr>
          <a:lstStyle/>
          <a:p>
            <a:pPr marL="47625" indent="0" eaLnBrk="1" latinLnBrk="0" hangingPunct="1">
              <a:spcBef>
                <a:spcPts val="1800"/>
              </a:spcBef>
              <a:buNone/>
            </a:pPr>
            <a:r>
              <a:rPr lang="ru-RU" altLang="en-US" sz="1400" b="1" cap="none" dirty="0" smtClean="0">
                <a:solidFill>
                  <a:schemeClr val="accent1"/>
                </a:solidFill>
                <a:uFillTx/>
                <a:latin typeface="Cambria" panose="02040503050406030204" pitchFamily="18" charset="0"/>
                <a:ea typeface="+Основной текст (восточно-азиат" charset="0"/>
                <a:sym typeface="+mn-ea"/>
              </a:rPr>
              <a:t>Попова Антонина Александровна</a:t>
            </a:r>
            <a:endParaRPr lang="ru-RU" altLang="en-US" sz="1400" b="1" cap="none" dirty="0">
              <a:solidFill>
                <a:schemeClr val="accent1"/>
              </a:solidFill>
              <a:uFillTx/>
              <a:latin typeface="Cambria" panose="02040503050406030204" pitchFamily="18" charset="0"/>
              <a:ea typeface="+Основной текст (восточно-азиат" charset="0"/>
              <a:sym typeface="+mn-ea"/>
            </a:endParaRPr>
          </a:p>
          <a:p>
            <a:pPr marL="47625" indent="0" eaLnBrk="1" latinLnBrk="0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altLang="en-US" sz="1400" b="1" cap="none" dirty="0">
                <a:solidFill>
                  <a:schemeClr val="accent1"/>
                </a:solidFill>
                <a:uFillTx/>
                <a:latin typeface="Cambria" panose="02040503050406030204" pitchFamily="18" charset="0"/>
                <a:ea typeface="+Основной текст (восточно-азиат" charset="0"/>
                <a:sym typeface="+mn-ea"/>
              </a:rPr>
              <a:t>Заместитель </a:t>
            </a:r>
            <a:r>
              <a:rPr lang="ru-RU" altLang="en-US" sz="1400" b="1" cap="none" dirty="0" smtClean="0">
                <a:solidFill>
                  <a:schemeClr val="accent1"/>
                </a:solidFill>
                <a:uFillTx/>
                <a:latin typeface="Cambria" panose="02040503050406030204" pitchFamily="18" charset="0"/>
                <a:ea typeface="+Основной текст (восточно-азиат" charset="0"/>
                <a:sym typeface="+mn-ea"/>
              </a:rPr>
              <a:t>руководителя Управления</a:t>
            </a:r>
            <a:endParaRPr lang="ru-RU" altLang="en-US" sz="1400" b="1" cap="none" dirty="0">
              <a:solidFill>
                <a:schemeClr val="accent1"/>
              </a:solidFill>
              <a:uFillTx/>
              <a:latin typeface="Cambria" panose="02040503050406030204" pitchFamily="18" charset="0"/>
              <a:ea typeface="+Основной текст (восточно-азиат" charset="0"/>
              <a:sym typeface="+mn-ea"/>
            </a:endParaRPr>
          </a:p>
        </p:txBody>
      </p:sp>
      <p:sp>
        <p:nvSpPr>
          <p:cNvPr id="16" name="Замещающий 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orel_rastr_bi"/>
          <p:cNvPicPr>
            <a:picLocks noChangeAspect="1"/>
          </p:cNvPicPr>
          <p:nvPr/>
        </p:nvPicPr>
        <p:blipFill>
          <a:blip r:embed="rId2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8390" y="944245"/>
            <a:ext cx="4984750" cy="5312410"/>
          </a:xfrm>
          <a:prstGeom prst="rect">
            <a:avLst/>
          </a:prstGeom>
        </p:spPr>
      </p:pic>
      <p:sp>
        <p:nvSpPr>
          <p:cNvPr id="1339" name="TextShape 1"/>
          <p:cNvSpPr txBox="1"/>
          <p:nvPr/>
        </p:nvSpPr>
        <p:spPr>
          <a:xfrm>
            <a:off x="2076450" y="1185545"/>
            <a:ext cx="8228965" cy="3920490"/>
          </a:xfrm>
          <a:prstGeom prst="rect">
            <a:avLst/>
          </a:prstGeom>
          <a:noFill/>
          <a:ln>
            <a:noFill/>
          </a:ln>
        </p:spPr>
        <p:txBody>
          <a:bodyPr lIns="46800" tIns="46800" rIns="46800" bIns="468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5000" b="1" spc="-1" dirty="0">
                <a:solidFill>
                  <a:srgbClr val="601A24"/>
                </a:solidFill>
                <a:ea typeface="Calibri" panose="020F0502020204030204"/>
                <a:sym typeface="+mn-ea"/>
              </a:rPr>
              <a:t>Новое </a:t>
            </a:r>
          </a:p>
          <a:p>
            <a:pPr algn="ctr">
              <a:lnSpc>
                <a:spcPct val="100000"/>
              </a:lnSpc>
            </a:pPr>
            <a:r>
              <a:rPr lang="ru-RU" sz="5000" b="1" spc="-1" dirty="0">
                <a:solidFill>
                  <a:srgbClr val="601A24"/>
                </a:solidFill>
                <a:ea typeface="Calibri" panose="020F0502020204030204"/>
                <a:sym typeface="+mn-ea"/>
              </a:rPr>
              <a:t>в законодательстве</a:t>
            </a:r>
            <a:endParaRPr lang="ru-RU" sz="5000" b="1" strike="noStrike" spc="-1" dirty="0">
              <a:solidFill>
                <a:srgbClr val="601A24"/>
              </a:solidFill>
              <a:latin typeface="Constantia" panose="02030602050306030303"/>
            </a:endParaRPr>
          </a:p>
        </p:txBody>
      </p:sp>
      <p:sp>
        <p:nvSpPr>
          <p:cNvPr id="2" name="Замещающий 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orel_rastr_bi"/>
          <p:cNvPicPr>
            <a:picLocks noChangeAspect="1"/>
          </p:cNvPicPr>
          <p:nvPr/>
        </p:nvPicPr>
        <p:blipFill>
          <a:blip r:embed="rId3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9329" y="735995"/>
            <a:ext cx="4747381" cy="5059438"/>
          </a:xfrm>
          <a:prstGeom prst="rect">
            <a:avLst/>
          </a:prstGeom>
        </p:spPr>
      </p:pic>
      <p:sp>
        <p:nvSpPr>
          <p:cNvPr id="104" name="Текстовое поле 103"/>
          <p:cNvSpPr txBox="1"/>
          <p:nvPr/>
        </p:nvSpPr>
        <p:spPr>
          <a:xfrm>
            <a:off x="1290320" y="546735"/>
            <a:ext cx="8903970" cy="53949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lstStyle/>
          <a:p>
            <a:pPr marL="0" indent="0" algn="ctr"/>
            <a:r>
              <a:rPr sz="2000" b="1" dirty="0">
                <a:cs typeface="Times New Roman" panose="02020603050405020304" pitchFamily="18" charset="0"/>
              </a:rPr>
              <a:t>С </a:t>
            </a:r>
            <a:r>
              <a:rPr lang="ru-RU" sz="2000" b="1" dirty="0">
                <a:cs typeface="Times New Roman" panose="02020603050405020304" pitchFamily="18" charset="0"/>
              </a:rPr>
              <a:t>03.05.2024 вступили в законную силу изменения, внесенные Федеральным законом от 22.04.2024 № 86-ФЗ в Кодекс Российской Федерации об административных правонарушениях, так, абзац первый части 2 статьи 8.6 КоАП РФ дополнен словами: «требований к обращению побочных продуктов животноводства при использовании побочных продуктов животноводства»</a:t>
            </a:r>
            <a:endParaRPr sz="1800" dirty="0">
              <a:cs typeface="Times New Roman" panose="02020603050405020304" pitchFamily="18" charset="0"/>
            </a:endParaRPr>
          </a:p>
        </p:txBody>
      </p:sp>
      <p:sp>
        <p:nvSpPr>
          <p:cNvPr id="942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11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pic>
        <p:nvPicPr>
          <p:cNvPr id="6" name="Изображение 5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547" y="4191035"/>
            <a:ext cx="2318385" cy="142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Изображение 10" descr="C:\Users\ПатрушеваЛВ\YandexDisk-k.podrazdelenie\Патрушева Л-\Аналитика\картинки\1670472380_53-kartinkin-net-p-yurisprudentsiya-kartinki-dlya-prezentatsi-66.jpg1670472380_53-kartinkin-net-p-yurisprudentsiya-kartinki-dlya-prezentatsi-66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317" r="6317"/>
          <a:stretch>
            <a:fillRect/>
          </a:stretch>
        </p:blipFill>
        <p:spPr>
          <a:xfrm>
            <a:off x="9747885" y="890905"/>
            <a:ext cx="2318385" cy="1422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orel_rastr_bi"/>
          <p:cNvPicPr>
            <a:picLocks noChangeAspect="1"/>
          </p:cNvPicPr>
          <p:nvPr/>
        </p:nvPicPr>
        <p:blipFill>
          <a:blip r:embed="rId3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9329" y="735995"/>
            <a:ext cx="4747381" cy="5059438"/>
          </a:xfrm>
          <a:prstGeom prst="rect">
            <a:avLst/>
          </a:prstGeom>
        </p:spPr>
      </p:pic>
      <p:sp>
        <p:nvSpPr>
          <p:cNvPr id="104" name="Текстовое поле 103"/>
          <p:cNvSpPr txBox="1"/>
          <p:nvPr/>
        </p:nvSpPr>
        <p:spPr>
          <a:xfrm>
            <a:off x="1290320" y="546735"/>
            <a:ext cx="8903970" cy="53949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lstStyle/>
          <a:p>
            <a:pPr marL="0" indent="0" algn="ctr"/>
            <a:r>
              <a:rPr sz="2000" b="1" dirty="0">
                <a:cs typeface="Times New Roman" panose="02020603050405020304" pitchFamily="18" charset="0"/>
              </a:rPr>
              <a:t>С 01.09.2024 в </a:t>
            </a:r>
            <a:r>
              <a:rPr sz="2000" b="1" dirty="0" err="1">
                <a:cs typeface="Times New Roman" panose="02020603050405020304" pitchFamily="18" charset="0"/>
              </a:rPr>
              <a:t>Федеральный</a:t>
            </a:r>
            <a:r>
              <a:rPr sz="2000" b="1" dirty="0">
                <a:cs typeface="Times New Roman" panose="02020603050405020304" pitchFamily="18" charset="0"/>
              </a:rPr>
              <a:t> </a:t>
            </a:r>
            <a:r>
              <a:rPr sz="2000" b="1" dirty="0" err="1">
                <a:cs typeface="Times New Roman" panose="02020603050405020304" pitchFamily="18" charset="0"/>
              </a:rPr>
              <a:t>закон</a:t>
            </a:r>
            <a:r>
              <a:rPr sz="2000" b="1" dirty="0">
                <a:cs typeface="Times New Roman" panose="02020603050405020304" pitchFamily="18" charset="0"/>
              </a:rPr>
              <a:t> </a:t>
            </a:r>
            <a:r>
              <a:rPr sz="2000" b="1" dirty="0" err="1">
                <a:cs typeface="Times New Roman" panose="02020603050405020304" pitchFamily="18" charset="0"/>
              </a:rPr>
              <a:t>от</a:t>
            </a:r>
            <a:r>
              <a:rPr sz="2000" b="1" dirty="0">
                <a:cs typeface="Times New Roman" panose="02020603050405020304" pitchFamily="18" charset="0"/>
              </a:rPr>
              <a:t> 30.12.2020 N 490-ФЗ </a:t>
            </a:r>
            <a:r>
              <a:rPr lang="ru-RU" sz="2000" b="1" dirty="0">
                <a:cs typeface="Times New Roman" panose="02020603050405020304" pitchFamily="18" charset="0"/>
              </a:rPr>
              <a:t>«</a:t>
            </a:r>
            <a:r>
              <a:rPr sz="2000" b="1" dirty="0">
                <a:cs typeface="Times New Roman" panose="02020603050405020304" pitchFamily="18" charset="0"/>
              </a:rPr>
              <a:t>О </a:t>
            </a:r>
            <a:r>
              <a:rPr sz="2000" b="1" dirty="0" err="1">
                <a:cs typeface="Times New Roman" panose="02020603050405020304" pitchFamily="18" charset="0"/>
              </a:rPr>
              <a:t>пчеловодстве</a:t>
            </a:r>
            <a:r>
              <a:rPr sz="2000" b="1" dirty="0">
                <a:cs typeface="Times New Roman" panose="02020603050405020304" pitchFamily="18" charset="0"/>
              </a:rPr>
              <a:t> в </a:t>
            </a:r>
            <a:r>
              <a:rPr sz="2000" b="1" dirty="0" err="1">
                <a:cs typeface="Times New Roman" panose="02020603050405020304" pitchFamily="18" charset="0"/>
              </a:rPr>
              <a:t>Российской</a:t>
            </a:r>
            <a:r>
              <a:rPr sz="2000" b="1" dirty="0">
                <a:cs typeface="Times New Roman" panose="02020603050405020304" pitchFamily="18" charset="0"/>
              </a:rPr>
              <a:t> </a:t>
            </a:r>
            <a:r>
              <a:rPr sz="2000" b="1" dirty="0" err="1">
                <a:cs typeface="Times New Roman" panose="02020603050405020304" pitchFamily="18" charset="0"/>
              </a:rPr>
              <a:t>Федерации</a:t>
            </a:r>
            <a:r>
              <a:rPr lang="ru-RU" sz="2000" b="1" dirty="0">
                <a:cs typeface="Times New Roman" panose="02020603050405020304" pitchFamily="18" charset="0"/>
              </a:rPr>
              <a:t>»</a:t>
            </a:r>
            <a:r>
              <a:rPr sz="2000" b="1" dirty="0">
                <a:cs typeface="Times New Roman" panose="02020603050405020304" pitchFamily="18" charset="0"/>
              </a:rPr>
              <a:t> </a:t>
            </a:r>
            <a:r>
              <a:rPr sz="2000" b="1" dirty="0" err="1">
                <a:cs typeface="Times New Roman" panose="02020603050405020304" pitchFamily="18" charset="0"/>
              </a:rPr>
              <a:t>вступ</a:t>
            </a:r>
            <a:r>
              <a:rPr lang="ru-RU" sz="2000" b="1" dirty="0">
                <a:cs typeface="Times New Roman" panose="02020603050405020304" pitchFamily="18" charset="0"/>
              </a:rPr>
              <a:t>или</a:t>
            </a:r>
            <a:r>
              <a:rPr sz="2000" b="1" dirty="0">
                <a:cs typeface="Times New Roman" panose="02020603050405020304" pitchFamily="18" charset="0"/>
              </a:rPr>
              <a:t> в </a:t>
            </a:r>
            <a:r>
              <a:rPr sz="2000" b="1" dirty="0" err="1">
                <a:cs typeface="Times New Roman" panose="02020603050405020304" pitchFamily="18" charset="0"/>
              </a:rPr>
              <a:t>силу</a:t>
            </a:r>
            <a:r>
              <a:rPr sz="2000" b="1" dirty="0">
                <a:cs typeface="Times New Roman" panose="02020603050405020304" pitchFamily="18" charset="0"/>
              </a:rPr>
              <a:t> </a:t>
            </a:r>
            <a:r>
              <a:rPr sz="2000" b="1" dirty="0" err="1">
                <a:cs typeface="Times New Roman" panose="02020603050405020304" pitchFamily="18" charset="0"/>
              </a:rPr>
              <a:t>изменения</a:t>
            </a:r>
            <a:r>
              <a:rPr sz="2000" b="1" dirty="0">
                <a:cs typeface="Times New Roman" panose="02020603050405020304" pitchFamily="18" charset="0"/>
              </a:rPr>
              <a:t>, </a:t>
            </a:r>
            <a:r>
              <a:rPr sz="2000" b="1" dirty="0" err="1">
                <a:cs typeface="Times New Roman" panose="02020603050405020304" pitchFamily="18" charset="0"/>
              </a:rPr>
              <a:t>внесённые</a:t>
            </a:r>
            <a:r>
              <a:rPr sz="2000" b="1" dirty="0">
                <a:cs typeface="Times New Roman" panose="02020603050405020304" pitchFamily="18" charset="0"/>
              </a:rPr>
              <a:t> </a:t>
            </a:r>
            <a:r>
              <a:rPr sz="2000" b="1" dirty="0" err="1">
                <a:cs typeface="Times New Roman" panose="02020603050405020304" pitchFamily="18" charset="0"/>
              </a:rPr>
              <a:t>Федеральными</a:t>
            </a:r>
            <a:r>
              <a:rPr sz="2000" b="1" dirty="0">
                <a:cs typeface="Times New Roman" panose="02020603050405020304" pitchFamily="18" charset="0"/>
              </a:rPr>
              <a:t> </a:t>
            </a:r>
            <a:r>
              <a:rPr sz="2000" b="1" dirty="0" err="1">
                <a:cs typeface="Times New Roman" panose="02020603050405020304" pitchFamily="18" charset="0"/>
              </a:rPr>
              <a:t>законами</a:t>
            </a:r>
            <a:r>
              <a:rPr sz="2000" b="1" dirty="0">
                <a:cs typeface="Times New Roman" panose="02020603050405020304" pitchFamily="18" charset="0"/>
              </a:rPr>
              <a:t> </a:t>
            </a:r>
            <a:r>
              <a:rPr sz="2000" b="1" dirty="0" err="1">
                <a:cs typeface="Times New Roman" panose="02020603050405020304" pitchFamily="18" charset="0"/>
              </a:rPr>
              <a:t>от</a:t>
            </a:r>
            <a:r>
              <a:rPr sz="2000" b="1" dirty="0">
                <a:cs typeface="Times New Roman" panose="02020603050405020304" pitchFamily="18" charset="0"/>
              </a:rPr>
              <a:t> 10.07.2023 № 306-ФЗ, </a:t>
            </a:r>
            <a:r>
              <a:rPr sz="2000" b="1" dirty="0" err="1">
                <a:cs typeface="Times New Roman" panose="02020603050405020304" pitchFamily="18" charset="0"/>
              </a:rPr>
              <a:t>от</a:t>
            </a:r>
            <a:r>
              <a:rPr sz="2000" b="1" dirty="0">
                <a:cs typeface="Times New Roman" panose="02020603050405020304" pitchFamily="18" charset="0"/>
              </a:rPr>
              <a:t> 27.11.2023 N 556-ФЗ, </a:t>
            </a:r>
            <a:r>
              <a:rPr sz="2000" b="1" dirty="0" err="1">
                <a:cs typeface="Times New Roman" panose="02020603050405020304" pitchFamily="18" charset="0"/>
              </a:rPr>
              <a:t>касающиеся</a:t>
            </a:r>
            <a:r>
              <a:rPr sz="2000" b="1" dirty="0">
                <a:cs typeface="Times New Roman" panose="02020603050405020304" pitchFamily="18" charset="0"/>
              </a:rPr>
              <a:t> </a:t>
            </a:r>
            <a:r>
              <a:rPr sz="2000" b="1" dirty="0" err="1">
                <a:cs typeface="Times New Roman" panose="02020603050405020304" pitchFamily="18" charset="0"/>
              </a:rPr>
              <a:t>статьи</a:t>
            </a:r>
            <a:r>
              <a:rPr sz="2000" b="1" dirty="0">
                <a:cs typeface="Times New Roman" panose="02020603050405020304" pitchFamily="18" charset="0"/>
              </a:rPr>
              <a:t> 16</a:t>
            </a:r>
            <a:r>
              <a:rPr sz="2000" dirty="0">
                <a:cs typeface="Times New Roman" panose="02020603050405020304" pitchFamily="18" charset="0"/>
              </a:rPr>
              <a:t>,</a:t>
            </a:r>
          </a:p>
          <a:p>
            <a:pPr marL="0" indent="0" algn="ctr"/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которая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установит</a:t>
            </a:r>
            <a:r>
              <a:rPr sz="1800" dirty="0">
                <a:cs typeface="Times New Roman" panose="02020603050405020304" pitchFamily="18" charset="0"/>
              </a:rPr>
              <a:t>, </a:t>
            </a:r>
            <a:r>
              <a:rPr sz="1800" dirty="0" err="1">
                <a:cs typeface="Times New Roman" panose="02020603050405020304" pitchFamily="18" charset="0"/>
              </a:rPr>
              <a:t>что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физические</a:t>
            </a:r>
            <a:r>
              <a:rPr sz="1800" dirty="0">
                <a:cs typeface="Times New Roman" panose="02020603050405020304" pitchFamily="18" charset="0"/>
              </a:rPr>
              <a:t> и </a:t>
            </a:r>
            <a:r>
              <a:rPr sz="1800" dirty="0" err="1">
                <a:cs typeface="Times New Roman" panose="02020603050405020304" pitchFamily="18" charset="0"/>
              </a:rPr>
              <a:t>юридические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лица</a:t>
            </a:r>
            <a:r>
              <a:rPr sz="1800" dirty="0">
                <a:cs typeface="Times New Roman" panose="02020603050405020304" pitchFamily="18" charset="0"/>
              </a:rPr>
              <a:t>, </a:t>
            </a:r>
            <a:r>
              <a:rPr sz="1800" dirty="0" err="1">
                <a:cs typeface="Times New Roman" panose="02020603050405020304" pitchFamily="18" charset="0"/>
              </a:rPr>
              <a:t>осуществляющие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пчеловодство</a:t>
            </a:r>
            <a:r>
              <a:rPr sz="1800" dirty="0">
                <a:cs typeface="Times New Roman" panose="02020603050405020304" pitchFamily="18" charset="0"/>
              </a:rPr>
              <a:t>, и </a:t>
            </a:r>
            <a:r>
              <a:rPr sz="1800" dirty="0" err="1">
                <a:cs typeface="Times New Roman" panose="02020603050405020304" pitchFamily="18" charset="0"/>
              </a:rPr>
              <a:t>население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населенных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пунктов</a:t>
            </a:r>
            <a:r>
              <a:rPr sz="1800" dirty="0">
                <a:cs typeface="Times New Roman" panose="02020603050405020304" pitchFamily="18" charset="0"/>
              </a:rPr>
              <a:t>, </a:t>
            </a:r>
            <a:r>
              <a:rPr sz="1800" dirty="0" err="1">
                <a:cs typeface="Times New Roman" panose="02020603050405020304" pitchFamily="18" charset="0"/>
              </a:rPr>
              <a:t>расположенных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на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расстоянии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до</a:t>
            </a:r>
            <a:r>
              <a:rPr sz="1800" dirty="0">
                <a:cs typeface="Times New Roman" panose="02020603050405020304" pitchFamily="18" charset="0"/>
              </a:rPr>
              <a:t> 7 </a:t>
            </a:r>
            <a:r>
              <a:rPr sz="1800" dirty="0" err="1">
                <a:cs typeface="Times New Roman" panose="02020603050405020304" pitchFamily="18" charset="0"/>
              </a:rPr>
              <a:t>километров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от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границ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земель</a:t>
            </a:r>
            <a:r>
              <a:rPr sz="1800" dirty="0">
                <a:cs typeface="Times New Roman" panose="02020603050405020304" pitchFamily="18" charset="0"/>
              </a:rPr>
              <a:t> и </a:t>
            </a:r>
            <a:r>
              <a:rPr sz="1800" dirty="0" err="1">
                <a:cs typeface="Times New Roman" panose="02020603050405020304" pitchFamily="18" charset="0"/>
              </a:rPr>
              <a:t>земельных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участков</a:t>
            </a:r>
            <a:r>
              <a:rPr sz="1800" dirty="0">
                <a:cs typeface="Times New Roman" panose="02020603050405020304" pitchFamily="18" charset="0"/>
              </a:rPr>
              <a:t>, </a:t>
            </a:r>
            <a:r>
              <a:rPr sz="1800" dirty="0" err="1">
                <a:cs typeface="Times New Roman" panose="02020603050405020304" pitchFamily="18" charset="0"/>
              </a:rPr>
              <a:t>на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которых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запланировано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применение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пестицидов</a:t>
            </a:r>
            <a:r>
              <a:rPr sz="1800" dirty="0">
                <a:cs typeface="Times New Roman" panose="02020603050405020304" pitchFamily="18" charset="0"/>
              </a:rPr>
              <a:t>, </a:t>
            </a:r>
            <a:r>
              <a:rPr sz="1800" dirty="0" err="1">
                <a:cs typeface="Times New Roman" panose="02020603050405020304" pitchFamily="18" charset="0"/>
              </a:rPr>
              <a:t>заблаговременно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информируются</a:t>
            </a:r>
            <a:r>
              <a:rPr sz="1800" dirty="0">
                <a:cs typeface="Times New Roman" panose="02020603050405020304" pitchFamily="18" charset="0"/>
              </a:rPr>
              <a:t> о </a:t>
            </a:r>
            <a:r>
              <a:rPr sz="1800" dirty="0" err="1">
                <a:cs typeface="Times New Roman" panose="02020603050405020304" pitchFamily="18" charset="0"/>
              </a:rPr>
              <a:t>применении</a:t>
            </a:r>
            <a:r>
              <a:rPr sz="1800" dirty="0">
                <a:cs typeface="Times New Roman" panose="02020603050405020304" pitchFamily="18" charset="0"/>
              </a:rPr>
              <a:t> </a:t>
            </a:r>
            <a:r>
              <a:rPr sz="1800" dirty="0" err="1">
                <a:cs typeface="Times New Roman" panose="02020603050405020304" pitchFamily="18" charset="0"/>
              </a:rPr>
              <a:t>пестицидов</a:t>
            </a:r>
            <a:r>
              <a:rPr lang="ru-RU" sz="1800" dirty="0">
                <a:cs typeface="Times New Roman" panose="02020603050405020304" pitchFamily="18" charset="0"/>
              </a:rPr>
              <a:t>.</a:t>
            </a:r>
            <a:endParaRPr sz="1800" dirty="0">
              <a:cs typeface="Times New Roman" panose="02020603050405020304" pitchFamily="18" charset="0"/>
            </a:endParaRPr>
          </a:p>
          <a:p>
            <a:pPr marL="0" indent="0" algn="ctr"/>
            <a:r>
              <a:rPr sz="1800" u="sng" dirty="0" err="1">
                <a:cs typeface="Times New Roman" panose="02020603050405020304" pitchFamily="18" charset="0"/>
              </a:rPr>
              <a:t>Вместо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периода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должна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будет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указана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точная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дата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проведения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работ</a:t>
            </a:r>
            <a:r>
              <a:rPr sz="1800" u="sng" dirty="0">
                <a:cs typeface="Times New Roman" panose="02020603050405020304" pitchFamily="18" charset="0"/>
              </a:rPr>
              <a:t>.</a:t>
            </a:r>
            <a:endParaRPr sz="1800" dirty="0">
              <a:cs typeface="Times New Roman" panose="02020603050405020304" pitchFamily="18" charset="0"/>
            </a:endParaRPr>
          </a:p>
          <a:p>
            <a:pPr marL="0" indent="0" algn="ctr"/>
            <a:r>
              <a:rPr sz="1800" u="sng" dirty="0" err="1">
                <a:cs typeface="Times New Roman" panose="02020603050405020304" pitchFamily="18" charset="0"/>
              </a:rPr>
              <a:t>Доведение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информации</a:t>
            </a:r>
            <a:r>
              <a:rPr sz="1800" u="sng" dirty="0">
                <a:cs typeface="Times New Roman" panose="02020603050405020304" pitchFamily="18" charset="0"/>
              </a:rPr>
              <a:t> о </a:t>
            </a:r>
            <a:r>
              <a:rPr sz="1800" u="sng" dirty="0" err="1">
                <a:cs typeface="Times New Roman" panose="02020603050405020304" pitchFamily="18" charset="0"/>
              </a:rPr>
              <a:t>применении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пестицидов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будет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обеспечиваться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через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средства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массовой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информации</a:t>
            </a:r>
            <a:r>
              <a:rPr sz="1800" u="sng" dirty="0">
                <a:cs typeface="Times New Roman" panose="02020603050405020304" pitchFamily="18" charset="0"/>
              </a:rPr>
              <a:t> (</a:t>
            </a:r>
            <a:r>
              <a:rPr sz="1800" u="sng" dirty="0" err="1">
                <a:cs typeface="Times New Roman" panose="02020603050405020304" pitchFamily="18" charset="0"/>
              </a:rPr>
              <a:t>радио</a:t>
            </a:r>
            <a:r>
              <a:rPr sz="1800" u="sng" dirty="0">
                <a:cs typeface="Times New Roman" panose="02020603050405020304" pitchFamily="18" charset="0"/>
              </a:rPr>
              <a:t>, </a:t>
            </a:r>
            <a:r>
              <a:rPr sz="1800" u="sng" dirty="0" err="1">
                <a:cs typeface="Times New Roman" panose="02020603050405020304" pitchFamily="18" charset="0"/>
              </a:rPr>
              <a:t>печатные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органы</a:t>
            </a:r>
            <a:r>
              <a:rPr sz="1800" u="sng" dirty="0">
                <a:cs typeface="Times New Roman" panose="02020603050405020304" pitchFamily="18" charset="0"/>
              </a:rPr>
              <a:t>, </a:t>
            </a:r>
            <a:r>
              <a:rPr sz="1800" u="sng" dirty="0" err="1">
                <a:cs typeface="Times New Roman" panose="02020603050405020304" pitchFamily="18" charset="0"/>
              </a:rPr>
              <a:t>электронные</a:t>
            </a:r>
            <a:r>
              <a:rPr sz="1800" u="sng" dirty="0">
                <a:cs typeface="Times New Roman" panose="02020603050405020304" pitchFamily="18" charset="0"/>
              </a:rPr>
              <a:t> и </a:t>
            </a:r>
            <a:r>
              <a:rPr sz="1800" u="sng" dirty="0" err="1">
                <a:cs typeface="Times New Roman" panose="02020603050405020304" pitchFamily="18" charset="0"/>
              </a:rPr>
              <a:t>другие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средства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связи</a:t>
            </a:r>
            <a:r>
              <a:rPr sz="1800" u="sng" dirty="0">
                <a:cs typeface="Times New Roman" panose="02020603050405020304" pitchFamily="18" charset="0"/>
              </a:rPr>
              <a:t> и </a:t>
            </a:r>
            <a:r>
              <a:rPr sz="1800" u="sng" dirty="0" err="1">
                <a:cs typeface="Times New Roman" panose="02020603050405020304" pitchFamily="18" charset="0"/>
              </a:rPr>
              <a:t>коммуникации</a:t>
            </a:r>
            <a:r>
              <a:rPr sz="1800" u="sng" dirty="0">
                <a:cs typeface="Times New Roman" panose="02020603050405020304" pitchFamily="18" charset="0"/>
              </a:rPr>
              <a:t>) </a:t>
            </a:r>
            <a:r>
              <a:rPr sz="1800" u="sng" dirty="0" err="1">
                <a:cs typeface="Times New Roman" panose="02020603050405020304" pitchFamily="18" charset="0"/>
              </a:rPr>
              <a:t>не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ранее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чем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за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десять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дней</a:t>
            </a:r>
            <a:r>
              <a:rPr sz="1800" u="sng" dirty="0">
                <a:cs typeface="Times New Roman" panose="02020603050405020304" pitchFamily="18" charset="0"/>
              </a:rPr>
              <a:t> и </a:t>
            </a:r>
            <a:r>
              <a:rPr sz="1800" u="sng" dirty="0" err="1">
                <a:cs typeface="Times New Roman" panose="02020603050405020304" pitchFamily="18" charset="0"/>
              </a:rPr>
              <a:t>не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позднее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чем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за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пять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дней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до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их</a:t>
            </a:r>
            <a:r>
              <a:rPr sz="1800" u="sng" dirty="0">
                <a:cs typeface="Times New Roman" panose="02020603050405020304" pitchFamily="18" charset="0"/>
              </a:rPr>
              <a:t> </a:t>
            </a:r>
            <a:r>
              <a:rPr sz="1800" u="sng" dirty="0" err="1">
                <a:cs typeface="Times New Roman" panose="02020603050405020304" pitchFamily="18" charset="0"/>
              </a:rPr>
              <a:t>применения</a:t>
            </a:r>
            <a:endParaRPr sz="1800" dirty="0">
              <a:cs typeface="Times New Roman" panose="02020603050405020304" pitchFamily="18" charset="0"/>
            </a:endParaRPr>
          </a:p>
        </p:txBody>
      </p:sp>
      <p:sp>
        <p:nvSpPr>
          <p:cNvPr id="942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12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pic>
        <p:nvPicPr>
          <p:cNvPr id="6" name="Изображение 5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15645" y="3592830"/>
            <a:ext cx="2318385" cy="142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Изображение 10" descr="C:\Users\ПатрушеваЛВ\YandexDisk-k.podrazdelenie\Патрушева Л-\Аналитика\картинки\1670472380_53-kartinkin-net-p-yurisprudentsiya-kartinki-dlya-prezentatsi-66.jpg1670472380_53-kartinkin-net-p-yurisprudentsiya-kartinki-dlya-prezentatsi-66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317" r="6317"/>
          <a:stretch>
            <a:fillRect/>
          </a:stretch>
        </p:blipFill>
        <p:spPr>
          <a:xfrm>
            <a:off x="9747885" y="890905"/>
            <a:ext cx="2318385" cy="14224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399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orel_rastr_bi"/>
          <p:cNvPicPr>
            <a:picLocks noChangeAspect="1"/>
          </p:cNvPicPr>
          <p:nvPr/>
        </p:nvPicPr>
        <p:blipFill>
          <a:blip r:embed="rId3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9329" y="735995"/>
            <a:ext cx="4747381" cy="5059438"/>
          </a:xfrm>
          <a:prstGeom prst="rect">
            <a:avLst/>
          </a:prstGeom>
        </p:spPr>
      </p:pic>
      <p:sp>
        <p:nvSpPr>
          <p:cNvPr id="104" name="Текстовое поле 103"/>
          <p:cNvSpPr txBox="1"/>
          <p:nvPr/>
        </p:nvSpPr>
        <p:spPr>
          <a:xfrm>
            <a:off x="1469390" y="581660"/>
            <a:ext cx="8707120" cy="52133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lstStyle/>
          <a:p>
            <a:pPr marL="0" indent="0" algn="ctr"/>
            <a:r>
              <a:rPr sz="1800" b="1">
                <a:cs typeface="Times New Roman" panose="02020603050405020304" pitchFamily="18" charset="0"/>
              </a:rPr>
              <a:t>С 01.09.2024 Распоряжением Правительства РФ от 17.01.2024 N 41-р внесены изменения в </a:t>
            </a:r>
            <a:r>
              <a:rPr lang="ru-RU" sz="1800" b="1">
                <a:cs typeface="Times New Roman" panose="02020603050405020304" pitchFamily="18" charset="0"/>
              </a:rPr>
              <a:t>Р</a:t>
            </a:r>
            <a:r>
              <a:rPr sz="1800" b="1">
                <a:cs typeface="Times New Roman" panose="02020603050405020304" pitchFamily="18" charset="0"/>
              </a:rPr>
              <a:t>аспоряжение Правительства РФ </a:t>
            </a:r>
          </a:p>
          <a:p>
            <a:pPr marL="0" indent="0" algn="ctr"/>
            <a:r>
              <a:rPr sz="1800" b="1">
                <a:cs typeface="Times New Roman" panose="02020603050405020304" pitchFamily="18" charset="0"/>
              </a:rPr>
              <a:t>от 11.04.2022 N 836-р «Об утверждении перечня размещаемых в информационно-телекоммуникационных сетях общего пользования, в том числе в информационно-телекоммуникационной сети </a:t>
            </a:r>
            <a:r>
              <a:rPr lang="ru-RU" sz="1800" b="1">
                <a:cs typeface="Times New Roman" panose="02020603050405020304" pitchFamily="18" charset="0"/>
              </a:rPr>
              <a:t>«</a:t>
            </a:r>
            <a:r>
              <a:rPr sz="1800" b="1">
                <a:cs typeface="Times New Roman" panose="02020603050405020304" pitchFamily="18" charset="0"/>
              </a:rPr>
              <a:t>Интернет</a:t>
            </a:r>
            <a:r>
              <a:rPr lang="ru-RU" sz="1800" b="1">
                <a:cs typeface="Times New Roman" panose="02020603050405020304" pitchFamily="18" charset="0"/>
              </a:rPr>
              <a:t>»</a:t>
            </a:r>
            <a:r>
              <a:rPr sz="1800" b="1">
                <a:cs typeface="Times New Roman" panose="02020603050405020304" pitchFamily="18" charset="0"/>
              </a:rPr>
              <a:t>, сведений и информации, содержащихся во ФГИС Сатурн, а также сведений и информации, размещаемых в форме открытых данных </a:t>
            </a:r>
          </a:p>
          <a:p>
            <a:pPr marL="0" indent="0" algn="ctr"/>
            <a:r>
              <a:rPr sz="1800" b="1">
                <a:cs typeface="Times New Roman" panose="02020603050405020304" pitchFamily="18" charset="0"/>
              </a:rPr>
              <a:t>касающиеся пункта 3</a:t>
            </a:r>
            <a:r>
              <a:rPr sz="1800">
                <a:cs typeface="Times New Roman" panose="02020603050405020304" pitchFamily="18" charset="0"/>
              </a:rPr>
              <a:t> </a:t>
            </a:r>
          </a:p>
          <a:p>
            <a:pPr marL="0" indent="0" algn="ctr"/>
            <a:r>
              <a:rPr lang="ru-RU" sz="1800">
                <a:cs typeface="Times New Roman" panose="02020603050405020304" pitchFamily="18" charset="0"/>
              </a:rPr>
              <a:t>«</a:t>
            </a:r>
            <a:r>
              <a:rPr sz="1800">
                <a:cs typeface="Times New Roman" panose="02020603050405020304" pitchFamily="18" charset="0"/>
              </a:rPr>
              <a:t>3. Информация о применении пестицидов и агрохимикатов, включая: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sz="1800">
                <a:cs typeface="Times New Roman" panose="02020603050405020304" pitchFamily="18" charset="0"/>
              </a:rPr>
              <a:t>кадастровый номер, адрес либо местоположение земельного участка, где запланировано применение пестицидов и агрохимикатов;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sz="1800">
                <a:cs typeface="Times New Roman" panose="02020603050405020304" pitchFamily="18" charset="0"/>
              </a:rPr>
              <a:t>дату запланированных работ по применению пестицидов и агрохимикатов (включая (при наличии) информацию о сроке запрета выхода на обработанные площади);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sz="1800">
                <a:cs typeface="Times New Roman" panose="02020603050405020304" pitchFamily="18" charset="0"/>
              </a:rPr>
              <a:t>наименования запланированных к применению пестицидов и агрохимикатов, действующее вещество пестицида, способ и дозировку применения пестицидов и агрохимикатов;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sz="1800">
                <a:cs typeface="Times New Roman" panose="02020603050405020304" pitchFamily="18" charset="0"/>
              </a:rPr>
              <a:t>рекомендуемые сроки изоляции пчел в ульях</a:t>
            </a:r>
            <a:r>
              <a:rPr lang="ru-RU" sz="1800"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42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13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pic>
        <p:nvPicPr>
          <p:cNvPr id="6" name="Изображение 5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15645" y="3592830"/>
            <a:ext cx="2318385" cy="142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Изображение 10" descr="C:\Users\ПатрушеваЛВ\YandexDisk-k.podrazdelenie\Патрушева Л-\Аналитика\картинки\1670472380_53-kartinkin-net-p-yurisprudentsiya-kartinki-dlya-prezentatsi-66.jpg1670472380_53-kartinkin-net-p-yurisprudentsiya-kartinki-dlya-prezentatsi-66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317" r="6317"/>
          <a:stretch>
            <a:fillRect/>
          </a:stretch>
        </p:blipFill>
        <p:spPr>
          <a:xfrm>
            <a:off x="9747885" y="890905"/>
            <a:ext cx="2318385" cy="1422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orel_rastr_bi"/>
          <p:cNvPicPr>
            <a:picLocks noChangeAspect="1"/>
          </p:cNvPicPr>
          <p:nvPr/>
        </p:nvPicPr>
        <p:blipFill>
          <a:blip r:embed="rId3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9329" y="735995"/>
            <a:ext cx="4747381" cy="5059438"/>
          </a:xfrm>
          <a:prstGeom prst="rect">
            <a:avLst/>
          </a:prstGeom>
        </p:spPr>
      </p:pic>
      <p:sp>
        <p:nvSpPr>
          <p:cNvPr id="104" name="Текстовое поле 103"/>
          <p:cNvSpPr txBox="1"/>
          <p:nvPr/>
        </p:nvSpPr>
        <p:spPr>
          <a:xfrm>
            <a:off x="1666430" y="581660"/>
            <a:ext cx="8510080" cy="5041473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lstStyle/>
          <a:p>
            <a:pPr marL="0" indent="0" algn="ctr"/>
            <a:r>
              <a:rPr lang="ru-RU" b="1" dirty="0">
                <a:cs typeface="Times New Roman" panose="02020603050405020304" pitchFamily="18" charset="0"/>
              </a:rPr>
              <a:t>Приказ Минсельхоза России от 31.07.2020 № 438 «Об утверждении Правил эксплуатации мелиоративных систем и отдельно расположенных гидротехнических сооружений</a:t>
            </a:r>
            <a:r>
              <a:rPr lang="ru-RU" b="1" dirty="0" smtClean="0">
                <a:cs typeface="Times New Roman" panose="02020603050405020304" pitchFamily="18" charset="0"/>
              </a:rPr>
              <a:t>»;</a:t>
            </a:r>
          </a:p>
          <a:p>
            <a:pPr marL="0" indent="0" algn="ctr"/>
            <a:endParaRPr lang="ru-RU" b="1" dirty="0"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b="1" dirty="0" smtClean="0">
                <a:cs typeface="Times New Roman" panose="02020603050405020304" pitchFamily="18" charset="0"/>
              </a:rPr>
              <a:t>Приказ </a:t>
            </a:r>
            <a:r>
              <a:rPr lang="ru-RU" b="1" dirty="0">
                <a:cs typeface="Times New Roman" panose="02020603050405020304" pitchFamily="18" charset="0"/>
              </a:rPr>
              <a:t>Минсельхоза России от 18.06.2021 № 402 «Об утверждении перечня индикаторов риска нарушения обязательных требований при осуществлении Федеральной службой по ветеринарному и фитосанитарному надзору федерального государственного земельного контроля (надзора) в отношении земель сельскохозяйственного назначения, оборот которых регулируется Федеральным законом «Об обороте земель сельскохозяйственного назначения», и </a:t>
            </a:r>
            <a:r>
              <a:rPr lang="ru-RU" b="1" dirty="0" err="1">
                <a:cs typeface="Times New Roman" panose="02020603050405020304" pitchFamily="18" charset="0"/>
              </a:rPr>
              <a:t>виноградопригодных</a:t>
            </a:r>
            <a:r>
              <a:rPr lang="ru-RU" b="1" dirty="0">
                <a:cs typeface="Times New Roman" panose="02020603050405020304" pitchFamily="18" charset="0"/>
              </a:rPr>
              <a:t> земель</a:t>
            </a:r>
            <a:r>
              <a:rPr lang="ru-RU" b="1" dirty="0" smtClean="0">
                <a:cs typeface="Times New Roman" panose="02020603050405020304" pitchFamily="18" charset="0"/>
              </a:rPr>
              <a:t>»;</a:t>
            </a:r>
          </a:p>
          <a:p>
            <a:pPr marL="285750" indent="-285750" algn="ctr">
              <a:buFontTx/>
              <a:buChar char="-"/>
            </a:pPr>
            <a:endParaRPr lang="ru-RU" b="1" dirty="0">
              <a:cs typeface="Times New Roman" panose="02020603050405020304" pitchFamily="18" charset="0"/>
            </a:endParaRPr>
          </a:p>
          <a:p>
            <a:pPr marL="0" indent="0" algn="ctr"/>
            <a:r>
              <a:rPr lang="ru-RU" b="1" dirty="0">
                <a:cs typeface="Times New Roman" panose="02020603050405020304" pitchFamily="18" charset="0"/>
              </a:rPr>
              <a:t>Приказ Минсельхоза России от 26.05.2023 № 530 «Об утверждении перечня индикаторов риска нарушения обязательных требований, используемых при осуществлении федерального государственного контроля (надзора) в области безопасного обращения с пестицидами и агрохимикатами».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942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14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pic>
        <p:nvPicPr>
          <p:cNvPr id="6" name="Изображение 5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642" y="5050564"/>
            <a:ext cx="1777526" cy="10499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Изображение 10" descr="C:\Users\ПатрушеваЛВ\YandexDisk-k.podrazdelenie\Патрушева Л-\Аналитика\картинки\1670472380_53-kartinkin-net-p-yurisprudentsiya-kartinki-dlya-prezentatsi-66.jpg1670472380_53-kartinkin-net-p-yurisprudentsiya-kartinki-dlya-prezentatsi-66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317" r="6317"/>
          <a:stretch>
            <a:fillRect/>
          </a:stretch>
        </p:blipFill>
        <p:spPr>
          <a:xfrm>
            <a:off x="9817990" y="335429"/>
            <a:ext cx="2318385" cy="14224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862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овое поле 103"/>
          <p:cNvSpPr txBox="1"/>
          <p:nvPr/>
        </p:nvSpPr>
        <p:spPr>
          <a:xfrm>
            <a:off x="0" y="80645"/>
            <a:ext cx="9846945" cy="158623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lstStyle/>
          <a:p>
            <a:pPr marL="0" indent="0" algn="ctr"/>
            <a:r>
              <a:rPr sz="1800" b="1" dirty="0" err="1">
                <a:cs typeface="Cambria" panose="02040503050406030204" pitchFamily="18" charset="0"/>
              </a:rPr>
              <a:t>Основные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нормативно-правовые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акты</a:t>
            </a:r>
            <a:r>
              <a:rPr sz="1800" b="1" dirty="0">
                <a:cs typeface="Cambria" panose="02040503050406030204" pitchFamily="18" charset="0"/>
              </a:rPr>
              <a:t> в </a:t>
            </a:r>
            <a:r>
              <a:rPr sz="1800" b="1" dirty="0" err="1">
                <a:cs typeface="Cambria" panose="02040503050406030204" pitchFamily="18" charset="0"/>
              </a:rPr>
              <a:t>сфере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федерального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государственного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земельного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надзора</a:t>
            </a:r>
            <a:r>
              <a:rPr sz="1800" b="1" dirty="0">
                <a:cs typeface="Cambria" panose="02040503050406030204" pitchFamily="18" charset="0"/>
              </a:rPr>
              <a:t> и </a:t>
            </a:r>
            <a:r>
              <a:rPr sz="1800" b="1" dirty="0" err="1">
                <a:cs typeface="Cambria" panose="02040503050406030204" pitchFamily="18" charset="0"/>
              </a:rPr>
              <a:t>надзора</a:t>
            </a:r>
            <a:r>
              <a:rPr sz="1800" b="1" dirty="0">
                <a:cs typeface="Cambria" panose="02040503050406030204" pitchFamily="18" charset="0"/>
              </a:rPr>
              <a:t> в </a:t>
            </a:r>
            <a:r>
              <a:rPr sz="1800" b="1" dirty="0" err="1">
                <a:cs typeface="Cambria" panose="02040503050406030204" pitchFamily="18" charset="0"/>
              </a:rPr>
              <a:t>сфере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безопасного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обращения</a:t>
            </a:r>
            <a:r>
              <a:rPr sz="1800" b="1" dirty="0">
                <a:cs typeface="Cambria" panose="02040503050406030204" pitchFamily="18" charset="0"/>
              </a:rPr>
              <a:t> с </a:t>
            </a:r>
            <a:r>
              <a:rPr sz="1800" b="1" dirty="0" err="1">
                <a:cs typeface="Cambria" panose="02040503050406030204" pitchFamily="18" charset="0"/>
              </a:rPr>
              <a:t>пестицидами</a:t>
            </a:r>
            <a:r>
              <a:rPr sz="1800" b="1" dirty="0">
                <a:cs typeface="Cambria" panose="02040503050406030204" pitchFamily="18" charset="0"/>
              </a:rPr>
              <a:t> и </a:t>
            </a:r>
            <a:r>
              <a:rPr sz="1800" b="1" dirty="0" err="1">
                <a:cs typeface="Cambria" panose="02040503050406030204" pitchFamily="18" charset="0"/>
              </a:rPr>
              <a:t>агрохимикатами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размещены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на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сайте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Управления</a:t>
            </a:r>
            <a:r>
              <a:rPr sz="1800" b="1" dirty="0">
                <a:cs typeface="Cambria" panose="02040503050406030204" pitchFamily="18" charset="0"/>
              </a:rPr>
              <a:t> в </a:t>
            </a:r>
            <a:r>
              <a:rPr sz="1800" b="1" dirty="0" err="1">
                <a:cs typeface="Cambria" panose="02040503050406030204" pitchFamily="18" charset="0"/>
              </a:rPr>
              <a:t>разделе</a:t>
            </a:r>
            <a:r>
              <a:rPr sz="1800" b="1" dirty="0">
                <a:cs typeface="Cambria" panose="02040503050406030204" pitchFamily="18" charset="0"/>
              </a:rPr>
              <a:t> «</a:t>
            </a:r>
            <a:r>
              <a:rPr sz="1800" b="1" dirty="0" err="1">
                <a:cs typeface="Cambria" panose="02040503050406030204" pitchFamily="18" charset="0"/>
              </a:rPr>
              <a:t>Для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граждан</a:t>
            </a:r>
            <a:r>
              <a:rPr sz="1800" b="1" dirty="0">
                <a:cs typeface="Cambria" panose="02040503050406030204" pitchFamily="18" charset="0"/>
              </a:rPr>
              <a:t>» </a:t>
            </a:r>
            <a:r>
              <a:rPr lang="ru-RU" sz="1800" b="1" dirty="0">
                <a:cs typeface="Cambria" panose="02040503050406030204" pitchFamily="18" charset="0"/>
              </a:rPr>
              <a:t>- </a:t>
            </a:r>
            <a:r>
              <a:rPr sz="1800" b="1" dirty="0">
                <a:cs typeface="Cambria" panose="02040503050406030204" pitchFamily="18" charset="0"/>
              </a:rPr>
              <a:t>«</a:t>
            </a:r>
            <a:r>
              <a:rPr sz="1800" b="1" dirty="0" err="1">
                <a:cs typeface="Cambria" panose="02040503050406030204" pitchFamily="18" charset="0"/>
              </a:rPr>
              <a:t>нормативные</a:t>
            </a:r>
            <a:r>
              <a:rPr sz="1800" b="1" dirty="0">
                <a:cs typeface="Cambria" panose="02040503050406030204" pitchFamily="18" charset="0"/>
              </a:rPr>
              <a:t> </a:t>
            </a:r>
            <a:r>
              <a:rPr sz="1800" b="1" dirty="0" err="1">
                <a:cs typeface="Cambria" panose="02040503050406030204" pitchFamily="18" charset="0"/>
              </a:rPr>
              <a:t>документы</a:t>
            </a:r>
            <a:r>
              <a:rPr sz="1800" b="1" dirty="0">
                <a:cs typeface="Cambria" panose="02040503050406030204" pitchFamily="18" charset="0"/>
              </a:rPr>
              <a:t>»</a:t>
            </a:r>
          </a:p>
        </p:txBody>
      </p:sp>
      <p:sp>
        <p:nvSpPr>
          <p:cNvPr id="942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15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pic>
        <p:nvPicPr>
          <p:cNvPr id="11" name="Изображение 10" descr="C:\Users\ПатрушеваЛВ\YandexDisk-k.podrazdelenie\Патрушева Л-\Аналитика\картинки\1670472380_53-kartinkin-net-p-yurisprudentsiya-kartinki-dlya-prezentatsi-66.jpg1670472380_53-kartinkin-net-p-yurisprudentsiya-kartinki-dlya-prezentatsi-66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317" r="6317"/>
          <a:stretch>
            <a:fillRect/>
          </a:stretch>
        </p:blipFill>
        <p:spPr>
          <a:xfrm>
            <a:off x="9430385" y="244475"/>
            <a:ext cx="2635885" cy="1690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024501" y="2760290"/>
            <a:ext cx="3452502" cy="288131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1800" b="1" i="1" dirty="0">
                <a:cs typeface="Cambria" panose="02040503050406030204" pitchFamily="18" charset="0"/>
              </a:rPr>
              <a:t>Контактные данные </a:t>
            </a:r>
            <a:r>
              <a:rPr lang="ru-RU" sz="1800" b="1" i="1" dirty="0">
                <a:cs typeface="Cambria" panose="02040503050406030204" pitchFamily="18" charset="0"/>
                <a:sym typeface="+mn-ea"/>
              </a:rPr>
              <a:t>отдела земельного надзора</a:t>
            </a:r>
          </a:p>
          <a:p>
            <a:pPr algn="ctr"/>
            <a:endParaRPr lang="ru-RU" sz="1800" b="1" i="1" dirty="0">
              <a:cs typeface="Cambria" panose="02040503050406030204" pitchFamily="18" charset="0"/>
            </a:endParaRPr>
          </a:p>
          <a:p>
            <a:pPr algn="ctr"/>
            <a:r>
              <a:rPr lang="ru-RU" sz="1800" b="1" dirty="0">
                <a:cs typeface="Cambria" panose="02040503050406030204" pitchFamily="18" charset="0"/>
              </a:rPr>
              <a:t>Телефон: </a:t>
            </a:r>
            <a:r>
              <a:rPr lang="ru-RU" sz="1800" dirty="0">
                <a:cs typeface="Cambria" panose="02040503050406030204" pitchFamily="18" charset="0"/>
              </a:rPr>
              <a:t>8 (342) 297-96-19</a:t>
            </a:r>
          </a:p>
          <a:p>
            <a:pPr algn="ctr"/>
            <a:r>
              <a:rPr lang="en-US" sz="1800" b="1" dirty="0">
                <a:cs typeface="Cambria" panose="02040503050406030204" pitchFamily="18" charset="0"/>
              </a:rPr>
              <a:t>e-mail</a:t>
            </a:r>
            <a:r>
              <a:rPr lang="ru-RU" sz="1800" b="1" dirty="0">
                <a:cs typeface="Cambria" panose="02040503050406030204" pitchFamily="18" charset="0"/>
              </a:rPr>
              <a:t>: </a:t>
            </a:r>
            <a:r>
              <a:rPr lang="ru-RU" sz="1800" dirty="0">
                <a:cs typeface="Cambria" panose="02040503050406030204" pitchFamily="18" charset="0"/>
              </a:rPr>
              <a:t>tu15-zemnadzorperm@fsvps.gov.ru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79" y="1584086"/>
            <a:ext cx="5016485" cy="434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orel_rastr_bi"/>
          <p:cNvPicPr>
            <a:picLocks noChangeAspect="1"/>
          </p:cNvPicPr>
          <p:nvPr/>
        </p:nvPicPr>
        <p:blipFill>
          <a:blip r:embed="rId2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8390" y="944245"/>
            <a:ext cx="4984750" cy="53124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79715" y="812800"/>
            <a:ext cx="4161790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адрес: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610035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Кировская область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Киров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Мелькомбинатовский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проезд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почты: </a:t>
            </a:r>
            <a:r>
              <a:rPr lang="ru-RU" sz="1600" b="1" dirty="0">
                <a:solidFill>
                  <a:srgbClr val="829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rshn15@fsvps.gov.ru</a:t>
            </a:r>
            <a:r>
              <a:rPr lang="ru-RU" sz="1600" b="1" u="sng" dirty="0">
                <a:solidFill>
                  <a:srgbClr val="829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факс: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(8332) 5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-27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23010" y="1445895"/>
            <a:ext cx="5284470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Фактический адрес: 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614513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Пермский край, Пермский район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дер.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Песьянка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ул. Строителей, 1 «Б»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Адрес электронной почты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b="1" dirty="0" smtClean="0">
                <a:solidFill>
                  <a:srgbClr val="829A4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rshn15_</a:t>
            </a:r>
            <a:r>
              <a:rPr lang="ru-RU" altLang="en-US" sz="1600" b="1" dirty="0" smtClean="0">
                <a:solidFill>
                  <a:srgbClr val="829A4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1600" b="1" dirty="0" smtClean="0">
                <a:solidFill>
                  <a:srgbClr val="829A4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@fsvps.gov.ru</a:t>
            </a:r>
            <a:endParaRPr lang="en-US" sz="1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Телефон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факс: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(8342) 297-93-44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ое соединение 9"/>
          <p:cNvCxnSpPr/>
          <p:nvPr/>
        </p:nvCxnSpPr>
        <p:spPr>
          <a:xfrm>
            <a:off x="8354695" y="3530600"/>
            <a:ext cx="3348000" cy="0"/>
          </a:xfrm>
          <a:prstGeom prst="line">
            <a:avLst/>
          </a:prstGeom>
          <a:ln w="28575">
            <a:solidFill>
              <a:srgbClr val="829A4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8015605" y="3887470"/>
            <a:ext cx="4025900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Управления:</a:t>
            </a:r>
          </a:p>
          <a:p>
            <a:pPr algn="ctr"/>
            <a:r>
              <a:rPr lang="en-US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DAF060AB-1E55-43B9-8AAB-6FB025537F2F}">
                      <wpsdc:hlinkClr xmlns="" xmlns:wpsdc="http://www.wps.cn/officeDocument/2017/drawingmlCustomData" val="699A25"/>
                      <wpsdc:folHlinkClr xmlns="" xmlns:wpsdc="http://www.wps.cn/officeDocument/2017/drawingmlCustomData" val="497418"/>
                      <wpsdc:hlinkUnderline xmlns="" xmlns:wpsdc="http://www.wps.cn/officeDocument/2017/drawingmlCustomData" val="0"/>
                    </a:ext>
                  </a:extLst>
                </a:hlinkClick>
              </a:rPr>
              <a:t>https://43.fsvps.gov.ru/</a:t>
            </a:r>
            <a:endParaRPr lang="en-US" sz="1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>
                  <a:extLst>
                    <a:ext uri="{DAF060AB-1E55-43B9-8AAB-6FB025537F2F}">
                      <wpsdc:hlinkClr xmlns="" xmlns:wpsdc="http://www.wps.cn/officeDocument/2017/drawingmlCustomData" val="699A25"/>
                      <wpsdc:folHlinkClr xmlns="" xmlns:wpsdc="http://www.wps.cn/officeDocument/2017/drawingmlCustomData" val="467117"/>
                      <wpsdc:hlinkUnderline xmlns="" xmlns:wpsdc="http://www.wps.cn/officeDocument/2017/drawingmlCustomData" val="0"/>
                    </a:ext>
                  </a:extLst>
                </a:hlinkClick>
              </a:rPr>
              <a:t>https://vk.com/club198475854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r>
              <a:rPr lang="en-US" sz="1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legram</a:t>
            </a:r>
            <a:r>
              <a:rPr lang="ru-RU" sz="1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-канал: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>
                  <a:extLst>
                    <a:ext uri="{DAF060AB-1E55-43B9-8AAB-6FB025537F2F}">
                      <wpsdc:hlinkClr xmlns="" xmlns:wpsdc="http://www.wps.cn/officeDocument/2017/drawingmlCustomData" val="699A25"/>
                      <wpsdc:folHlinkClr xmlns="" xmlns:wpsdc="http://www.wps.cn/officeDocument/2017/drawingmlCustomData" val="4B781A"/>
                      <wpsdc:hlinkUnderline xmlns="" xmlns:wpsdc="http://www.wps.cn/officeDocument/2017/drawingmlCustomData" val="0"/>
                    </a:ext>
                  </a:extLst>
                </a:hlinkClick>
              </a:rPr>
              <a:t>https://t.me/RSHN43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47" y="4187241"/>
            <a:ext cx="288000" cy="2880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135" y="4914890"/>
            <a:ext cx="28535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415" y="5647055"/>
            <a:ext cx="295278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Текстовое поле 14"/>
          <p:cNvSpPr txBox="1"/>
          <p:nvPr/>
        </p:nvSpPr>
        <p:spPr>
          <a:xfrm>
            <a:off x="464185" y="163830"/>
            <a:ext cx="70465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000" b="1" dirty="0">
                <a:solidFill>
                  <a:srgbClr val="601A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Управление Россельхознадзора по Кировской области, Удмуртской Республике и Пермскому краю</a:t>
            </a:r>
            <a:endParaRPr lang="ru-RU" altLang="en-US" sz="2000" b="1" dirty="0">
              <a:solidFill>
                <a:srgbClr val="601A2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9"/>
          <a:stretch>
            <a:fillRect/>
          </a:stretch>
        </p:blipFill>
        <p:spPr>
          <a:xfrm>
            <a:off x="1010285" y="3418840"/>
            <a:ext cx="5757545" cy="3114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TextShape 1"/>
          <p:cNvSpPr txBox="1"/>
          <p:nvPr/>
        </p:nvSpPr>
        <p:spPr>
          <a:xfrm>
            <a:off x="2076450" y="1820545"/>
            <a:ext cx="8228965" cy="3285490"/>
          </a:xfrm>
          <a:prstGeom prst="rect">
            <a:avLst/>
          </a:prstGeom>
          <a:noFill/>
          <a:ln>
            <a:noFill/>
          </a:ln>
        </p:spPr>
        <p:txBody>
          <a:bodyPr lIns="46800" tIns="46800" rIns="46800" bIns="468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 dirty="0">
                <a:solidFill>
                  <a:srgbClr val="601A24"/>
                </a:solidFill>
                <a:latin typeface="Constantia" panose="02030602050306030303"/>
              </a:rPr>
              <a:t>Спасибо за внимание !</a:t>
            </a:r>
          </a:p>
        </p:txBody>
      </p:sp>
      <p:pic>
        <p:nvPicPr>
          <p:cNvPr id="6" name="Изображение 5" descr="orel_rastr_bi"/>
          <p:cNvPicPr>
            <a:picLocks noChangeAspect="1"/>
          </p:cNvPicPr>
          <p:nvPr/>
        </p:nvPicPr>
        <p:blipFill>
          <a:blip r:embed="rId2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8390" y="944245"/>
            <a:ext cx="4984750" cy="5312410"/>
          </a:xfrm>
          <a:prstGeom prst="rect">
            <a:avLst/>
          </a:prstGeom>
        </p:spPr>
      </p:pic>
      <p:sp>
        <p:nvSpPr>
          <p:cNvPr id="2" name="Замещающий 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CustomShape 1"/>
          <p:cNvSpPr/>
          <p:nvPr/>
        </p:nvSpPr>
        <p:spPr>
          <a:xfrm>
            <a:off x="7986088" y="6036343"/>
            <a:ext cx="822857" cy="4539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3"/>
          <p:cNvSpPr/>
          <p:nvPr/>
        </p:nvSpPr>
        <p:spPr>
          <a:xfrm>
            <a:off x="4445" y="-1905"/>
            <a:ext cx="12150725" cy="1273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5714" tIns="42857" rIns="85714" bIns="42857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601A24"/>
                </a:solidFill>
                <a:latin typeface="Cambria" panose="02040503050406030204" pitchFamily="18" charset="0"/>
                <a:sym typeface="+mn-ea"/>
              </a:rPr>
              <a:t>Деятельность отдела земельного надзора</a:t>
            </a:r>
          </a:p>
        </p:txBody>
      </p:sp>
      <p:sp>
        <p:nvSpPr>
          <p:cNvPr id="3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2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Замещающий 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6290945" y="1637665"/>
            <a:ext cx="5274945" cy="3661410"/>
          </a:xfrm>
          <a:prstGeom prst="rect">
            <a:avLst/>
          </a:prstGeom>
          <a:solidFill>
            <a:srgbClr val="A7ABCA"/>
          </a:solidFill>
          <a:ln>
            <a:solidFill>
              <a:srgbClr val="A7ABC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  <a:sym typeface="+mn-ea"/>
              </a:rPr>
              <a:t>Регулируется:</a:t>
            </a:r>
          </a:p>
          <a:p>
            <a:pPr algn="ctr"/>
            <a:endParaRPr lang="ru-RU" b="1" dirty="0" smtClean="0">
              <a:latin typeface="Cambria" panose="02040503050406030204" pitchFamily="18" charset="0"/>
              <a:ea typeface="SimSun" panose="02010600030101010101" pitchFamily="2" charset="-122"/>
              <a:cs typeface="Cambria" panose="02040503050406030204" pitchFamily="18" charset="0"/>
              <a:sym typeface="+mn-ea"/>
            </a:endParaRPr>
          </a:p>
          <a:p>
            <a:pPr algn="ctr"/>
            <a:r>
              <a:rPr lang="ru-RU" b="1" dirty="0" smtClean="0"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  <a:sym typeface="+mn-ea"/>
              </a:rPr>
              <a:t>Федеральным законом </a:t>
            </a:r>
            <a:r>
              <a:rPr lang="ru-RU" b="1" u="sng" dirty="0" smtClean="0"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  <a:sym typeface="+mn-ea"/>
              </a:rPr>
              <a:t>от 31.07.2020 № 248-ФЗ </a:t>
            </a:r>
            <a:r>
              <a:rPr lang="ru-RU" b="1" dirty="0" smtClean="0"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  <a:sym typeface="+mn-ea"/>
              </a:rPr>
              <a:t>«О государственном контроле (надзоре) и муниципальном контроле в Российской Федерации»</a:t>
            </a:r>
          </a:p>
          <a:p>
            <a:pPr algn="ctr"/>
            <a:endParaRPr lang="ru-RU" b="1" dirty="0" smtClean="0">
              <a:latin typeface="Cambria" panose="02040503050406030204" pitchFamily="18" charset="0"/>
              <a:ea typeface="SimSun" panose="02010600030101010101" pitchFamily="2" charset="-122"/>
              <a:cs typeface="Cambria" panose="02040503050406030204" pitchFamily="18" charset="0"/>
              <a:sym typeface="+mn-ea"/>
            </a:endParaRPr>
          </a:p>
          <a:p>
            <a:pPr algn="ctr"/>
            <a:r>
              <a:rPr lang="ru-RU" b="1" dirty="0" smtClean="0"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  <a:sym typeface="+mn-ea"/>
              </a:rPr>
              <a:t>Положение </a:t>
            </a:r>
            <a:r>
              <a:rPr lang="ru-RU" b="1" dirty="0"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  <a:sym typeface="+mn-ea"/>
              </a:rPr>
              <a:t>о федеральном государственном земельном контроле (надзоре), </a:t>
            </a:r>
            <a:r>
              <a:rPr lang="ru-RU" b="1" dirty="0" smtClean="0"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  <a:sym typeface="+mn-ea"/>
              </a:rPr>
              <a:t>утверждённое </a:t>
            </a:r>
            <a:r>
              <a:rPr lang="ru-RU" b="1" dirty="0"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  <a:sym typeface="+mn-ea"/>
              </a:rPr>
              <a:t>Постановлением Правительства РФ от 30.06.2021 № 1081</a:t>
            </a:r>
            <a:endParaRPr lang="ru-RU" b="1" dirty="0" smtClean="0">
              <a:latin typeface="Cambria" panose="02040503050406030204" pitchFamily="18" charset="0"/>
              <a:ea typeface="SimSun" panose="02010600030101010101" pitchFamily="2" charset="-122"/>
              <a:cs typeface="Cambria" panose="02040503050406030204" pitchFamily="18" charset="0"/>
              <a:sym typeface="+mn-ea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9118" t="5131" r="8526" b="13737"/>
          <a:stretch>
            <a:fillRect/>
          </a:stretch>
        </p:blipFill>
        <p:spPr>
          <a:xfrm>
            <a:off x="1036955" y="1201420"/>
            <a:ext cx="3585210" cy="46469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овое поле 3"/>
          <p:cNvSpPr txBox="1"/>
          <p:nvPr/>
        </p:nvSpPr>
        <p:spPr>
          <a:xfrm>
            <a:off x="410845" y="5220970"/>
            <a:ext cx="5280660" cy="1107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endParaRPr lang="ru-RU" altLang="en-US" sz="1800" b="1">
              <a:cs typeface="Cambria" panose="02040503050406030204" pitchFamily="18" charset="0"/>
              <a:sym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orel_rastr_bi"/>
          <p:cNvPicPr>
            <a:picLocks noChangeAspect="1"/>
          </p:cNvPicPr>
          <p:nvPr/>
        </p:nvPicPr>
        <p:blipFill>
          <a:blip r:embed="rId2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612" y="899281"/>
            <a:ext cx="4747381" cy="5059438"/>
          </a:xfrm>
          <a:prstGeom prst="rect">
            <a:avLst/>
          </a:prstGeom>
        </p:spPr>
      </p:pic>
      <p:sp>
        <p:nvSpPr>
          <p:cNvPr id="939" name="CustomShape 1"/>
          <p:cNvSpPr/>
          <p:nvPr/>
        </p:nvSpPr>
        <p:spPr>
          <a:xfrm>
            <a:off x="7986088" y="6036343"/>
            <a:ext cx="822857" cy="4539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3"/>
          <p:cNvSpPr/>
          <p:nvPr/>
        </p:nvSpPr>
        <p:spPr>
          <a:xfrm>
            <a:off x="21590" y="-10795"/>
            <a:ext cx="7680960" cy="13201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5714" tIns="42857" rIns="85714" bIns="42857" anchor="ctr"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Государственный земельный надзор</a:t>
            </a:r>
            <a:endParaRPr lang="ru-RU" sz="2400" b="1" strike="noStrike" dirty="0">
              <a:solidFill>
                <a:srgbClr val="59181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Замещающее содержимое 2"/>
          <p:cNvSpPr>
            <a:spLocks noGrp="1"/>
          </p:cNvSpPr>
          <p:nvPr/>
        </p:nvSpPr>
        <p:spPr>
          <a:xfrm>
            <a:off x="725170" y="1139190"/>
            <a:ext cx="6490335" cy="4274185"/>
          </a:xfrm>
          <a:prstGeom prst="rect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815" lvl="0" indent="0" algn="ctr" defTabSz="914400">
              <a:buNone/>
              <a:tabLst>
                <a:tab pos="895350" algn="l"/>
              </a:tabLst>
            </a:pPr>
            <a:r>
              <a:rPr lang="ru-RU" sz="1800" b="1" i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За </a:t>
            </a:r>
            <a:r>
              <a:rPr lang="ru-RU" sz="1800" b="1" i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1 </a:t>
            </a:r>
            <a:r>
              <a:rPr lang="ru-RU" sz="1800" b="1" i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квартал </a:t>
            </a:r>
            <a:r>
              <a:rPr lang="ru-RU" sz="1800" b="1" i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2025 </a:t>
            </a:r>
            <a:r>
              <a:rPr lang="ru-RU" sz="1800" b="1" i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года проведено:</a:t>
            </a:r>
          </a:p>
          <a:p>
            <a:pPr marL="328613" lvl="0" indent="30163">
              <a:buFont typeface="Wingdings" panose="05000000000000000000" charset="0"/>
              <a:buChar char="q"/>
              <a:tabLst>
                <a:tab pos="895350" algn="l"/>
              </a:tabLst>
            </a:pPr>
            <a:r>
              <a:rPr lang="ru-RU" sz="1800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16 </a:t>
            </a:r>
            <a:r>
              <a:rPr lang="ru-RU" sz="1800" b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внеплановых контрольных </a:t>
            </a:r>
            <a:r>
              <a:rPr lang="ru-RU" sz="18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мероприятий:</a:t>
            </a:r>
          </a:p>
          <a:p>
            <a:pPr marL="43815" lvl="0" indent="0">
              <a:buNone/>
              <a:tabLst>
                <a:tab pos="895350" algn="l"/>
              </a:tabLst>
            </a:pPr>
            <a:r>
              <a:rPr lang="ru-RU" sz="1800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8 </a:t>
            </a:r>
            <a:r>
              <a:rPr lang="ru-RU" sz="18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инспекционных визитов, 6 документарных проверок, </a:t>
            </a:r>
            <a:r>
              <a:rPr lang="ru-RU" sz="1800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                   2 </a:t>
            </a:r>
            <a:r>
              <a:rPr lang="ru-RU" sz="18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рейдовых </a:t>
            </a:r>
            <a:r>
              <a:rPr lang="ru-RU" sz="1800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осмотра</a:t>
            </a:r>
          </a:p>
          <a:p>
            <a:pPr marL="358775" lvl="0" indent="0">
              <a:buFont typeface="Wingdings" panose="05000000000000000000" charset="0"/>
              <a:buChar char="q"/>
            </a:pPr>
            <a:r>
              <a:rPr lang="ru-RU" sz="18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 46 </a:t>
            </a:r>
            <a:r>
              <a:rPr lang="ru-RU" sz="1800" b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наблюдение за соблюдением </a:t>
            </a:r>
            <a:r>
              <a:rPr lang="ru-RU" sz="18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обязательных требований </a:t>
            </a:r>
            <a:r>
              <a:rPr lang="ru-RU" sz="1800" b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(мониторингом безопасности) и </a:t>
            </a:r>
            <a:r>
              <a:rPr lang="ru-RU" sz="18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83 </a:t>
            </a:r>
            <a:r>
              <a:rPr lang="ru-RU" sz="1800" b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выездных обследований </a:t>
            </a:r>
          </a:p>
          <a:p>
            <a:pPr marL="328613" lvl="0" indent="30163" defTabSz="914400">
              <a:buFont typeface="Wingdings" panose="05000000000000000000" charset="0"/>
              <a:buChar char="q"/>
              <a:tabLst>
                <a:tab pos="538163" algn="l"/>
              </a:tabLst>
            </a:pPr>
            <a:r>
              <a:rPr lang="ru-RU" sz="18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выявлено  213 правонарушений</a:t>
            </a:r>
            <a:endParaRPr lang="ru-RU" sz="1800" b="1" dirty="0">
              <a:ln>
                <a:noFill/>
              </a:ln>
              <a:effectLst/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pPr marL="328613" lvl="0" indent="30163" defTabSz="914400">
              <a:buFont typeface="Wingdings" panose="05000000000000000000" charset="0"/>
              <a:buChar char="q"/>
              <a:tabLst>
                <a:tab pos="895350" algn="l"/>
              </a:tabLst>
            </a:pPr>
            <a:r>
              <a:rPr lang="ru-RU" sz="18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составлено 15 </a:t>
            </a:r>
            <a:r>
              <a:rPr lang="ru-RU" sz="1800" b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протокола об административных правонарушениях</a:t>
            </a:r>
          </a:p>
          <a:p>
            <a:pPr marL="328613" lvl="0" indent="30163" defTabSz="914400">
              <a:buFont typeface="Wingdings" panose="05000000000000000000" charset="0"/>
              <a:buChar char="q"/>
              <a:tabLst>
                <a:tab pos="895350" algn="l"/>
              </a:tabLst>
            </a:pPr>
            <a:r>
              <a:rPr lang="ru-RU" sz="1800" b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выдано </a:t>
            </a:r>
            <a:r>
              <a:rPr lang="ru-RU" sz="18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18 </a:t>
            </a:r>
            <a:r>
              <a:rPr lang="ru-RU" sz="1800" b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предписаний об устранении </a:t>
            </a:r>
            <a:r>
              <a:rPr lang="ru-RU" sz="18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нарушений</a:t>
            </a:r>
          </a:p>
          <a:p>
            <a:pPr marL="328613" lvl="0" indent="30163" defTabSz="914400">
              <a:buFont typeface="Wingdings" panose="05000000000000000000" charset="0"/>
              <a:buChar char="q"/>
              <a:tabLst>
                <a:tab pos="895350" algn="l"/>
              </a:tabLst>
            </a:pPr>
            <a:r>
              <a:rPr lang="ru-RU" sz="1800" b="1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b="1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объявлено 213 предостережений</a:t>
            </a:r>
            <a:endParaRPr lang="ru-RU" sz="1800" b="1" dirty="0">
              <a:ln>
                <a:noFill/>
              </a:ln>
              <a:effectLst/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7776210" y="150495"/>
            <a:ext cx="4415155" cy="6707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800" b="1" dirty="0"/>
              <a:t>Регламентируется:</a:t>
            </a:r>
            <a:endParaRPr lang="ru-RU" sz="1600" b="1" dirty="0"/>
          </a:p>
          <a:p>
            <a:pPr algn="ctr"/>
            <a:endParaRPr lang="ru-RU" sz="1000" b="1" dirty="0"/>
          </a:p>
          <a:p>
            <a:pPr algn="ctr"/>
            <a:r>
              <a:rPr lang="ru-RU" sz="1600" b="1" u="sng" dirty="0">
                <a:cs typeface="Times New Roman" panose="02020603050405020304" pitchFamily="18" charset="0"/>
                <a:sym typeface="+mn-ea"/>
              </a:rPr>
              <a:t>Федеральным законом </a:t>
            </a:r>
            <a:endParaRPr lang="ru-RU" sz="1600" b="1" u="sng" dirty="0">
              <a:cs typeface="Times New Roman" panose="02020603050405020304" pitchFamily="18" charset="0"/>
            </a:endParaRPr>
          </a:p>
          <a:p>
            <a:pPr algn="ctr"/>
            <a:r>
              <a:rPr lang="ru-RU" sz="1600" b="1" u="sng" dirty="0">
                <a:cs typeface="Times New Roman" panose="02020603050405020304" pitchFamily="18" charset="0"/>
                <a:sym typeface="+mn-ea"/>
              </a:rPr>
              <a:t>от 24.07.2002 N 101-ФЗ</a:t>
            </a:r>
            <a:endParaRPr lang="ru-RU" sz="1600" b="1" u="sng" dirty="0"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600" b="1" dirty="0">
                <a:solidFill>
                  <a:schemeClr val="tx1"/>
                </a:solidFill>
                <a:cs typeface="Cambria" panose="02040503050406030204" pitchFamily="18" charset="0"/>
                <a:sym typeface="+mn-ea"/>
              </a:rPr>
              <a:t>Об обороте земель сельскохозяйственного назначения</a:t>
            </a:r>
            <a:r>
              <a:rPr lang="ru-RU" sz="1600" dirty="0">
                <a:cs typeface="Times New Roman" panose="02020603050405020304" pitchFamily="18" charset="0"/>
                <a:sym typeface="+mn-ea"/>
              </a:rPr>
              <a:t>»</a:t>
            </a:r>
          </a:p>
          <a:p>
            <a:pPr algn="ctr"/>
            <a:endParaRPr lang="ru-RU" sz="1600" dirty="0"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1600" b="1" dirty="0">
                <a:cs typeface="Times New Roman" panose="02020603050405020304" pitchFamily="18" charset="0"/>
                <a:sym typeface="+mn-ea"/>
              </a:rPr>
              <a:t>Положением о федеральном государственном земельном контроле (надзоре), </a:t>
            </a:r>
          </a:p>
          <a:p>
            <a:pPr algn="ctr"/>
            <a:r>
              <a:rPr lang="ru-RU" sz="1600" b="1" dirty="0">
                <a:cs typeface="Times New Roman" panose="02020603050405020304" pitchFamily="18" charset="0"/>
                <a:sym typeface="+mn-ea"/>
              </a:rPr>
              <a:t>утверждённым</a:t>
            </a:r>
          </a:p>
          <a:p>
            <a:pPr algn="ctr"/>
            <a:r>
              <a:rPr lang="ru-RU" sz="1600" b="1" dirty="0"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600" b="1" u="sng" dirty="0">
                <a:cs typeface="Times New Roman" panose="02020603050405020304" pitchFamily="18" charset="0"/>
                <a:sym typeface="+mn-ea"/>
              </a:rPr>
              <a:t>Постановлением Правительства РФ от 30.06.2021 № 1081</a:t>
            </a:r>
          </a:p>
          <a:p>
            <a:pPr algn="ctr"/>
            <a:endParaRPr lang="ru-RU" sz="1600" b="1" dirty="0"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1600" b="1" u="sng" dirty="0">
                <a:cs typeface="Times New Roman" panose="02020603050405020304" pitchFamily="18" charset="0"/>
                <a:sym typeface="+mn-ea"/>
              </a:rPr>
              <a:t>Федеральным законом </a:t>
            </a:r>
          </a:p>
          <a:p>
            <a:pPr algn="ctr"/>
            <a:r>
              <a:rPr lang="ru-RU" sz="1600" b="1" u="sng" dirty="0">
                <a:cs typeface="Times New Roman" panose="02020603050405020304" pitchFamily="18" charset="0"/>
                <a:sym typeface="+mn-ea"/>
              </a:rPr>
              <a:t>от 14.07.2022 № 248-ФЗ</a:t>
            </a:r>
          </a:p>
          <a:p>
            <a:pPr algn="ctr"/>
            <a:r>
              <a:rPr lang="ru-RU" sz="1600" b="1" dirty="0">
                <a:cs typeface="Times New Roman" panose="02020603050405020304" pitchFamily="18" charset="0"/>
                <a:sym typeface="+mn-ea"/>
              </a:rPr>
              <a:t>«О побочных продуктах животноводства и о внесении изменений в отдельные законодательные акты Российской Федерации»</a:t>
            </a:r>
          </a:p>
          <a:p>
            <a:pPr algn="ctr"/>
            <a:endParaRPr lang="ru-RU" sz="1600" b="1" dirty="0"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1600" b="1" dirty="0">
                <a:cs typeface="Times New Roman" panose="02020603050405020304" pitchFamily="18" charset="0"/>
                <a:sym typeface="+mn-ea"/>
              </a:rPr>
              <a:t>иными нормативными правовыми актами</a:t>
            </a:r>
          </a:p>
          <a:p>
            <a:pPr algn="ctr"/>
            <a:endParaRPr lang="ru-RU" sz="1600" b="1" dirty="0"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sz="1600" b="1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1600" b="1" dirty="0"/>
          </a:p>
        </p:txBody>
      </p:sp>
      <p:sp>
        <p:nvSpPr>
          <p:cNvPr id="942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3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pic>
        <p:nvPicPr>
          <p:cNvPr id="100" name="Изображение 99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0445" y="5546725"/>
            <a:ext cx="2687320" cy="129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Изображение 7" descr="19-01-2023-21-26-5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0" y="5036185"/>
            <a:ext cx="2218055" cy="146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orel_rastr_bi"/>
          <p:cNvPicPr>
            <a:picLocks noChangeAspect="1"/>
          </p:cNvPicPr>
          <p:nvPr/>
        </p:nvPicPr>
        <p:blipFill>
          <a:blip r:embed="rId2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612" y="899281"/>
            <a:ext cx="4747381" cy="5059438"/>
          </a:xfrm>
          <a:prstGeom prst="rect">
            <a:avLst/>
          </a:prstGeom>
        </p:spPr>
      </p:pic>
      <p:sp>
        <p:nvSpPr>
          <p:cNvPr id="939" name="CustomShape 1"/>
          <p:cNvSpPr/>
          <p:nvPr/>
        </p:nvSpPr>
        <p:spPr>
          <a:xfrm>
            <a:off x="7986088" y="6036343"/>
            <a:ext cx="822857" cy="4539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3"/>
          <p:cNvSpPr/>
          <p:nvPr/>
        </p:nvSpPr>
        <p:spPr>
          <a:xfrm>
            <a:off x="21590" y="-10795"/>
            <a:ext cx="7680960" cy="13201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5714" tIns="42857" rIns="85714" bIns="42857" anchor="ctr"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Государственный земельный надзор</a:t>
            </a:r>
            <a:endParaRPr lang="ru-RU" sz="2400" b="1" strike="noStrike" dirty="0">
              <a:solidFill>
                <a:srgbClr val="59181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7879080" y="4269105"/>
            <a:ext cx="4208145" cy="1767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ctr">
              <a:buFont typeface="Wingdings" panose="05000000000000000000" charset="0"/>
              <a:buChar char="ü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За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квартал 2025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года выявлено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11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земельных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участков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заросших Борщевиком Сосновского на общей площади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330 га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42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4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11" name="Замещающее содержимое 2"/>
          <p:cNvSpPr>
            <a:spLocks noGrp="1"/>
          </p:cNvSpPr>
          <p:nvPr/>
        </p:nvSpPr>
        <p:spPr>
          <a:xfrm>
            <a:off x="-635" y="871855"/>
            <a:ext cx="7632065" cy="2239645"/>
          </a:xfrm>
          <a:prstGeom prst="rect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815" lvl="0" indent="0" algn="ctr" defTabSz="914400">
              <a:buNone/>
              <a:tabLst>
                <a:tab pos="895350" algn="l"/>
              </a:tabLst>
            </a:pPr>
            <a:r>
              <a:rPr lang="ru-RU" sz="1800" b="1" i="1" u="sng" dirty="0">
                <a:ln>
                  <a:noFill/>
                </a:ln>
                <a:effectLst/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Основные правонарушения:</a:t>
            </a:r>
          </a:p>
          <a:p>
            <a:pPr marL="329565" lvl="0" indent="-285750" algn="ctr" defTabSz="914400">
              <a:buFont typeface="Wingdings" panose="05000000000000000000" charset="0"/>
              <a:buChar char="ü"/>
              <a:tabLst>
                <a:tab pos="895350" algn="l"/>
              </a:tabLst>
            </a:pPr>
            <a:r>
              <a:rPr lang="ru-RU" sz="1800" b="1" i="1" dirty="0">
                <a:ln>
                  <a:noFill/>
                </a:ln>
                <a:effectLst/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ru-RU" sz="1800" b="1" dirty="0">
                <a:ln>
                  <a:noFill/>
                </a:ln>
                <a:effectLst/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нарушения по ч. 2 ст. 8.7 КоАП РФ за зарастание земель сорной и древесно-кустарниковой растительностью, а так же за несанкционированное размещение отходов на сельхозземлях</a:t>
            </a:r>
          </a:p>
          <a:p>
            <a:pPr marL="329565" lvl="0" indent="-285750" algn="ctr" defTabSz="914400">
              <a:buFont typeface="Wingdings" panose="05000000000000000000" charset="0"/>
              <a:buChar char="ü"/>
              <a:tabLst>
                <a:tab pos="895350" algn="l"/>
              </a:tabLst>
            </a:pPr>
            <a:r>
              <a:rPr lang="ru-RU" sz="1800" b="1" dirty="0">
                <a:ln>
                  <a:noFill/>
                </a:ln>
                <a:effectLst/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нарушения по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ч. 2 ст. 8.8 КоАП РФ за неиспользование земель сельскохозяйственного назначения в течение трех и более лет</a:t>
            </a:r>
          </a:p>
        </p:txBody>
      </p:sp>
      <p:cxnSp>
        <p:nvCxnSpPr>
          <p:cNvPr id="7" name="Прямое соединение 6"/>
          <p:cNvCxnSpPr/>
          <p:nvPr/>
        </p:nvCxnSpPr>
        <p:spPr>
          <a:xfrm>
            <a:off x="1877694" y="3111500"/>
            <a:ext cx="5636895" cy="0"/>
          </a:xfrm>
          <a:prstGeom prst="line">
            <a:avLst/>
          </a:prstGeom>
          <a:ln w="31750" cap="sq" cmpd="dbl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Замещающее содержимое 2"/>
          <p:cNvSpPr>
            <a:spLocks noGrp="1"/>
          </p:cNvSpPr>
          <p:nvPr/>
        </p:nvSpPr>
        <p:spPr>
          <a:xfrm>
            <a:off x="1689100" y="3258185"/>
            <a:ext cx="6014085" cy="3375025"/>
          </a:xfrm>
          <a:prstGeom prst="rect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815" lvl="0" indent="0" algn="ctr" defTabSz="914400">
              <a:buNone/>
              <a:tabLst>
                <a:tab pos="895350" algn="l"/>
              </a:tabLst>
            </a:pPr>
            <a:r>
              <a:rPr lang="ru-RU" altLang="en-US" sz="1800" b="1" i="1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За </a:t>
            </a:r>
            <a:r>
              <a:rPr lang="ru-RU" altLang="en-US" sz="1800" b="1" i="1" dirty="0" smtClean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1 </a:t>
            </a:r>
            <a:r>
              <a:rPr lang="ru-RU" altLang="en-US" sz="1800" b="1" i="1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квартал </a:t>
            </a:r>
            <a:r>
              <a:rPr lang="ru-RU" altLang="en-US" sz="1800" b="1" i="1" dirty="0" smtClean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2025 </a:t>
            </a:r>
            <a:r>
              <a:rPr lang="ru-RU" altLang="en-US" sz="1800" b="1" i="1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года </a:t>
            </a:r>
          </a:p>
          <a:p>
            <a:pPr marL="628650" indent="-285750" algn="ctr">
              <a:buFont typeface="Wingdings" panose="05000000000000000000" charset="0"/>
              <a:buChar char="q"/>
            </a:pPr>
            <a:r>
              <a:rPr lang="ru-RU" sz="1800" b="1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выявлены </a:t>
            </a:r>
            <a:r>
              <a:rPr sz="1800" b="1" dirty="0" err="1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нарушени</a:t>
            </a:r>
            <a:r>
              <a:rPr lang="ru-RU" sz="1800" b="1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я</a:t>
            </a:r>
            <a:r>
              <a:rPr sz="1800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по</a:t>
            </a:r>
            <a:r>
              <a:rPr sz="1800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зарастанию</a:t>
            </a:r>
            <a:r>
              <a:rPr sz="1800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сорной</a:t>
            </a:r>
            <a:r>
              <a:rPr sz="1800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и </a:t>
            </a:r>
            <a:r>
              <a:rPr sz="1800" dirty="0" err="1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древесно-кустарниковой</a:t>
            </a:r>
            <a:r>
              <a:rPr sz="1800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растительностью</a:t>
            </a:r>
            <a:r>
              <a:rPr sz="1800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и </a:t>
            </a:r>
            <a:r>
              <a:rPr lang="ru-RU" sz="1800" dirty="0" smtClean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неиспользование </a:t>
            </a:r>
            <a:r>
              <a:rPr lang="ru-RU" sz="1800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земель с/х </a:t>
            </a:r>
            <a:r>
              <a:rPr lang="ru-RU" sz="1800" dirty="0" smtClean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назначения </a:t>
            </a:r>
            <a:r>
              <a:rPr sz="1800" b="1" dirty="0" err="1" smtClean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на</a:t>
            </a:r>
            <a:r>
              <a:rPr sz="1800" dirty="0" smtClean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ru-RU" sz="1800" b="1" dirty="0" smtClean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168</a:t>
            </a:r>
            <a:r>
              <a:rPr sz="1800" b="1" dirty="0" smtClean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земельных</a:t>
            </a:r>
            <a:r>
              <a:rPr sz="1800" b="1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участках</a:t>
            </a:r>
            <a:endParaRPr sz="1800" b="1" dirty="0">
              <a:solidFill>
                <a:srgbClr val="000000"/>
              </a:solidFill>
              <a:latin typeface="Cambria" panose="02040503050406030204" pitchFamily="18" charset="0"/>
              <a:cs typeface="Cambria" panose="02040503050406030204" pitchFamily="18" charset="0"/>
              <a:sym typeface="+mn-ea"/>
            </a:endParaRPr>
          </a:p>
          <a:p>
            <a:pPr indent="0" algn="ctr">
              <a:buFont typeface="Wingdings" panose="05000000000000000000" charset="0"/>
              <a:buNone/>
            </a:pPr>
            <a:r>
              <a:rPr lang="ru-RU" sz="1800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п</a:t>
            </a:r>
            <a:r>
              <a:rPr sz="1800" dirty="0" err="1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лощадь</a:t>
            </a:r>
            <a:r>
              <a:rPr sz="1800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зарастания</a:t>
            </a:r>
            <a:r>
              <a:rPr sz="1800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составила</a:t>
            </a:r>
            <a:r>
              <a:rPr sz="1800" dirty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более </a:t>
            </a:r>
            <a:r>
              <a:rPr lang="ru-RU" sz="1800" b="1" dirty="0" smtClean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9534 </a:t>
            </a:r>
            <a:r>
              <a:rPr sz="1800" b="1" dirty="0" err="1" smtClean="0">
                <a:solidFill>
                  <a:srgbClr val="000000"/>
                </a:solidFill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га</a:t>
            </a:r>
            <a:endParaRPr sz="1800" b="1" dirty="0">
              <a:solidFill>
                <a:srgbClr val="000000"/>
              </a:solidFill>
              <a:latin typeface="Cambria" panose="02040503050406030204" pitchFamily="18" charset="0"/>
              <a:cs typeface="Cambria" panose="02040503050406030204" pitchFamily="18" charset="0"/>
              <a:sym typeface="+mn-ea"/>
            </a:endParaRPr>
          </a:p>
        </p:txBody>
      </p:sp>
      <p:pic>
        <p:nvPicPr>
          <p:cNvPr id="2" name="Изображение 2" descr="12f5-758a-bee2-1801"/>
          <p:cNvPicPr>
            <a:picLocks noChangeAspect="1"/>
          </p:cNvPicPr>
          <p:nvPr/>
        </p:nvPicPr>
        <p:blipFill>
          <a:blip r:embed="rId3"/>
          <a:srcRect b="16807"/>
          <a:stretch>
            <a:fillRect/>
          </a:stretch>
        </p:blipFill>
        <p:spPr>
          <a:xfrm>
            <a:off x="53340" y="3200400"/>
            <a:ext cx="1859280" cy="1160145"/>
          </a:xfrm>
          <a:prstGeom prst="flowChartConnector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8" descr="D:\Кондаков\Кондаков 2019\внеплановые выездные проверки\посегово\фото с проверки\IMG_20190809_0959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276985" y="5177155"/>
            <a:ext cx="537210" cy="734060"/>
          </a:xfrm>
          <a:prstGeom prst="flowChartConnector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Изображение 8" descr="1638131076_52-pro-dachnikov-com-p-borshchevik-obiknovennii-foto-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" y="5601335"/>
            <a:ext cx="1226820" cy="911860"/>
          </a:xfrm>
          <a:prstGeom prst="flowChartConnecto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Замещающее содержимо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240" y="5835650"/>
            <a:ext cx="754380" cy="581025"/>
          </a:xfrm>
          <a:prstGeom prst="flowChartConnector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Замещающее содержимое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95" y="4462780"/>
            <a:ext cx="1053465" cy="789940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Замещающее содержимое 4" descr="C:\Users\ПатрушеваЛВ\YandexDisk-k.podrazdelenie\Патрушева Л-\Аналитика\картинки\борщевик.pngборщевик"/>
          <p:cNvPicPr>
            <a:picLocks noGrp="1" noChangeAspect="1"/>
          </p:cNvPicPr>
          <p:nvPr>
            <p:ph idx="1"/>
          </p:nvPr>
        </p:nvPicPr>
        <p:blipFill>
          <a:blip r:embed="rId8"/>
          <a:srcRect l="162" r="162"/>
          <a:stretch>
            <a:fillRect/>
          </a:stretch>
        </p:blipFill>
        <p:spPr>
          <a:xfrm>
            <a:off x="8237855" y="1565910"/>
            <a:ext cx="3522980" cy="2350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orel_rastr_bi"/>
          <p:cNvPicPr>
            <a:picLocks noChangeAspect="1"/>
          </p:cNvPicPr>
          <p:nvPr/>
        </p:nvPicPr>
        <p:blipFill>
          <a:blip r:embed="rId2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612" y="899281"/>
            <a:ext cx="4747381" cy="5059438"/>
          </a:xfrm>
          <a:prstGeom prst="rect">
            <a:avLst/>
          </a:prstGeom>
        </p:spPr>
      </p:pic>
      <p:sp>
        <p:nvSpPr>
          <p:cNvPr id="939" name="CustomShape 1"/>
          <p:cNvSpPr/>
          <p:nvPr/>
        </p:nvSpPr>
        <p:spPr>
          <a:xfrm>
            <a:off x="7986088" y="6036343"/>
            <a:ext cx="822857" cy="4539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3"/>
          <p:cNvSpPr/>
          <p:nvPr/>
        </p:nvSpPr>
        <p:spPr>
          <a:xfrm>
            <a:off x="21590" y="-10795"/>
            <a:ext cx="7680960" cy="13201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5714" tIns="42857" rIns="85714" bIns="42857" anchor="ctr"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Государственный земельный надзор</a:t>
            </a:r>
            <a:endParaRPr lang="ru-RU" sz="2400" b="1" strike="noStrike" dirty="0">
              <a:solidFill>
                <a:srgbClr val="59181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Замещающее содержимое 2"/>
          <p:cNvSpPr>
            <a:spLocks noGrp="1"/>
          </p:cNvSpPr>
          <p:nvPr/>
        </p:nvSpPr>
        <p:spPr>
          <a:xfrm>
            <a:off x="632389" y="837488"/>
            <a:ext cx="6725539" cy="4828374"/>
          </a:xfrm>
          <a:prstGeom prst="rect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815" lvl="0" indent="0" algn="ctr">
              <a:buNone/>
              <a:tabLst>
                <a:tab pos="895350" algn="l"/>
              </a:tabLst>
            </a:pPr>
            <a:endParaRPr lang="ru-RU" sz="1400" b="1" i="1" dirty="0" smtClean="0"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pPr marL="43815" lvl="0" indent="0" algn="ctr">
              <a:buNone/>
              <a:tabLst>
                <a:tab pos="895350" algn="l"/>
              </a:tabLst>
            </a:pPr>
            <a:endParaRPr lang="ru-RU" sz="1400" b="1" i="1" dirty="0"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pPr marL="43815" lvl="0" indent="0" algn="ctr">
              <a:buNone/>
              <a:tabLst>
                <a:tab pos="895350" algn="l"/>
              </a:tabLst>
            </a:pPr>
            <a:r>
              <a:rPr lang="ru-RU" sz="1400" b="1" i="1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На </a:t>
            </a:r>
            <a:r>
              <a:rPr lang="ru-RU" sz="1400" b="1" i="1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2025 год в Управление от хозяйствующих субъектов поступило 242 уведомления об отнесении веществ образуемых при содержании сельскохозяйственных животных, к побочным продуктам </a:t>
            </a:r>
            <a:r>
              <a:rPr lang="ru-RU" sz="1400" b="1" i="1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животноводства.</a:t>
            </a:r>
          </a:p>
          <a:p>
            <a:pPr marL="43815" lvl="0" indent="0" algn="ctr">
              <a:buNone/>
              <a:tabLst>
                <a:tab pos="895350" algn="l"/>
              </a:tabLst>
            </a:pPr>
            <a:endParaRPr lang="ru-RU" sz="1000" b="1" i="1" dirty="0" smtClean="0"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pPr marL="43815" lvl="0" indent="0" algn="ctr">
              <a:buNone/>
              <a:tabLst>
                <a:tab pos="895350" algn="l"/>
              </a:tabLst>
            </a:pPr>
            <a:r>
              <a:rPr lang="ru-RU" sz="1400" b="1" i="1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Основные </a:t>
            </a:r>
            <a:r>
              <a:rPr lang="ru-RU" sz="1400" b="1" i="1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нарушения земельного законодательства при обращении с побочными продуктами </a:t>
            </a:r>
            <a:r>
              <a:rPr lang="ru-RU" sz="1400" b="1" i="1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животноводства являются: </a:t>
            </a:r>
          </a:p>
          <a:p>
            <a:pPr marL="42863" lvl="0" indent="136525">
              <a:buNone/>
              <a:tabLst>
                <a:tab pos="895350" algn="l"/>
              </a:tabLst>
            </a:pPr>
            <a:r>
              <a:rPr lang="ru-RU" sz="1300" b="1" i="1" dirty="0" smtClean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- использование </a:t>
            </a:r>
            <a:r>
              <a:rPr lang="ru-RU" sz="1300" b="1" i="1" dirty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необработанных, </a:t>
            </a:r>
            <a:r>
              <a:rPr lang="ru-RU" sz="1300" b="1" i="1" dirty="0" err="1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непереработанных</a:t>
            </a:r>
            <a:r>
              <a:rPr lang="ru-RU" sz="1300" b="1" i="1" dirty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 побочных продуктов животноводства (далее-ППЖ);</a:t>
            </a:r>
          </a:p>
          <a:p>
            <a:pPr marL="42863" lvl="0" indent="136525">
              <a:buNone/>
              <a:tabLst>
                <a:tab pos="895350" algn="l"/>
              </a:tabLst>
            </a:pPr>
            <a:r>
              <a:rPr lang="ru-RU" sz="1300" b="1" i="1" dirty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- внесение ППЖ в почву на землях сельскохозяйственного назначения на расстоянии менее 300 метров от границ жилой </a:t>
            </a:r>
            <a:r>
              <a:rPr lang="ru-RU" sz="1300" b="1" i="1" dirty="0" smtClean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застройки</a:t>
            </a:r>
            <a:r>
              <a:rPr lang="ru-RU" sz="1300" b="1" i="1" dirty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;</a:t>
            </a:r>
          </a:p>
          <a:p>
            <a:pPr marL="42863" lvl="0" indent="136525">
              <a:buNone/>
              <a:tabLst>
                <a:tab pos="895350" algn="l"/>
              </a:tabLst>
            </a:pPr>
            <a:r>
              <a:rPr lang="ru-RU" sz="1300" b="1" i="1" dirty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- размещение на землях сельскохозяйственного назначения ППЖ жидкой, а не твердой фракции в отсутствие буртов, в пределах границ </a:t>
            </a:r>
            <a:r>
              <a:rPr lang="ru-RU" sz="1300" b="1" i="1" dirty="0" err="1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водоохранных</a:t>
            </a:r>
            <a:r>
              <a:rPr lang="ru-RU" sz="1300" b="1" i="1" dirty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 зон водных объектов;</a:t>
            </a:r>
          </a:p>
          <a:p>
            <a:pPr marL="0" lvl="0" indent="179388">
              <a:buFontTx/>
              <a:buChar char="-"/>
              <a:tabLst>
                <a:tab pos="895350" algn="l"/>
              </a:tabLst>
            </a:pPr>
            <a:r>
              <a:rPr lang="ru-RU" sz="1300" b="1" i="1" dirty="0" smtClean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загрязнение </a:t>
            </a:r>
            <a:r>
              <a:rPr lang="ru-RU" sz="1300" b="1" i="1" dirty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почвы токсичными элементами, пестицидами, патогенными и болезнетворными микроорганизмами и паразитами, содержащимися в ППЖ</a:t>
            </a:r>
            <a:r>
              <a:rPr lang="ru-RU" sz="1300" b="1" i="1" dirty="0" smtClean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. </a:t>
            </a:r>
          </a:p>
          <a:p>
            <a:pPr marL="0" lvl="0" indent="0" algn="just">
              <a:buNone/>
              <a:tabLst>
                <a:tab pos="895350" algn="l"/>
              </a:tabLst>
            </a:pPr>
            <a:endParaRPr lang="ru-RU" sz="900" i="1" dirty="0" smtClean="0">
              <a:latin typeface="Cambria" panose="02040503050406030204" pitchFamily="18" charset="0"/>
              <a:cs typeface="Times New Roman" panose="02020603050405020304" pitchFamily="18" charset="0"/>
              <a:sym typeface="Wingdings"/>
            </a:endParaRPr>
          </a:p>
          <a:p>
            <a:pPr marL="0" lvl="0" indent="265113" algn="just">
              <a:buNone/>
              <a:tabLst>
                <a:tab pos="895350" algn="l"/>
              </a:tabLst>
            </a:pPr>
            <a:r>
              <a:rPr lang="ru-RU" sz="1400" i="1" dirty="0" smtClean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По </a:t>
            </a:r>
            <a:r>
              <a:rPr lang="ru-RU" sz="1400" i="1" dirty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недопущению вышеперечисленных нарушений с </a:t>
            </a:r>
            <a:r>
              <a:rPr lang="ru-RU" sz="1400" i="1" dirty="0" err="1" smtClean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сельхозтоваропроизводителями</a:t>
            </a:r>
            <a:r>
              <a:rPr lang="ru-RU" sz="1400" i="1" dirty="0" smtClean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ru-RU" sz="1400" i="1" dirty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проведено</a:t>
            </a:r>
            <a:r>
              <a:rPr lang="ru-RU" sz="1400" b="1" i="1" dirty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 11 </a:t>
            </a:r>
            <a:r>
              <a:rPr lang="ru-RU" sz="1400" i="1" dirty="0">
                <a:latin typeface="Cambria" panose="02040503050406030204" pitchFamily="18" charset="0"/>
                <a:cs typeface="Times New Roman" panose="02020603050405020304" pitchFamily="18" charset="0"/>
                <a:sym typeface="Wingdings"/>
              </a:rPr>
              <a:t>консультаций</a:t>
            </a:r>
            <a:endParaRPr lang="ru-RU" sz="1400" i="1" dirty="0" smtClean="0">
              <a:latin typeface="Cambria" panose="02040503050406030204" pitchFamily="18" charset="0"/>
              <a:cs typeface="Times New Roman" panose="02020603050405020304" pitchFamily="18" charset="0"/>
              <a:sym typeface="Wingdings"/>
            </a:endParaRPr>
          </a:p>
          <a:p>
            <a:pPr marL="329565" lvl="0" indent="-285750">
              <a:buFontTx/>
              <a:buChar char="-"/>
              <a:tabLst>
                <a:tab pos="895350" algn="l"/>
              </a:tabLst>
            </a:pPr>
            <a:endParaRPr lang="ru-RU" sz="1400" b="1" i="1" dirty="0">
              <a:latin typeface="Cambria" panose="02040503050406030204" pitchFamily="18" charset="0"/>
              <a:cs typeface="Times New Roman" panose="02020603050405020304" pitchFamily="18" charset="0"/>
              <a:sym typeface="Wingdings"/>
            </a:endParaRPr>
          </a:p>
          <a:p>
            <a:pPr marL="43815" lvl="0" indent="0" algn="ctr">
              <a:buNone/>
              <a:tabLst>
                <a:tab pos="895350" algn="l"/>
              </a:tabLst>
            </a:pPr>
            <a:endParaRPr lang="ru-RU" sz="1800" b="1" i="1" dirty="0" smtClean="0"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pPr marL="43815" lvl="0" indent="0" algn="ctr">
              <a:buNone/>
              <a:tabLst>
                <a:tab pos="895350" algn="l"/>
              </a:tabLst>
            </a:pPr>
            <a:endParaRPr lang="ru-RU" sz="1800" b="1" dirty="0">
              <a:ln>
                <a:noFill/>
              </a:ln>
              <a:effectLst/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7776210" y="150495"/>
            <a:ext cx="4415155" cy="6707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ru-RU" sz="1600" b="1" dirty="0"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1600" b="1" u="sng" dirty="0" smtClean="0">
                <a:cs typeface="Times New Roman" panose="02020603050405020304" pitchFamily="18" charset="0"/>
                <a:sym typeface="+mn-ea"/>
              </a:rPr>
              <a:t>Федеральный </a:t>
            </a:r>
            <a:r>
              <a:rPr lang="ru-RU" sz="1600" b="1" u="sng" dirty="0" err="1" smtClean="0">
                <a:cs typeface="Times New Roman" panose="02020603050405020304" pitchFamily="18" charset="0"/>
                <a:sym typeface="+mn-ea"/>
              </a:rPr>
              <a:t>законон</a:t>
            </a:r>
            <a:r>
              <a:rPr lang="ru-RU" sz="1600" b="1" u="sng" dirty="0" smtClean="0">
                <a:cs typeface="Times New Roman" panose="02020603050405020304" pitchFamily="18" charset="0"/>
                <a:sym typeface="+mn-ea"/>
              </a:rPr>
              <a:t> </a:t>
            </a:r>
            <a:endParaRPr lang="ru-RU" sz="1600" b="1" u="sng" dirty="0"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1600" b="1" u="sng" dirty="0">
                <a:cs typeface="Times New Roman" panose="02020603050405020304" pitchFamily="18" charset="0"/>
                <a:sym typeface="+mn-ea"/>
              </a:rPr>
              <a:t>от 14.07.2022 № 248-ФЗ</a:t>
            </a:r>
          </a:p>
          <a:p>
            <a:pPr algn="ctr"/>
            <a:r>
              <a:rPr lang="ru-RU" sz="1600" b="1" dirty="0">
                <a:cs typeface="Times New Roman" panose="02020603050405020304" pitchFamily="18" charset="0"/>
                <a:sym typeface="+mn-ea"/>
              </a:rPr>
              <a:t>«О побочных продуктах животноводства и о внесении изменений в отдельные законодательные акты Российской Федерации»</a:t>
            </a:r>
          </a:p>
          <a:p>
            <a:pPr algn="ctr"/>
            <a:endParaRPr lang="ru-RU" sz="1600" b="1" dirty="0">
              <a:cs typeface="Times New Roman" panose="02020603050405020304" pitchFamily="18" charset="0"/>
              <a:sym typeface="+mn-ea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1600" b="1" dirty="0"/>
          </a:p>
        </p:txBody>
      </p:sp>
      <p:sp>
        <p:nvSpPr>
          <p:cNvPr id="942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5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pic>
        <p:nvPicPr>
          <p:cNvPr id="100" name="Изображение 99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5794" y="2760292"/>
            <a:ext cx="2781971" cy="19826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Изображение 7" descr="19-01-2023-21-26-5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0" y="5148346"/>
            <a:ext cx="1909760" cy="126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9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CustomShape 1"/>
          <p:cNvSpPr/>
          <p:nvPr/>
        </p:nvSpPr>
        <p:spPr>
          <a:xfrm>
            <a:off x="7986088" y="6036343"/>
            <a:ext cx="822857" cy="4539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3"/>
          <p:cNvSpPr/>
          <p:nvPr/>
        </p:nvSpPr>
        <p:spPr>
          <a:xfrm>
            <a:off x="0" y="13970"/>
            <a:ext cx="7673340" cy="13976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5714" tIns="42857" rIns="85714" bIns="42857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Государственный контроль (надзор) в области безопасного обращения с пестицидами и агрохимикатами</a:t>
            </a:r>
            <a:endParaRPr lang="ru-RU" sz="2400" b="1" strike="noStrike" spc="-1" dirty="0">
              <a:solidFill>
                <a:srgbClr val="59181D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7759065" y="194945"/>
            <a:ext cx="4396740" cy="6663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9525" indent="0" algn="ctr"/>
            <a:r>
              <a:rPr lang="ru-RU" sz="1600" b="1" dirty="0">
                <a:cs typeface="Times New Roman" panose="02020603050405020304" pitchFamily="18" charset="0"/>
              </a:rPr>
              <a:t>Регламентируется:</a:t>
            </a:r>
          </a:p>
          <a:p>
            <a:pPr marL="9525" indent="0" algn="ctr"/>
            <a:endParaRPr lang="ru-RU" sz="700" b="1" dirty="0">
              <a:cs typeface="Times New Roman" panose="02020603050405020304" pitchFamily="18" charset="0"/>
            </a:endParaRPr>
          </a:p>
          <a:p>
            <a:pPr algn="ctr">
              <a:buClrTx/>
              <a:buSzTx/>
              <a:buFontTx/>
              <a:defRPr/>
            </a:pPr>
            <a:r>
              <a:rPr lang="ru-RU" sz="1400" b="1" u="sng" dirty="0">
                <a:solidFill>
                  <a:schemeClr val="tx1"/>
                </a:solidFill>
                <a:cs typeface="Cambria" panose="02040503050406030204" pitchFamily="18" charset="0"/>
                <a:sym typeface="+mn-ea"/>
              </a:rPr>
              <a:t>Федеральнм законом </a:t>
            </a:r>
          </a:p>
          <a:p>
            <a:pPr algn="ctr">
              <a:buClrTx/>
              <a:buSzTx/>
              <a:buFontTx/>
              <a:defRPr/>
            </a:pPr>
            <a:r>
              <a:rPr lang="ru-RU" sz="1400" b="1" u="sng" dirty="0">
                <a:solidFill>
                  <a:schemeClr val="tx1"/>
                </a:solidFill>
                <a:cs typeface="Cambria" panose="02040503050406030204" pitchFamily="18" charset="0"/>
                <a:sym typeface="+mn-ea"/>
              </a:rPr>
              <a:t>от 19.07.1997 № 109-ФЗ </a:t>
            </a:r>
          </a:p>
          <a:p>
            <a:pPr algn="ctr">
              <a:buClrTx/>
              <a:buSzTx/>
              <a:buFontTx/>
              <a:defRPr/>
            </a:pPr>
            <a:r>
              <a:rPr lang="ru-RU" sz="1400" b="1" dirty="0">
                <a:solidFill>
                  <a:schemeClr val="tx1"/>
                </a:solidFill>
                <a:cs typeface="Cambria" panose="02040503050406030204" pitchFamily="18" charset="0"/>
                <a:sym typeface="+mn-ea"/>
              </a:rPr>
              <a:t>«О безопасном обращении с пестицидами и агрохимикатами»</a:t>
            </a:r>
          </a:p>
          <a:p>
            <a:pPr algn="ctr">
              <a:buClrTx/>
              <a:buSzTx/>
              <a:buFontTx/>
              <a:defRPr/>
            </a:pPr>
            <a:endParaRPr lang="ru-RU" sz="1400" b="1" dirty="0">
              <a:solidFill>
                <a:schemeClr val="tx1"/>
              </a:solidFill>
              <a:cs typeface="Cambria" panose="02040503050406030204" pitchFamily="18" charset="0"/>
              <a:sym typeface="+mn-ea"/>
            </a:endParaRPr>
          </a:p>
          <a:p>
            <a:pPr algn="ctr">
              <a:buClrTx/>
              <a:buSzTx/>
              <a:buFontTx/>
              <a:defRPr/>
            </a:pPr>
            <a:r>
              <a:rPr lang="ru-RU" sz="1400" b="1" dirty="0">
                <a:solidFill>
                  <a:schemeClr val="tx1"/>
                </a:solidFill>
                <a:cs typeface="Cambria" panose="02040503050406030204" pitchFamily="18" charset="0"/>
                <a:sym typeface="+mn-ea"/>
              </a:rPr>
              <a:t>Положением о федеральном государственном контроле (надзоре) в области безопасного обращения с пестицидами и агрохимикатами, утверждённом </a:t>
            </a:r>
            <a:r>
              <a:rPr lang="ru-RU" sz="1400" b="1" u="sng" dirty="0">
                <a:solidFill>
                  <a:schemeClr val="tx1"/>
                </a:solidFill>
                <a:cs typeface="Cambria" panose="02040503050406030204" pitchFamily="18" charset="0"/>
                <a:sym typeface="+mn-ea"/>
              </a:rPr>
              <a:t>Постановлением Правительства РФ от 30.06.2021 № 1067</a:t>
            </a:r>
            <a:endParaRPr lang="ru-RU" sz="1400" b="1" dirty="0">
              <a:solidFill>
                <a:schemeClr val="tx1"/>
              </a:solidFill>
              <a:cs typeface="Cambria" panose="02040503050406030204" pitchFamily="18" charset="0"/>
              <a:sym typeface="+mn-ea"/>
            </a:endParaRPr>
          </a:p>
          <a:p>
            <a:pPr marL="9525" indent="0" algn="ctr"/>
            <a:endParaRPr lang="ru-RU" sz="1400" b="1" dirty="0">
              <a:cs typeface="Times New Roman" panose="02020603050405020304" pitchFamily="18" charset="0"/>
            </a:endParaRPr>
          </a:p>
          <a:p>
            <a:pPr marL="9525" indent="0" algn="ctr">
              <a:buFont typeface="Wingdings" panose="05000000000000000000" pitchFamily="2" charset="2"/>
              <a:buChar char="Ø"/>
            </a:pPr>
            <a:endParaRPr lang="ru-RU" sz="1400" b="1" dirty="0">
              <a:cs typeface="Times New Roman" panose="02020603050405020304" pitchFamily="18" charset="0"/>
            </a:endParaRPr>
          </a:p>
        </p:txBody>
      </p:sp>
      <p:pic>
        <p:nvPicPr>
          <p:cNvPr id="10" name="Изображение 9" descr="orel_rastr_bi"/>
          <p:cNvPicPr>
            <a:picLocks noChangeAspect="1"/>
          </p:cNvPicPr>
          <p:nvPr/>
        </p:nvPicPr>
        <p:blipFill>
          <a:blip r:embed="rId2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612" y="899281"/>
            <a:ext cx="4747381" cy="5059438"/>
          </a:xfrm>
          <a:prstGeom prst="rect">
            <a:avLst/>
          </a:prstGeom>
        </p:spPr>
      </p:pic>
      <p:sp>
        <p:nvSpPr>
          <p:cNvPr id="2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6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pic>
        <p:nvPicPr>
          <p:cNvPr id="104" name="Изображение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7814310" y="4544695"/>
            <a:ext cx="2441575" cy="2173605"/>
          </a:xfrm>
          <a:prstGeom prst="octagon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Изображение 8"/>
          <p:cNvPicPr/>
          <p:nvPr/>
        </p:nvPicPr>
        <p:blipFill>
          <a:blip r:embed="rId4"/>
          <a:stretch>
            <a:fillRect/>
          </a:stretch>
        </p:blipFill>
        <p:spPr>
          <a:xfrm>
            <a:off x="9759315" y="2958465"/>
            <a:ext cx="2432685" cy="2085975"/>
          </a:xfrm>
          <a:prstGeom prst="octagon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Замещающее содержимое 2"/>
          <p:cNvSpPr>
            <a:spLocks noGrp="1"/>
          </p:cNvSpPr>
          <p:nvPr/>
        </p:nvSpPr>
        <p:spPr>
          <a:xfrm>
            <a:off x="228600" y="1514556"/>
            <a:ext cx="6513830" cy="2486896"/>
          </a:xfrm>
          <a:prstGeom prst="rect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815" lvl="0" indent="0" algn="l" defTabSz="914400">
              <a:buNone/>
              <a:tabLst>
                <a:tab pos="895350" algn="l"/>
              </a:tabLst>
            </a:pPr>
            <a:r>
              <a:rPr lang="ru-RU" sz="1600" b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За </a:t>
            </a:r>
            <a:r>
              <a:rPr lang="ru-RU" sz="16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1 квартал 2025 года:</a:t>
            </a:r>
          </a:p>
          <a:p>
            <a:pPr marL="329565" lvl="0" indent="-285750">
              <a:buClr>
                <a:srgbClr val="5A7B5B"/>
              </a:buClr>
              <a:buFont typeface="Wingdings" panose="05000000000000000000" charset="0"/>
              <a:buChar char="q"/>
              <a:tabLst>
                <a:tab pos="895350" algn="l"/>
              </a:tabLst>
            </a:pPr>
            <a:r>
              <a:rPr lang="ru-RU" sz="1600" b="1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составлен </a:t>
            </a:r>
            <a:r>
              <a:rPr lang="ru-RU" sz="1600" b="1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1 протокол об административном </a:t>
            </a:r>
            <a:r>
              <a:rPr lang="ru-RU" sz="1600" b="1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правонарушении; </a:t>
            </a:r>
          </a:p>
          <a:p>
            <a:pPr marL="329565" lvl="0" indent="-285750">
              <a:buClr>
                <a:srgbClr val="5A7B5B"/>
              </a:buClr>
              <a:buFont typeface="Wingdings" panose="05000000000000000000" charset="0"/>
              <a:buChar char="q"/>
              <a:tabLst>
                <a:tab pos="895350" algn="l"/>
              </a:tabLst>
            </a:pPr>
            <a:r>
              <a:rPr lang="ru-RU" sz="1600" b="1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вынесено </a:t>
            </a:r>
            <a:r>
              <a:rPr lang="ru-RU" sz="1600" b="1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1 постановление  </a:t>
            </a:r>
            <a:r>
              <a:rPr lang="ru-RU" sz="1600" b="1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по </a:t>
            </a:r>
            <a:r>
              <a:rPr lang="ru-RU" sz="1600" b="1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делу </a:t>
            </a:r>
            <a:r>
              <a:rPr lang="ru-RU" sz="1600" b="1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об административном </a:t>
            </a:r>
            <a:r>
              <a:rPr lang="ru-RU" sz="1600" b="1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правонарушении</a:t>
            </a:r>
            <a:r>
              <a:rPr lang="ru-RU" sz="1600" b="1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;</a:t>
            </a:r>
          </a:p>
          <a:p>
            <a:pPr marL="329565" lvl="0" indent="-285750" algn="l" defTabSz="914400">
              <a:buClr>
                <a:srgbClr val="5A7B5B"/>
              </a:buClr>
              <a:buFont typeface="Wingdings" panose="05000000000000000000" charset="0"/>
              <a:buChar char="q"/>
              <a:tabLst>
                <a:tab pos="895350" algn="l"/>
              </a:tabLst>
            </a:pPr>
            <a:r>
              <a:rPr lang="ru-RU" sz="1600" b="1" dirty="0" smtClean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н</a:t>
            </a:r>
            <a:r>
              <a:rPr lang="ru-RU" sz="16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аложено административных штрафов на сумму 2 тыс. руб.;</a:t>
            </a:r>
            <a:endParaRPr lang="ru-RU" sz="1600" dirty="0">
              <a:ln>
                <a:noFill/>
              </a:ln>
              <a:effectLst/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pPr marL="329565" lvl="0" indent="-285750" algn="l" defTabSz="914400">
              <a:buClr>
                <a:srgbClr val="5A7B5B"/>
              </a:buClr>
              <a:buFont typeface="Wingdings" panose="05000000000000000000" charset="0"/>
              <a:buChar char="q"/>
              <a:tabLst>
                <a:tab pos="895350" algn="l"/>
              </a:tabLst>
            </a:pPr>
            <a:r>
              <a:rPr lang="ru-RU" sz="1600" b="1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п</a:t>
            </a:r>
            <a:r>
              <a:rPr lang="ru-RU" sz="16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роведено консультирований 34.</a:t>
            </a:r>
            <a:endParaRPr lang="ru-RU" sz="1600" b="1" dirty="0">
              <a:ln>
                <a:noFill/>
              </a:ln>
              <a:effectLst/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Замещающее содержимое 1" descr="pesticidy-scaled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385" y="5028565"/>
            <a:ext cx="2328545" cy="1478280"/>
          </a:xfrm>
          <a:prstGeom prst="hexagon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1" name="Изображение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665" y="4290060"/>
            <a:ext cx="2214000" cy="1476000"/>
          </a:xfrm>
          <a:prstGeom prst="hexagon">
            <a:avLst>
              <a:gd name="adj" fmla="val 25183"/>
              <a:gd name="vf" fmla="val 115470"/>
            </a:avLst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Изображение 18" descr="a8096c488131c02cb583f83f358dad8e"/>
          <p:cNvPicPr/>
          <p:nvPr/>
        </p:nvPicPr>
        <p:blipFill>
          <a:blip r:embed="rId7"/>
          <a:stretch>
            <a:fillRect/>
          </a:stretch>
        </p:blipFill>
        <p:spPr>
          <a:xfrm>
            <a:off x="5302885" y="5028565"/>
            <a:ext cx="2214000" cy="1476000"/>
          </a:xfrm>
          <a:prstGeom prst="hexagon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Изображение 19"/>
          <p:cNvPicPr/>
          <p:nvPr/>
        </p:nvPicPr>
        <p:blipFill>
          <a:blip r:embed="rId8"/>
          <a:stretch>
            <a:fillRect/>
          </a:stretch>
        </p:blipFill>
        <p:spPr>
          <a:xfrm>
            <a:off x="5293360" y="3524250"/>
            <a:ext cx="2214000" cy="1476000"/>
          </a:xfrm>
          <a:prstGeom prst="hexagon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CustomShape 1"/>
          <p:cNvSpPr/>
          <p:nvPr/>
        </p:nvSpPr>
        <p:spPr>
          <a:xfrm>
            <a:off x="7986088" y="6036343"/>
            <a:ext cx="822857" cy="4539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3"/>
          <p:cNvSpPr/>
          <p:nvPr/>
        </p:nvSpPr>
        <p:spPr>
          <a:xfrm>
            <a:off x="0" y="13970"/>
            <a:ext cx="7673340" cy="13976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5714" tIns="42857" rIns="85714" bIns="42857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Государственный контроль (надзор) в области безопасного обращения с пестицидами и агрохимикатами</a:t>
            </a:r>
            <a:endParaRPr lang="ru-RU" sz="2400" b="1" strike="noStrike" spc="-1" dirty="0">
              <a:solidFill>
                <a:srgbClr val="59181D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7759065" y="194945"/>
            <a:ext cx="4396740" cy="6663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9525" indent="0" algn="ctr"/>
            <a:r>
              <a:rPr lang="ru-RU" sz="1600" b="1" dirty="0">
                <a:cs typeface="Times New Roman" panose="02020603050405020304" pitchFamily="18" charset="0"/>
              </a:rPr>
              <a:t>Регламентируется:</a:t>
            </a:r>
          </a:p>
          <a:p>
            <a:pPr algn="ctr">
              <a:buClrTx/>
              <a:buSzTx/>
              <a:buFontTx/>
              <a:defRPr/>
            </a:pPr>
            <a:endParaRPr lang="ru-RU" sz="1400" b="1" dirty="0">
              <a:cs typeface="Cambria" panose="02040503050406030204" pitchFamily="18" charset="0"/>
              <a:sym typeface="+mn-ea"/>
            </a:endParaRPr>
          </a:p>
          <a:p>
            <a:pPr algn="ctr">
              <a:buClrTx/>
              <a:buSzTx/>
              <a:buFontTx/>
              <a:defRPr/>
            </a:pPr>
            <a:endParaRPr lang="ru-RU" sz="1400" b="1" dirty="0">
              <a:cs typeface="Cambria" panose="02040503050406030204" pitchFamily="18" charset="0"/>
              <a:sym typeface="+mn-ea"/>
            </a:endParaRPr>
          </a:p>
          <a:p>
            <a:pPr algn="ctr">
              <a:buClrTx/>
              <a:buSzTx/>
              <a:buFontTx/>
              <a:defRPr/>
            </a:pPr>
            <a:r>
              <a:rPr lang="ru-RU" sz="1400" b="1" dirty="0">
                <a:cs typeface="Cambria" panose="02040503050406030204" pitchFamily="18" charset="0"/>
                <a:sym typeface="+mn-ea"/>
              </a:rPr>
              <a:t>статьей 16 Федерального закона </a:t>
            </a:r>
            <a:endParaRPr lang="ru-RU" sz="1400" b="1" dirty="0">
              <a:solidFill>
                <a:schemeClr val="tx1"/>
              </a:solidFill>
              <a:cs typeface="Cambria" panose="02040503050406030204" pitchFamily="18" charset="0"/>
              <a:sym typeface="+mn-ea"/>
            </a:endParaRPr>
          </a:p>
          <a:p>
            <a:pPr algn="ctr">
              <a:buClrTx/>
              <a:buSzTx/>
              <a:buFontTx/>
              <a:defRPr/>
            </a:pPr>
            <a:r>
              <a:rPr lang="ru-RU" sz="1400" b="1" dirty="0">
                <a:cs typeface="Cambria" panose="02040503050406030204" pitchFamily="18" charset="0"/>
                <a:sym typeface="+mn-ea"/>
              </a:rPr>
              <a:t>от 30.12.2020 № 490-ФЗ</a:t>
            </a:r>
            <a:endParaRPr lang="ru-RU" sz="1400" b="1" dirty="0">
              <a:solidFill>
                <a:schemeClr val="tx1"/>
              </a:solidFill>
              <a:cs typeface="Cambria" panose="02040503050406030204" pitchFamily="18" charset="0"/>
              <a:sym typeface="+mn-ea"/>
            </a:endParaRPr>
          </a:p>
          <a:p>
            <a:pPr algn="ctr">
              <a:buClrTx/>
              <a:buSzTx/>
              <a:buFontTx/>
              <a:defRPr/>
            </a:pPr>
            <a:r>
              <a:rPr lang="ru-RU" sz="1400" b="1" dirty="0">
                <a:cs typeface="Cambria" panose="02040503050406030204" pitchFamily="18" charset="0"/>
                <a:sym typeface="+mn-ea"/>
              </a:rPr>
              <a:t> "О пчеловодстве в Российской Федерации"</a:t>
            </a:r>
            <a:endParaRPr lang="ru-RU" sz="1400" b="1" dirty="0">
              <a:solidFill>
                <a:schemeClr val="tx1"/>
              </a:solidFill>
              <a:cs typeface="Cambria" panose="02040503050406030204" pitchFamily="18" charset="0"/>
              <a:sym typeface="+mn-ea"/>
            </a:endParaRPr>
          </a:p>
          <a:p>
            <a:pPr marL="9525" indent="0" algn="ctr"/>
            <a:endParaRPr lang="ru-RU" sz="1600" b="1" dirty="0">
              <a:cs typeface="Times New Roman" panose="02020603050405020304" pitchFamily="18" charset="0"/>
            </a:endParaRPr>
          </a:p>
          <a:p>
            <a:pPr marL="9525" indent="0" algn="ctr"/>
            <a:endParaRPr lang="ru-RU" sz="700" b="1" dirty="0">
              <a:cs typeface="Times New Roman" panose="02020603050405020304" pitchFamily="18" charset="0"/>
            </a:endParaRPr>
          </a:p>
          <a:p>
            <a:pPr algn="ctr">
              <a:buClrTx/>
              <a:buSzTx/>
              <a:buFontTx/>
              <a:defRPr/>
            </a:pPr>
            <a:r>
              <a:rPr lang="ru-RU" sz="1400" b="1" dirty="0">
                <a:cs typeface="Cambria" panose="02040503050406030204" pitchFamily="18" charset="0"/>
                <a:sym typeface="+mn-ea"/>
              </a:rPr>
              <a:t>Правилами создания, развития и эксплуатации ФГИС «Сатурн», утвержденными </a:t>
            </a:r>
          </a:p>
          <a:p>
            <a:pPr algn="ctr">
              <a:buClrTx/>
              <a:buSzTx/>
              <a:buFontTx/>
              <a:defRPr/>
            </a:pPr>
            <a:r>
              <a:rPr lang="ru-RU" sz="1400" b="1" dirty="0">
                <a:solidFill>
                  <a:schemeClr val="tx1"/>
                </a:solidFill>
                <a:cs typeface="Cambria" panose="02040503050406030204" pitchFamily="18" charset="0"/>
                <a:sym typeface="+mn-ea"/>
              </a:rPr>
              <a:t>Постановление Правительства РФ</a:t>
            </a:r>
          </a:p>
          <a:p>
            <a:pPr algn="ctr">
              <a:buClrTx/>
              <a:buSzTx/>
              <a:buFontTx/>
              <a:defRPr/>
            </a:pPr>
            <a:r>
              <a:rPr lang="ru-RU" sz="1400" b="1" dirty="0">
                <a:solidFill>
                  <a:schemeClr val="tx1"/>
                </a:solidFill>
                <a:cs typeface="Cambria" panose="02040503050406030204" pitchFamily="18" charset="0"/>
                <a:sym typeface="+mn-ea"/>
              </a:rPr>
              <a:t> от 07.05.2022 № 828 </a:t>
            </a:r>
          </a:p>
          <a:p>
            <a:pPr algn="ctr">
              <a:buClrTx/>
              <a:buSzTx/>
              <a:buFontTx/>
              <a:defRPr/>
            </a:pPr>
            <a:endParaRPr lang="ru-RU" sz="1400" b="1" dirty="0">
              <a:solidFill>
                <a:schemeClr val="tx1"/>
              </a:solidFill>
              <a:cs typeface="Cambria" panose="02040503050406030204" pitchFamily="18" charset="0"/>
              <a:sym typeface="+mn-ea"/>
            </a:endParaRPr>
          </a:p>
          <a:p>
            <a:pPr algn="ctr">
              <a:buClrTx/>
              <a:buSzTx/>
              <a:buFontTx/>
              <a:defRPr/>
            </a:pPr>
            <a:endParaRPr lang="ru-RU" sz="1400" b="1" dirty="0">
              <a:solidFill>
                <a:schemeClr val="tx1"/>
              </a:solidFill>
              <a:cs typeface="Cambria" panose="02040503050406030204" pitchFamily="18" charset="0"/>
              <a:sym typeface="+mn-ea"/>
            </a:endParaRPr>
          </a:p>
          <a:p>
            <a:pPr marL="9525" indent="0" algn="ctr">
              <a:buFont typeface="Wingdings" panose="05000000000000000000" pitchFamily="2" charset="2"/>
              <a:buChar char="Ø"/>
            </a:pPr>
            <a:endParaRPr lang="ru-RU" sz="1400" b="1" dirty="0">
              <a:cs typeface="Times New Roman" panose="02020603050405020304" pitchFamily="18" charset="0"/>
            </a:endParaRPr>
          </a:p>
        </p:txBody>
      </p:sp>
      <p:pic>
        <p:nvPicPr>
          <p:cNvPr id="10" name="Изображение 9" descr="orel_rastr_bi"/>
          <p:cNvPicPr>
            <a:picLocks noChangeAspect="1"/>
          </p:cNvPicPr>
          <p:nvPr/>
        </p:nvPicPr>
        <p:blipFill>
          <a:blip r:embed="rId2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612" y="899281"/>
            <a:ext cx="4747381" cy="5059438"/>
          </a:xfrm>
          <a:prstGeom prst="rect">
            <a:avLst/>
          </a:prstGeom>
        </p:spPr>
      </p:pic>
      <p:sp>
        <p:nvSpPr>
          <p:cNvPr id="2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7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sp>
        <p:nvSpPr>
          <p:cNvPr id="14" name="Замещающее содержимое 2"/>
          <p:cNvSpPr>
            <a:spLocks noGrp="1"/>
          </p:cNvSpPr>
          <p:nvPr/>
        </p:nvSpPr>
        <p:spPr>
          <a:xfrm>
            <a:off x="786765" y="1985010"/>
            <a:ext cx="6035040" cy="3498850"/>
          </a:xfrm>
          <a:prstGeom prst="rect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815" lvl="0" indent="0" algn="ctr" defTabSz="914400">
              <a:buNone/>
              <a:tabLst>
                <a:tab pos="895350" algn="l"/>
              </a:tabLst>
            </a:pPr>
            <a:r>
              <a:rPr lang="ru-RU" sz="1800" b="1" i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Основные правонарушения:</a:t>
            </a:r>
          </a:p>
          <a:p>
            <a:pPr marL="43815" lvl="0" indent="0" algn="ctr" defTabSz="914400">
              <a:buFont typeface="Wingdings" panose="05000000000000000000" charset="0"/>
              <a:buNone/>
              <a:tabLst>
                <a:tab pos="895350" algn="l"/>
              </a:tabLst>
            </a:pPr>
            <a:endParaRPr lang="ru-RU" sz="1800" b="1" dirty="0">
              <a:ln>
                <a:noFill/>
              </a:ln>
              <a:effectLst/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pPr marL="329565" lvl="0" indent="-285750" algn="ctr" defTabSz="914400">
              <a:buFont typeface="Wingdings" panose="05000000000000000000" charset="0"/>
              <a:buChar char="ü"/>
            </a:pPr>
            <a:r>
              <a:rPr lang="ru-RU" sz="18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применение пестицидов, не зарегистрированных для обработки культуры</a:t>
            </a:r>
          </a:p>
          <a:p>
            <a:pPr marL="329565" lvl="0" indent="-285750" algn="ctr" defTabSz="914400">
              <a:buFont typeface="Wingdings" panose="05000000000000000000" charset="0"/>
              <a:buChar char="ü"/>
            </a:pPr>
            <a:r>
              <a:rPr lang="ru-RU" sz="18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превышение </a:t>
            </a:r>
            <a:r>
              <a:rPr lang="ru-RU" sz="1800" b="1" dirty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ПДК пестицидов в </a:t>
            </a:r>
            <a:r>
              <a:rPr lang="ru-RU" sz="1800" b="1" dirty="0" smtClean="0">
                <a:ln>
                  <a:noFill/>
                </a:ln>
                <a:effectLst/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продукции</a:t>
            </a:r>
          </a:p>
          <a:p>
            <a:pPr marL="329565" lvl="0" indent="-285750" algn="ctr">
              <a:buFont typeface="Wingdings" panose="05000000000000000000" charset="0"/>
              <a:buChar char="ü"/>
            </a:pPr>
            <a:r>
              <a:rPr lang="ru-RU" sz="1800" b="1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ненадлежащее уведомление в средствах массовой информации о предстоящих обработках заинтересованных хозяйствующих субъектов</a:t>
            </a:r>
            <a:endParaRPr lang="ru-RU" sz="1800" b="1" dirty="0">
              <a:ln>
                <a:noFill/>
              </a:ln>
              <a:effectLst/>
              <a:latin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1" name="Замещающее содержимое 20" descr="мор пчел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7986395" y="3007360"/>
            <a:ext cx="2291715" cy="1918970"/>
          </a:xfrm>
          <a:prstGeom prst="octagon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Замещающее содержимое 17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 bwMode="auto">
          <a:xfrm>
            <a:off x="9766935" y="4515485"/>
            <a:ext cx="2235835" cy="1898015"/>
          </a:xfrm>
          <a:prstGeom prst="octagon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orel_rastr_bi"/>
          <p:cNvPicPr>
            <a:picLocks noChangeAspect="1"/>
          </p:cNvPicPr>
          <p:nvPr/>
        </p:nvPicPr>
        <p:blipFill>
          <a:blip r:embed="rId2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612" y="899281"/>
            <a:ext cx="4747381" cy="5059438"/>
          </a:xfrm>
          <a:prstGeom prst="rect">
            <a:avLst/>
          </a:prstGeom>
        </p:spPr>
      </p:pic>
      <p:sp>
        <p:nvSpPr>
          <p:cNvPr id="939" name="CustomShape 1"/>
          <p:cNvSpPr/>
          <p:nvPr/>
        </p:nvSpPr>
        <p:spPr>
          <a:xfrm>
            <a:off x="7986088" y="6036343"/>
            <a:ext cx="822857" cy="4539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3"/>
          <p:cNvSpPr/>
          <p:nvPr/>
        </p:nvSpPr>
        <p:spPr>
          <a:xfrm>
            <a:off x="21590" y="-10795"/>
            <a:ext cx="7680960" cy="13201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5714" tIns="42857" rIns="85714" bIns="42857" anchor="ctr"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Взаимодействие органов государственного земельного надзора с органами, осуществляющими муниципальный земельный контроль</a:t>
            </a:r>
          </a:p>
        </p:txBody>
      </p:sp>
      <p:sp>
        <p:nvSpPr>
          <p:cNvPr id="9" name="Замещающее содержимое 2"/>
          <p:cNvSpPr>
            <a:spLocks noGrp="1"/>
          </p:cNvSpPr>
          <p:nvPr/>
        </p:nvSpPr>
        <p:spPr>
          <a:xfrm>
            <a:off x="510540" y="1589405"/>
            <a:ext cx="6989445" cy="3823335"/>
          </a:xfrm>
          <a:prstGeom prst="rect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территории Пермского края муниципальным земельным контролем в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квартале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2025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года:</a:t>
            </a:r>
          </a:p>
          <a:p>
            <a:pPr marL="0" indent="0" algn="ctr">
              <a:buNone/>
            </a:pP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Wingdings" panose="05000000000000000000" charset="0"/>
              <a:buChar char="Ø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проведено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56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мероприятий без взаимодействия</a:t>
            </a:r>
          </a:p>
          <a:p>
            <a:pPr algn="l">
              <a:buFont typeface="Wingdings" panose="05000000000000000000" charset="0"/>
              <a:buChar char="Ø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проведено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профилактических визита,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71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консультация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57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информирований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Wingdings" panose="05000000000000000000" charset="0"/>
              <a:buChar char="Ø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проконтролированная площадь –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2550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га</a:t>
            </a:r>
          </a:p>
          <a:p>
            <a:pPr>
              <a:buFont typeface="Wingdings" panose="05000000000000000000" charset="0"/>
              <a:buChar char="Ø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участках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Wingdings" panose="05000000000000000000" charset="0"/>
              <a:buChar char="Ø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объявлено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16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предостережений о недопустимости нарушений обязательных требований</a:t>
            </a:r>
          </a:p>
          <a:p>
            <a:pPr marL="0" indent="0" algn="l">
              <a:buFont typeface="Wingdings" panose="05000000000000000000" charset="0"/>
              <a:buNone/>
            </a:pPr>
            <a:endParaRPr lang="ru-RU" sz="180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7776210" y="506730"/>
            <a:ext cx="4415155" cy="6351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800" b="1" dirty="0"/>
              <a:t>Регламентируется:</a:t>
            </a:r>
            <a:endParaRPr lang="ru-RU" sz="1600" b="1" dirty="0"/>
          </a:p>
          <a:p>
            <a:pPr algn="ctr"/>
            <a:endParaRPr lang="ru-RU" sz="1000" b="1" dirty="0"/>
          </a:p>
          <a:p>
            <a:pPr algn="ctr"/>
            <a:r>
              <a:rPr lang="ru-RU" sz="1600" b="1" u="sng" dirty="0">
                <a:cs typeface="Times New Roman" panose="02020603050405020304" pitchFamily="18" charset="0"/>
                <a:sym typeface="+mn-ea"/>
              </a:rPr>
              <a:t>Постановлением Правительства РФ </a:t>
            </a:r>
          </a:p>
          <a:p>
            <a:pPr algn="ctr"/>
            <a:r>
              <a:rPr lang="ru-RU" sz="1600" b="1" u="sng" dirty="0">
                <a:cs typeface="Times New Roman" panose="02020603050405020304" pitchFamily="18" charset="0"/>
                <a:sym typeface="+mn-ea"/>
              </a:rPr>
              <a:t>от 24.11.2021 № 2019 </a:t>
            </a:r>
          </a:p>
          <a:p>
            <a:pPr algn="ctr"/>
            <a:r>
              <a:rPr lang="ru-RU" sz="1600" b="1" dirty="0">
                <a:cs typeface="Times New Roman" panose="02020603050405020304" pitchFamily="18" charset="0"/>
                <a:sym typeface="+mn-ea"/>
              </a:rPr>
              <a:t>«Об утверждении Правил взаимодействия федеральных органов исполнительной власти, осуществляющих федеральный государственный земельный контроль (надзор), с органами, осуществляющими муниципальный земельный контроль»</a:t>
            </a:r>
          </a:p>
          <a:p>
            <a:pPr algn="ctr"/>
            <a:endParaRPr lang="ru-RU" sz="1600" b="1" dirty="0"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sz="1600" b="1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1600" b="1" dirty="0"/>
          </a:p>
        </p:txBody>
      </p:sp>
      <p:sp>
        <p:nvSpPr>
          <p:cNvPr id="942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8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pic>
        <p:nvPicPr>
          <p:cNvPr id="2" name="Замещающее содержимое 1" descr="C:\Users\ПатрушеваЛВ\YandexDisk-k.podrazdelenie\Патрушева Л-\Аналитика\картинки\u36qiahzhrfsqoh8d630q1cs99c75ccf.jpgu36qiahzhrfsqoh8d630q1cs99c75ccf"/>
          <p:cNvPicPr>
            <a:picLocks noGrp="1" noChangeAspect="1"/>
          </p:cNvPicPr>
          <p:nvPr>
            <p:ph idx="1"/>
          </p:nvPr>
        </p:nvPicPr>
        <p:blipFill>
          <a:blip r:embed="rId3"/>
          <a:srcRect l="7849" r="7849"/>
          <a:stretch>
            <a:fillRect/>
          </a:stretch>
        </p:blipFill>
        <p:spPr>
          <a:xfrm>
            <a:off x="8221980" y="3639820"/>
            <a:ext cx="3522980" cy="2350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orel_rastr_bi"/>
          <p:cNvPicPr>
            <a:picLocks noChangeAspect="1"/>
          </p:cNvPicPr>
          <p:nvPr/>
        </p:nvPicPr>
        <p:blipFill>
          <a:blip r:embed="rId2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612" y="899281"/>
            <a:ext cx="4747381" cy="5059438"/>
          </a:xfrm>
          <a:prstGeom prst="rect">
            <a:avLst/>
          </a:prstGeom>
        </p:spPr>
      </p:pic>
      <p:sp>
        <p:nvSpPr>
          <p:cNvPr id="939" name="CustomShape 1"/>
          <p:cNvSpPr/>
          <p:nvPr/>
        </p:nvSpPr>
        <p:spPr>
          <a:xfrm>
            <a:off x="7986088" y="6036343"/>
            <a:ext cx="822857" cy="4539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3"/>
          <p:cNvSpPr/>
          <p:nvPr/>
        </p:nvSpPr>
        <p:spPr>
          <a:xfrm>
            <a:off x="21590" y="-10795"/>
            <a:ext cx="7680960" cy="13201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5714" tIns="42857" rIns="85714" bIns="42857" anchor="ctr"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59181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Взаимодействие Россельхознадзора с ГУ МЧС по Пермскому краю </a:t>
            </a:r>
          </a:p>
        </p:txBody>
      </p:sp>
      <p:sp>
        <p:nvSpPr>
          <p:cNvPr id="9" name="Замещающее содержимое 2"/>
          <p:cNvSpPr>
            <a:spLocks noGrp="1"/>
          </p:cNvSpPr>
          <p:nvPr/>
        </p:nvSpPr>
        <p:spPr>
          <a:xfrm>
            <a:off x="510540" y="1589405"/>
            <a:ext cx="6989445" cy="3823335"/>
          </a:xfrm>
          <a:prstGeom prst="rect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1 квартале 2025 года сообщения от МЧС о пожарах/возгораниях сельхозземель в Управление не поступали (2024 – 0).</a:t>
            </a:r>
          </a:p>
          <a:p>
            <a:pPr marL="0" indent="0" algn="ctr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 итогам контрольно-надзорных мероприятий в 1 квартале 2025 года в МЧС направлены сведения о 77 земельных участках с/х назначения, граничащих с лесами, населёнными пунктами</a:t>
            </a:r>
          </a:p>
          <a:p>
            <a:pPr marL="0" indent="0" algn="l">
              <a:buFont typeface="Wingdings" panose="05000000000000000000" charset="0"/>
              <a:buNone/>
            </a:pPr>
            <a:endParaRPr lang="ru-RU" sz="180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7776210" y="506730"/>
            <a:ext cx="4415155" cy="6351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ru-RU" sz="1600" b="1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1600" b="1" dirty="0"/>
          </a:p>
        </p:txBody>
      </p:sp>
      <p:sp>
        <p:nvSpPr>
          <p:cNvPr id="942" name="TextShape 4"/>
          <p:cNvSpPr txBox="1"/>
          <p:nvPr/>
        </p:nvSpPr>
        <p:spPr>
          <a:xfrm>
            <a:off x="10629265" y="6413500"/>
            <a:ext cx="1525905" cy="431800"/>
          </a:xfrm>
          <a:prstGeom prst="rect">
            <a:avLst/>
          </a:prstGeom>
          <a:noFill/>
          <a:ln w="9360">
            <a:noFill/>
          </a:ln>
        </p:spPr>
        <p:txBody>
          <a:bodyPr lIns="85714" tIns="44571" rIns="85714" bIns="44571" anchor="ctr" anchorCtr="0">
            <a:noAutofit/>
          </a:bodyPr>
          <a:lstStyle/>
          <a:p>
            <a:pPr algn="r">
              <a:lnSpc>
                <a:spcPct val="100000"/>
              </a:lnSpc>
            </a:pPr>
            <a:fld id="{842A4B68-2572-4167-AB00-C1CFA4E40733}" type="slidenum">
              <a:rPr lang="ru-RU" sz="1200" b="1" strike="noStrike" spc="-1">
                <a:solidFill>
                  <a:srgbClr val="601A24"/>
                </a:solidFill>
                <a:cs typeface="Times New Roman" panose="02020603050405020304" pitchFamily="18" charset="0"/>
              </a:rPr>
              <a:t>9</a:t>
            </a:fld>
            <a:endParaRPr lang="ru-RU" sz="1200" b="1" strike="noStrike" spc="-1">
              <a:solidFill>
                <a:srgbClr val="601A24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9544685" cy="444500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601A24"/>
                </a:solidFill>
              </a:rPr>
              <a:t>Управление Россельхознадзора по Кировской области, Удмуртской Республике и Пермскому краю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756" y="1974079"/>
            <a:ext cx="3926075" cy="238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79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!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1551</Words>
  <Application>Microsoft Office PowerPoint</Application>
  <PresentationFormat>Произвольный</PresentationFormat>
  <Paragraphs>198</Paragraphs>
  <Slides>17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128</cp:revision>
  <dcterms:created xsi:type="dcterms:W3CDTF">2013-11-14T14:54:00Z</dcterms:created>
  <dcterms:modified xsi:type="dcterms:W3CDTF">2025-05-26T11:03:49Z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  <property fmtid="{D5CDD505-2E9C-101B-9397-08002B2CF9AE}" pid="3" name="ICV">
    <vt:lpwstr>D9C3DE0F170748FF9C370F97BBA24786_13</vt:lpwstr>
  </property>
  <property fmtid="{D5CDD505-2E9C-101B-9397-08002B2CF9AE}" pid="4" name="KSOProductBuildVer">
    <vt:lpwstr>1049-12.2.0.18586</vt:lpwstr>
  </property>
</Properties>
</file>