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rawings/drawing1.xml" ContentType="application/vnd.openxmlformats-officedocument.drawingml.chartshapes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700" r:id="rId4"/>
    <p:sldMasterId id="2147483713" r:id="rId5"/>
    <p:sldMasterId id="2147483740" r:id="rId6"/>
    <p:sldMasterId id="2147483754" r:id="rId7"/>
    <p:sldMasterId id="2147483768" r:id="rId8"/>
    <p:sldMasterId id="2147483782" r:id="rId9"/>
  </p:sldMasterIdLst>
  <p:notesMasterIdLst>
    <p:notesMasterId r:id="rId35"/>
  </p:notesMasterIdLst>
  <p:sldIdLst>
    <p:sldId id="408" r:id="rId10"/>
    <p:sldId id="403" r:id="rId11"/>
    <p:sldId id="409" r:id="rId12"/>
    <p:sldId id="411" r:id="rId13"/>
    <p:sldId id="424" r:id="rId14"/>
    <p:sldId id="412" r:id="rId15"/>
    <p:sldId id="413" r:id="rId16"/>
    <p:sldId id="416" r:id="rId17"/>
    <p:sldId id="415" r:id="rId18"/>
    <p:sldId id="417" r:id="rId19"/>
    <p:sldId id="418" r:id="rId20"/>
    <p:sldId id="402" r:id="rId21"/>
    <p:sldId id="406" r:id="rId22"/>
    <p:sldId id="419" r:id="rId23"/>
    <p:sldId id="386" r:id="rId24"/>
    <p:sldId id="389" r:id="rId25"/>
    <p:sldId id="394" r:id="rId26"/>
    <p:sldId id="390" r:id="rId27"/>
    <p:sldId id="391" r:id="rId28"/>
    <p:sldId id="392" r:id="rId29"/>
    <p:sldId id="397" r:id="rId30"/>
    <p:sldId id="384" r:id="rId31"/>
    <p:sldId id="395" r:id="rId32"/>
    <p:sldId id="423" r:id="rId33"/>
    <p:sldId id="404" r:id="rId34"/>
  </p:sldIdLst>
  <p:sldSz cx="9144000" cy="5143500" type="screen16x9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CC0000"/>
    <a:srgbClr val="FF66CC"/>
    <a:srgbClr val="99FF99"/>
    <a:srgbClr val="990033"/>
    <a:srgbClr val="0000FF"/>
    <a:srgbClr val="99FF33"/>
    <a:srgbClr val="66CCFF"/>
    <a:srgbClr val="FF9933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4" autoAdjust="0"/>
    <p:restoredTop sz="92184" autoAdjust="0"/>
  </p:normalViewPr>
  <p:slideViewPr>
    <p:cSldViewPr snapToGrid="0">
      <p:cViewPr varScale="1">
        <p:scale>
          <a:sx n="90" d="100"/>
          <a:sy n="90" d="100"/>
        </p:scale>
        <p:origin x="-738" y="-90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3.450773679595201E-2"/>
          <c:y val="0.14913740551730276"/>
          <c:w val="0.57555958642381333"/>
          <c:h val="0.734334869504794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rgbClr val="F9B26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689350620871139"/>
                  <c:y val="5.9572342259856061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chemeClr val="tx1"/>
                        </a:solidFill>
                      </a:rPr>
                      <a:t>41 %</a:t>
                    </a:r>
                    <a:endParaRPr lang="en-US" b="1" dirty="0" smtClean="0"/>
                  </a:p>
                </c:rich>
              </c:tx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3890499718926602"/>
                  <c:y val="-0.16236512523944915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chemeClr val="tx1"/>
                        </a:solidFill>
                      </a:rPr>
                      <a:t>48,3 %</a:t>
                    </a:r>
                    <a:endParaRPr lang="en-US" sz="1400" b="1" dirty="0" smtClean="0"/>
                  </a:p>
                </c:rich>
              </c:tx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1698802116170097E-2"/>
                  <c:y val="0.11787688215519719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10,7 %</a:t>
                    </a:r>
                    <a:endParaRPr lang="en-US" dirty="0"/>
                  </a:p>
                </c:rich>
              </c:tx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lnSpc>
                    <a:spcPts val="1200"/>
                  </a:lnSpc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Выпускники 9 классов, поступившие в 10 класс </c:v>
                </c:pt>
                <c:pt idx="1">
                  <c:v>Выпускники 9 классов, поступившие в СПО на бюджет</c:v>
                </c:pt>
                <c:pt idx="2">
                  <c:v>Выпускники 9 классов, поступившие в СПО на внебюджет 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10737</c:v>
                </c:pt>
                <c:pt idx="1">
                  <c:v>12639</c:v>
                </c:pt>
                <c:pt idx="2">
                  <c:v>2800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583366367145174"/>
          <c:y val="0.17056062079485038"/>
          <c:w val="0.37288432432529289"/>
          <c:h val="0.8294393792051495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ts val="1100"/>
            </a:lnSpc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6.2325772926907753E-2"/>
          <c:y val="0.14913740551730276"/>
          <c:w val="0.54774168614083441"/>
          <c:h val="0.6402657680660124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rgbClr val="F9B26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0986260403698792"/>
                  <c:y val="0.19768700257241689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chemeClr val="tx1"/>
                        </a:solidFill>
                      </a:rPr>
                      <a:t>21,6 %</a:t>
                    </a:r>
                    <a:endParaRPr lang="en-US" b="1" dirty="0" smtClean="0"/>
                  </a:p>
                </c:rich>
              </c:tx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4746049343321854"/>
                  <c:y val="-0.21294701850163378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chemeClr val="tx1"/>
                        </a:solidFill>
                      </a:rPr>
                      <a:t>68,1 %</a:t>
                    </a:r>
                    <a:endParaRPr lang="en-US" sz="1400" b="1" dirty="0" smtClean="0"/>
                  </a:p>
                </c:rich>
              </c:tx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6129084383470597E-2"/>
                  <c:y val="0.14758367323945951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chemeClr val="tx1"/>
                        </a:solidFill>
                      </a:rPr>
                      <a:t>10,3 %</a:t>
                    </a:r>
                    <a:endParaRPr lang="en-US" dirty="0"/>
                  </a:p>
                </c:rich>
              </c:tx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/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Выпускники 9 классов, поступившие в 10 класс </c:v>
                </c:pt>
                <c:pt idx="1">
                  <c:v>Выпускники 9 классов, поступившие в СПО на бюджет</c:v>
                </c:pt>
                <c:pt idx="2">
                  <c:v>Выпускники 9 классов, поступившие в СПО на внебюджет 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524</c:v>
                </c:pt>
                <c:pt idx="1">
                  <c:v>1650</c:v>
                </c:pt>
                <c:pt idx="2">
                  <c:v>250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409976585623903"/>
          <c:y val="0.14683045550689247"/>
          <c:w val="0.39958436180139439"/>
          <c:h val="0.73596133248176798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8269564951654258E-2"/>
          <c:y val="0.14913740551730276"/>
          <c:w val="0.50652388536389092"/>
          <c:h val="0.6877333073652092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rgbClr val="F9B26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7252877035212541"/>
                  <c:y val="-0.1868470165225580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chemeClr val="tx1"/>
                        </a:solidFill>
                      </a:rPr>
                      <a:t>74,2</a:t>
                    </a:r>
                    <a:r>
                      <a:rPr lang="en-US" sz="1200" b="1" baseline="0" dirty="0" smtClean="0">
                        <a:solidFill>
                          <a:schemeClr val="tx1"/>
                        </a:solidFill>
                      </a:rPr>
                      <a:t> %</a:t>
                    </a:r>
                    <a:endParaRPr lang="en-US" sz="1200" b="1" dirty="0" smtClean="0"/>
                  </a:p>
                </c:rich>
              </c:tx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3616015975894791"/>
                  <c:y val="0.11873298518962419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chemeClr val="tx1"/>
                        </a:solidFill>
                      </a:rPr>
                      <a:t>17,2 %</a:t>
                    </a:r>
                    <a:endParaRPr lang="en-US" sz="1400" b="1" dirty="0" smtClean="0"/>
                  </a:p>
                </c:rich>
              </c:tx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6275397856954604E-2"/>
                  <c:y val="0.1475837290917847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chemeClr val="tx1"/>
                        </a:solidFill>
                      </a:rPr>
                      <a:t>8,6 %</a:t>
                    </a:r>
                    <a:endParaRPr lang="en-US" dirty="0"/>
                  </a:p>
                </c:rich>
              </c:tx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/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Выпускники 11 классов, поступившие в ВУЗы, трудоустройство, армия</c:v>
                </c:pt>
                <c:pt idx="1">
                  <c:v>Выпускники 11 классов, поступившие в СПО на бюджет</c:v>
                </c:pt>
                <c:pt idx="2">
                  <c:v>Выпускники 11 классов, поступившие в СПО на внебюджет 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8523</c:v>
                </c:pt>
                <c:pt idx="1">
                  <c:v>1980</c:v>
                </c:pt>
                <c:pt idx="2">
                  <c:v>984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50590354299896"/>
          <c:y val="0.16024506005834363"/>
          <c:w val="0.3950853251402684"/>
          <c:h val="0.69257333198434123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9843608535573162E-2"/>
          <c:y val="0.22356352235350993"/>
          <c:w val="0.54774168614083441"/>
          <c:h val="0.6402657680660124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rgbClr val="F9B26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979648073229977"/>
                  <c:y val="-5.0596069181238157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chemeClr val="tx1"/>
                        </a:solidFill>
                      </a:rPr>
                      <a:t>38,5 %</a:t>
                    </a:r>
                    <a:endParaRPr lang="en-US" b="1" dirty="0" smtClean="0"/>
                  </a:p>
                </c:rich>
              </c:tx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6559381054551326E-2"/>
                  <c:y val="-0.1586014313864817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34,9 %</a:t>
                    </a:r>
                    <a:endParaRPr lang="en-US" dirty="0"/>
                  </a:p>
                </c:rich>
              </c:tx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5650516860625366"/>
                  <c:y val="8.9059196694771844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chemeClr val="tx1"/>
                        </a:solidFill>
                      </a:rPr>
                      <a:t>20,5 %</a:t>
                    </a:r>
                    <a:endParaRPr lang="en-US" sz="1400" b="1" dirty="0" smtClean="0"/>
                  </a:p>
                </c:rich>
              </c:tx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287914456779962E-2"/>
                  <c:y val="8.987202496502112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4,8 %</a:t>
                    </a:r>
                    <a:endParaRPr lang="en-US" dirty="0"/>
                  </a:p>
                </c:rich>
              </c:tx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7906463847117012E-2"/>
                  <c:y val="5.22469251562145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1,3 %</a:t>
                    </a:r>
                    <a:endParaRPr lang="en-US"/>
                  </a:p>
                </c:rich>
              </c:tx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/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Выпускники 11 классов, поступившие в ВУЗы (Пермь, Соликамск, Березники)</c:v>
                </c:pt>
                <c:pt idx="1">
                  <c:v>Выпускники 11 классов, поступившие в ВУЗы (др. регионов)</c:v>
                </c:pt>
                <c:pt idx="2">
                  <c:v>Выпускники 11 классов, поступившие в СПО </c:v>
                </c:pt>
                <c:pt idx="3">
                  <c:v>Трудоустроены</c:v>
                </c:pt>
                <c:pt idx="4">
                  <c:v>Армия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38.5</c:v>
                </c:pt>
                <c:pt idx="1">
                  <c:v>34.9</c:v>
                </c:pt>
                <c:pt idx="2">
                  <c:v>20.5</c:v>
                </c:pt>
                <c:pt idx="3">
                  <c:v>4.8</c:v>
                </c:pt>
                <c:pt idx="4">
                  <c:v>1.3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410344030272666"/>
          <c:y val="0.18700676135989044"/>
          <c:w val="0.3995842957259565"/>
          <c:h val="0.76345701079033923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lnSpc>
              <a:spcPts val="1400"/>
            </a:lnSpc>
            <a:defRPr sz="1000"/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lnSpc>
          <a:spcPct val="100000"/>
        </a:lnSpc>
        <a:defRPr sz="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9.0686313243212816E-2"/>
          <c:y val="0.37276701369865922"/>
          <c:w val="0.80970732767718157"/>
          <c:h val="0.6105273108626211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18261388247102131"/>
                  <c:y val="0.15041410024782204"/>
                </c:manualLayout>
              </c:layout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3544513662595407"/>
                  <c:y val="-0.12047474633265028"/>
                </c:manualLayout>
              </c:layout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9644170943196521"/>
                  <c:y val="-7.0250213094078362E-2"/>
                </c:manualLayout>
              </c:layout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1308349478967466E-2"/>
                  <c:y val="0.10568301186733435"/>
                </c:manualLayout>
              </c:layout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Студенты ПОО</c:v>
                </c:pt>
                <c:pt idx="1">
                  <c:v>Работники предприятий</c:v>
                </c:pt>
                <c:pt idx="2">
                  <c:v>Самозанятые граждане</c:v>
                </c:pt>
                <c:pt idx="3">
                  <c:v>По заказу ЦЗН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0.24000000000000002</c:v>
                </c:pt>
                <c:pt idx="1">
                  <c:v>0.21000000000000002</c:v>
                </c:pt>
                <c:pt idx="2">
                  <c:v>0.49000000000000005</c:v>
                </c:pt>
                <c:pt idx="3">
                  <c:v>6.0000000000000005E-2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0.12782636393295357"/>
          <c:y val="3.4695252325256188E-3"/>
          <c:w val="0.76313404512421368"/>
          <c:h val="0.2707612152095286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0.07803</cdr:x>
      <cdr:y>0.04941</cdr:y>
    </cdr:from>
    <cdr:to>
      <cdr:x>0.79855</cdr:x>
      <cdr:y>0.15448</cdr:y>
    </cdr:to>
    <cdr:sp macro="" textlink="">
      <cdr:nvSpPr>
        <cdr:cNvPr id="2" name="TextBox 13"/>
        <cdr:cNvSpPr txBox="1"/>
      </cdr:nvSpPr>
      <cdr:spPr>
        <a:xfrm xmlns:a="http://schemas.openxmlformats.org/drawingml/2006/main">
          <a:off x="347487" y="173681"/>
          <a:ext cx="3208653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0" dirty="0" smtClean="0">
              <a:solidFill>
                <a:schemeClr val="tx1"/>
              </a:solidFill>
            </a:rPr>
            <a:t>2 424 выпускника  9 классов</a:t>
          </a:r>
          <a:endParaRPr lang="ru-RU" b="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0.71341</cdr:x>
      <cdr:y>0.11498</cdr:y>
    </cdr:to>
    <cdr:sp macro="" textlink="">
      <cdr:nvSpPr>
        <cdr:cNvPr id="2" name="TextBox 13"/>
        <cdr:cNvSpPr txBox="1"/>
      </cdr:nvSpPr>
      <cdr:spPr>
        <a:xfrm xmlns:a="http://schemas.openxmlformats.org/drawingml/2006/main">
          <a:off x="0" y="0"/>
          <a:ext cx="3431677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/>
            <a:t>11 487 выпускников  11 классов</a:t>
          </a:r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0.11378</cdr:x>
      <cdr:y>0.05115</cdr:y>
    </cdr:from>
    <cdr:to>
      <cdr:x>0.88545</cdr:x>
      <cdr:y>0.15937</cdr:y>
    </cdr:to>
    <cdr:sp macro="" textlink="">
      <cdr:nvSpPr>
        <cdr:cNvPr id="2" name="TextBox 13"/>
        <cdr:cNvSpPr txBox="1"/>
      </cdr:nvSpPr>
      <cdr:spPr>
        <a:xfrm xmlns:a="http://schemas.openxmlformats.org/drawingml/2006/main">
          <a:off x="507357" y="174568"/>
          <a:ext cx="3440829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0" dirty="0" smtClean="0">
              <a:solidFill>
                <a:schemeClr val="tx1"/>
              </a:solidFill>
            </a:rPr>
            <a:t>1 015 выпускников  11 классов</a:t>
          </a:r>
          <a:endParaRPr lang="ru-RU" b="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4870" cy="502675"/>
          </a:xfrm>
          <a:prstGeom prst="rect">
            <a:avLst/>
          </a:prstGeom>
        </p:spPr>
        <p:txBody>
          <a:bodyPr vert="horz" lIns="92073" tIns="46035" rIns="92073" bIns="4603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701" y="0"/>
            <a:ext cx="2984870" cy="502675"/>
          </a:xfrm>
          <a:prstGeom prst="rect">
            <a:avLst/>
          </a:prstGeom>
        </p:spPr>
        <p:txBody>
          <a:bodyPr vert="horz" lIns="92073" tIns="46035" rIns="92073" bIns="46035" rtlCol="0"/>
          <a:lstStyle>
            <a:lvl1pPr algn="r">
              <a:defRPr sz="1200"/>
            </a:lvl1pPr>
          </a:lstStyle>
          <a:p>
            <a:fld id="{6D8E5F25-2DBC-4EF0-AF5A-C9BFECA1E89D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0950"/>
            <a:ext cx="6011863" cy="3382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73" tIns="46035" rIns="92073" bIns="4603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1507"/>
            <a:ext cx="5510530" cy="3944869"/>
          </a:xfrm>
          <a:prstGeom prst="rect">
            <a:avLst/>
          </a:prstGeom>
        </p:spPr>
        <p:txBody>
          <a:bodyPr vert="horz" lIns="92073" tIns="46035" rIns="92073" bIns="4603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516039"/>
            <a:ext cx="2984870" cy="502674"/>
          </a:xfrm>
          <a:prstGeom prst="rect">
            <a:avLst/>
          </a:prstGeom>
        </p:spPr>
        <p:txBody>
          <a:bodyPr vert="horz" lIns="92073" tIns="46035" rIns="92073" bIns="4603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701" y="9516039"/>
            <a:ext cx="2984870" cy="502674"/>
          </a:xfrm>
          <a:prstGeom prst="rect">
            <a:avLst/>
          </a:prstGeom>
        </p:spPr>
        <p:txBody>
          <a:bodyPr vert="horz" lIns="92073" tIns="46035" rIns="92073" bIns="46035" rtlCol="0" anchor="b"/>
          <a:lstStyle>
            <a:lvl1pPr algn="r">
              <a:defRPr sz="1200"/>
            </a:lvl1pPr>
          </a:lstStyle>
          <a:p>
            <a:fld id="{2B0AB6B7-E52E-4EF6-B10B-955B47A772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405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9738" y="1252538"/>
            <a:ext cx="6008687" cy="33813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408" indent="-2874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858" indent="-2299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801" indent="-2299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9744" indent="-2299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9688" indent="-2299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9631" indent="-2299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9574" indent="-2299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9517" indent="-2299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D13613-3B29-4B3F-8037-3198F1989559}" type="slidenum">
              <a:rPr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1579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6875" y="692150"/>
            <a:ext cx="6154738" cy="34623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1070" indent="-28887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493" indent="-231098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689" indent="-231098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886" indent="-231098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2084" indent="-231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4280" indent="-231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6477" indent="-231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8673" indent="-231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3A7F7D16-C38F-4A6A-B594-19A48EC3DC6D}" type="slidenum">
              <a:rPr lang="ru-RU" altLang="ru-RU">
                <a:solidFill>
                  <a:srgbClr val="000000"/>
                </a:solidFill>
              </a:rPr>
              <a:pPr/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9449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8588" y="1362075"/>
            <a:ext cx="6532562" cy="36750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846606" y="9511486"/>
            <a:ext cx="2942723" cy="50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020" indent="-28427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873" indent="-2283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23" indent="-2283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372" indent="-2283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5315" indent="-22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5258" indent="-22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5201" indent="-22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5144" indent="-22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6E98EC2-1904-4D69-984B-617F62FEE32D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11</a:t>
            </a:fld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2460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0950"/>
            <a:ext cx="6011863" cy="33829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AB6B7-E52E-4EF6-B10B-955B47A7725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2260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0950"/>
            <a:ext cx="6011863" cy="33829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AB6B7-E52E-4EF6-B10B-955B47A77251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039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0950"/>
            <a:ext cx="6011863" cy="33829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BA4-3104-4995-8E67-6BB7DBEC1D20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9308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1963" y="1249363"/>
            <a:ext cx="6000750" cy="3376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1C00C-EA07-40E0-B01E-6CC7133022A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7746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FF04-FCAA-4C4D-85E5-224DFF1D1F3F}" type="datetime1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E293-0B80-416E-BE2F-79A073B583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8878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622B-A0C7-4C32-98E6-2116A2A9002D}" type="datetime1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E293-0B80-416E-BE2F-79A073B583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682368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034742" y="267156"/>
            <a:ext cx="7810500" cy="377902"/>
          </a:xfrm>
          <a:prstGeom prst="rect">
            <a:avLst/>
          </a:prstGeom>
        </p:spPr>
        <p:txBody>
          <a:bodyPr/>
          <a:lstStyle>
            <a:lvl1pPr algn="l">
              <a:defRPr sz="2063" cap="all">
                <a:solidFill>
                  <a:srgbClr val="3F3D3C"/>
                </a:solidFill>
                <a:latin typeface="+mn-lt"/>
                <a:ea typeface="+mn-ea"/>
                <a:cs typeface="+mn-cs"/>
                <a:sym typeface="Bebas Neue Regular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1" name="Линия"/>
          <p:cNvSpPr/>
          <p:nvPr/>
        </p:nvSpPr>
        <p:spPr>
          <a:xfrm>
            <a:off x="163980" y="888344"/>
            <a:ext cx="8816040" cy="1"/>
          </a:xfrm>
          <a:prstGeom prst="line">
            <a:avLst/>
          </a:prstGeom>
          <a:ln w="381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Medium"/>
              </a:defRPr>
            </a:pPr>
            <a:endParaRPr sz="1200" dirty="0">
              <a:solidFill>
                <a:srgbClr val="FFFFFF"/>
              </a:solidFill>
              <a:latin typeface="Calibri Light" panose="020F0302020204030204"/>
              <a:sym typeface="Helvetica Neue Medium"/>
            </a:endParaRP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93337" y="4909936"/>
            <a:ext cx="181052" cy="180976"/>
          </a:xfrm>
          <a:prstGeom prst="rect">
            <a:avLst/>
          </a:prstGeom>
        </p:spPr>
        <p:txBody>
          <a:bodyPr/>
          <a:lstStyle>
            <a:lvl1pPr>
              <a:defRPr sz="975">
                <a:solidFill>
                  <a:srgbClr val="D6D5D5"/>
                </a:solidFill>
                <a:latin typeface="SF UI Text Semibold"/>
                <a:ea typeface="SF UI Text Semibold"/>
                <a:cs typeface="SF UI Text Semibold"/>
                <a:sym typeface="SF UI Text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900376141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FF04-FCAA-4C4D-85E5-224DFF1D1F3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E293-0B80-416E-BE2F-79A073B583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826939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A83A-23F9-41E7-915E-19DEF0D412F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E293-0B80-416E-BE2F-79A073B583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438936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63A0-BABF-4295-AF7B-C8A3EAAC1DC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E293-0B80-416E-BE2F-79A073B583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767078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0698-8E2D-43A9-9DB7-09D249B609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E293-0B80-416E-BE2F-79A073B583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395206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A9C2-DCE0-465D-AA16-20E6C91C5A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E293-0B80-416E-BE2F-79A073B583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57495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9350-739D-4C92-9A6F-14AD694C5E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E293-0B80-416E-BE2F-79A073B583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03648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1B07-0921-4727-BEA8-92841D77C1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E293-0B80-416E-BE2F-79A073B583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107713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55D1-EB9A-42A1-8C2A-D2827CA4CF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E293-0B80-416E-BE2F-79A073B583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930758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D2D6-650D-4E12-B172-6D5AB95D24C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E293-0B80-416E-BE2F-79A073B583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6104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3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2C1E-49D1-4B65-B114-47580E884D52}" type="datetime1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E293-0B80-416E-BE2F-79A073B583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841369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622B-A0C7-4C32-98E6-2116A2A900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E293-0B80-416E-BE2F-79A073B583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147145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2C1E-49D1-4B65-B114-47580E884D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E293-0B80-416E-BE2F-79A073B583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6972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6650-E0D6-4C9D-A642-3E7ABCC25C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2347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607-0C0C-4744-9F8E-28E534E7E21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3921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5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0A7F-755D-447E-AFAF-EFFA8C0D2B1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086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632A-88E2-458E-A54E-77A6C5F28E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8647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6263-5E2E-4104-831E-E74ABE6B8D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8916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C485-C4CC-4579-97AB-40068C095C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3159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7A3A-32FA-49DC-94EF-F763F4F4C6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466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3E19-A767-4889-B65F-BD5551D458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6008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A83A-23F9-41E7-915E-19DEF0D412F9}" type="datetime1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E293-0B80-416E-BE2F-79A073B583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5905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A1DC-6DF8-488F-8B9F-B83D50EEDC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6429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A36F-2FA7-45AA-8819-3F8B8B96D1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9424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3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C96C-B611-412B-B58A-0AB3B10A4D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135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898301"/>
            <a:ext cx="2400300" cy="37344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61386" y="898301"/>
            <a:ext cx="2400300" cy="37344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18E6-CA52-4060-8E0F-963160361F6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0617-AAE8-49C5-BA31-60FDCA11F4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3"/>
          </p:nvPr>
        </p:nvSpPr>
        <p:spPr>
          <a:xfrm>
            <a:off x="6122293" y="898301"/>
            <a:ext cx="2400300" cy="37344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1842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034742" y="267156"/>
            <a:ext cx="7810500" cy="377902"/>
          </a:xfrm>
          <a:prstGeom prst="rect">
            <a:avLst/>
          </a:prstGeom>
        </p:spPr>
        <p:txBody>
          <a:bodyPr/>
          <a:lstStyle>
            <a:lvl1pPr algn="l">
              <a:defRPr sz="2063" cap="all">
                <a:solidFill>
                  <a:srgbClr val="3F3D3C"/>
                </a:solidFill>
                <a:latin typeface="+mn-lt"/>
                <a:ea typeface="+mn-ea"/>
                <a:cs typeface="+mn-cs"/>
                <a:sym typeface="Bebas Neue Regular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1" name="Линия"/>
          <p:cNvSpPr/>
          <p:nvPr/>
        </p:nvSpPr>
        <p:spPr>
          <a:xfrm>
            <a:off x="163980" y="888386"/>
            <a:ext cx="8816040" cy="1"/>
          </a:xfrm>
          <a:prstGeom prst="line">
            <a:avLst/>
          </a:prstGeom>
          <a:ln w="381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Medium"/>
              </a:defRPr>
            </a:pPr>
            <a:endParaRPr sz="1200" dirty="0">
              <a:solidFill>
                <a:srgbClr val="FFFFFF"/>
              </a:solidFill>
              <a:latin typeface="Calibri Light" panose="020F0302020204030204"/>
              <a:sym typeface="Helvetica Neue Medium"/>
            </a:endParaRP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93337" y="4909938"/>
            <a:ext cx="181052" cy="180976"/>
          </a:xfrm>
          <a:prstGeom prst="rect">
            <a:avLst/>
          </a:prstGeom>
        </p:spPr>
        <p:txBody>
          <a:bodyPr/>
          <a:lstStyle>
            <a:lvl1pPr>
              <a:defRPr sz="975">
                <a:solidFill>
                  <a:srgbClr val="D6D5D5"/>
                </a:solidFill>
                <a:latin typeface="SF UI Text Semibold"/>
                <a:ea typeface="SF UI Text Semibold"/>
                <a:cs typeface="SF UI Text Semibold"/>
                <a:sym typeface="SF UI Text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162636569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6650-E0D6-4C9D-A642-3E7ABCC25C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86607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607-0C0C-4744-9F8E-28E534E7E21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168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5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0A7F-755D-447E-AFAF-EFFA8C0D2B1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5888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632A-88E2-458E-A54E-77A6C5F28E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80926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6263-5E2E-4104-831E-E74ABE6B8D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1742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63A0-BABF-4295-AF7B-C8A3EAAC1DC3}" type="datetime1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E293-0B80-416E-BE2F-79A073B583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94721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C485-C4CC-4579-97AB-40068C095C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88135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7A3A-32FA-49DC-94EF-F763F4F4C6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08901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3E19-A767-4889-B65F-BD5551D458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41742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A1DC-6DF8-488F-8B9F-B83D50EEDC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48190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A36F-2FA7-45AA-8819-3F8B8B96D1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97911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3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C96C-B611-412B-B58A-0AB3B10A4D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4650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898301"/>
            <a:ext cx="2400300" cy="37344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61386" y="898301"/>
            <a:ext cx="2400300" cy="37344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18E6-CA52-4060-8E0F-963160361F6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0617-AAE8-49C5-BA31-60FDCA11F4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3"/>
          </p:nvPr>
        </p:nvSpPr>
        <p:spPr>
          <a:xfrm>
            <a:off x="6122293" y="898301"/>
            <a:ext cx="2400300" cy="37344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84031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034742" y="267156"/>
            <a:ext cx="7810500" cy="377902"/>
          </a:xfrm>
          <a:prstGeom prst="rect">
            <a:avLst/>
          </a:prstGeom>
        </p:spPr>
        <p:txBody>
          <a:bodyPr/>
          <a:lstStyle>
            <a:lvl1pPr algn="l">
              <a:defRPr sz="2063" cap="all">
                <a:solidFill>
                  <a:srgbClr val="3F3D3C"/>
                </a:solidFill>
                <a:latin typeface="+mn-lt"/>
                <a:ea typeface="+mn-ea"/>
                <a:cs typeface="+mn-cs"/>
                <a:sym typeface="Bebas Neue Regular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1" name="Линия"/>
          <p:cNvSpPr/>
          <p:nvPr/>
        </p:nvSpPr>
        <p:spPr>
          <a:xfrm>
            <a:off x="163980" y="888383"/>
            <a:ext cx="8816040" cy="1"/>
          </a:xfrm>
          <a:prstGeom prst="line">
            <a:avLst/>
          </a:prstGeom>
          <a:ln w="381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Medium"/>
              </a:defRPr>
            </a:pPr>
            <a:endParaRPr sz="1200" dirty="0">
              <a:solidFill>
                <a:srgbClr val="FFFFFF"/>
              </a:solidFill>
              <a:latin typeface="Calibri Light" panose="020F0302020204030204"/>
              <a:sym typeface="Helvetica Neue Medium"/>
            </a:endParaRP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93337" y="4909938"/>
            <a:ext cx="181052" cy="180976"/>
          </a:xfrm>
          <a:prstGeom prst="rect">
            <a:avLst/>
          </a:prstGeom>
        </p:spPr>
        <p:txBody>
          <a:bodyPr/>
          <a:lstStyle>
            <a:lvl1pPr>
              <a:defRPr sz="975">
                <a:solidFill>
                  <a:srgbClr val="D6D5D5"/>
                </a:solidFill>
                <a:latin typeface="SF UI Text Semibold"/>
                <a:ea typeface="SF UI Text Semibold"/>
                <a:cs typeface="SF UI Text Semibold"/>
                <a:sym typeface="SF UI Text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877677651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0FF5-2BE6-4F55-83A8-4271AD122B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73375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8D9D-D950-43AE-8B16-F808AEEA9BE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799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0698-8E2D-43A9-9DB7-09D249B60948}" type="datetime1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E293-0B80-416E-BE2F-79A073B583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98486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5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F165-901B-4DCE-BFAC-097B1CC3D0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97878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DF06-74DD-4781-9B59-7C93A47479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57237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BF58-C8FB-42E7-BBB2-A2C7BB73C6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21286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8CE3D-CBFB-4133-9300-229457750BE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8804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FF37-6FA0-4F3F-964A-D81700D7D8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81334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FDBA-DCD4-4D83-B3F7-9BE44DF7145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71363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F00F-D024-4949-94A7-37739CD0DA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85160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2C90-E8C3-4DDE-A21F-14749090AD7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22287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3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0AEC-0AF8-4C5B-A1C7-4038C2AE7F3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7055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898301"/>
            <a:ext cx="2400300" cy="37344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61386" y="898301"/>
            <a:ext cx="2400300" cy="37344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D7B1-57E9-464C-B817-C4CF291AA3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0617-AAE8-49C5-BA31-60FDCA11F4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3"/>
          </p:nvPr>
        </p:nvSpPr>
        <p:spPr>
          <a:xfrm>
            <a:off x="6122293" y="898301"/>
            <a:ext cx="2400300" cy="37344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4108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A9C2-DCE0-465D-AA16-20E6C91C5AD4}" type="datetime1">
              <a:rPr lang="ru-RU" smtClean="0"/>
              <a:pPr/>
              <a:t>12.11.2021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E293-0B80-416E-BE2F-79A073B583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92215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0FF5-2BE6-4F55-83A8-4271AD122B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17329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8D9D-D950-43AE-8B16-F808AEEA9BE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17155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5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F165-901B-4DCE-BFAC-097B1CC3D0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0830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DF06-74DD-4781-9B59-7C93A47479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6012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BF58-C8FB-42E7-BBB2-A2C7BB73C6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44642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8CE3D-CBFB-4133-9300-229457750BE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736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FF37-6FA0-4F3F-964A-D81700D7D8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65630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FDBA-DCD4-4D83-B3F7-9BE44DF7145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57095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F00F-D024-4949-94A7-37739CD0DA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35486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2C90-E8C3-4DDE-A21F-14749090AD7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2341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9350-739D-4C92-9A6F-14AD694C5E26}" type="datetime1">
              <a:rPr lang="ru-RU" smtClean="0"/>
              <a:pPr/>
              <a:t>12.11.2021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E293-0B80-416E-BE2F-79A073B583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4628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3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0AEC-0AF8-4C5B-A1C7-4038C2AE7F3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5972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898301"/>
            <a:ext cx="2400300" cy="37344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61386" y="898301"/>
            <a:ext cx="2400300" cy="37344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D7B1-57E9-464C-B817-C4CF291AA3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0617-AAE8-49C5-BA31-60FDCA11F4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3"/>
          </p:nvPr>
        </p:nvSpPr>
        <p:spPr>
          <a:xfrm>
            <a:off x="6122293" y="898301"/>
            <a:ext cx="2400300" cy="37344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6406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6650-E0D6-4C9D-A642-3E7ABCC25C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44804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607-0C0C-4744-9F8E-28E534E7E21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7915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5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0A7F-755D-447E-AFAF-EFFA8C0D2B1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08365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632A-88E2-458E-A54E-77A6C5F28E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926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6263-5E2E-4104-831E-E74ABE6B8D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5358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C485-C4CC-4579-97AB-40068C095C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0739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7A3A-32FA-49DC-94EF-F763F4F4C6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39762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3E19-A767-4889-B65F-BD5551D458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9519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1B07-0921-4727-BEA8-92841D77C16E}" type="datetime1">
              <a:rPr lang="ru-RU" smtClean="0"/>
              <a:pPr/>
              <a:t>12.11.2021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E293-0B80-416E-BE2F-79A073B583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75954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A1DC-6DF8-488F-8B9F-B83D50EEDC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463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A36F-2FA7-45AA-8819-3F8B8B96D1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70361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3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C96C-B611-412B-B58A-0AB3B10A4D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03143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898301"/>
            <a:ext cx="2400300" cy="37344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61386" y="898301"/>
            <a:ext cx="2400300" cy="37344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18E6-CA52-4060-8E0F-963160361F6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0617-AAE8-49C5-BA31-60FDCA11F4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3"/>
          </p:nvPr>
        </p:nvSpPr>
        <p:spPr>
          <a:xfrm>
            <a:off x="6122293" y="898301"/>
            <a:ext cx="2400300" cy="37344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90575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034742" y="267156"/>
            <a:ext cx="7810500" cy="377902"/>
          </a:xfrm>
          <a:prstGeom prst="rect">
            <a:avLst/>
          </a:prstGeom>
        </p:spPr>
        <p:txBody>
          <a:bodyPr/>
          <a:lstStyle>
            <a:lvl1pPr algn="l">
              <a:defRPr sz="2063" cap="all">
                <a:solidFill>
                  <a:srgbClr val="3F3D3C"/>
                </a:solidFill>
                <a:latin typeface="+mn-lt"/>
                <a:ea typeface="+mn-ea"/>
                <a:cs typeface="+mn-cs"/>
                <a:sym typeface="Bebas Neue Regular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1" name="Линия"/>
          <p:cNvSpPr/>
          <p:nvPr/>
        </p:nvSpPr>
        <p:spPr>
          <a:xfrm>
            <a:off x="163980" y="888361"/>
            <a:ext cx="8816040" cy="1"/>
          </a:xfrm>
          <a:prstGeom prst="line">
            <a:avLst/>
          </a:prstGeom>
          <a:ln w="381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Medium"/>
              </a:defRPr>
            </a:pPr>
            <a:endParaRPr sz="1200" dirty="0">
              <a:solidFill>
                <a:srgbClr val="FFFFFF"/>
              </a:solidFill>
              <a:latin typeface="Calibri Light" panose="020F0302020204030204"/>
              <a:sym typeface="Helvetica Neue Medium"/>
            </a:endParaRP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93337" y="4909938"/>
            <a:ext cx="181052" cy="180976"/>
          </a:xfrm>
          <a:prstGeom prst="rect">
            <a:avLst/>
          </a:prstGeom>
        </p:spPr>
        <p:txBody>
          <a:bodyPr/>
          <a:lstStyle>
            <a:lvl1pPr>
              <a:defRPr sz="975">
                <a:solidFill>
                  <a:srgbClr val="D6D5D5"/>
                </a:solidFill>
                <a:latin typeface="SF UI Text Semibold"/>
                <a:ea typeface="SF UI Text Semibold"/>
                <a:cs typeface="SF UI Text Semibold"/>
                <a:sym typeface="SF UI Text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426809511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6650-E0D6-4C9D-A642-3E7ABCC25C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40808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607-0C0C-4744-9F8E-28E534E7E21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6512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5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0A7F-755D-447E-AFAF-EFFA8C0D2B1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16248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632A-88E2-458E-A54E-77A6C5F28E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36891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6263-5E2E-4104-831E-E74ABE6B8D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187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55D1-EB9A-42A1-8C2A-D2827CA4CFDF}" type="datetime1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E293-0B80-416E-BE2F-79A073B583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02631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C485-C4CC-4579-97AB-40068C095C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67664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7A3A-32FA-49DC-94EF-F763F4F4C6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28206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3E19-A767-4889-B65F-BD5551D458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86168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A1DC-6DF8-488F-8B9F-B83D50EEDC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0172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A36F-2FA7-45AA-8819-3F8B8B96D1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20193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3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C96C-B611-412B-B58A-0AB3B10A4D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04066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898301"/>
            <a:ext cx="2400300" cy="37344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61386" y="898301"/>
            <a:ext cx="2400300" cy="37344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18E6-CA52-4060-8E0F-963160361F6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0617-AAE8-49C5-BA31-60FDCA11F4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3"/>
          </p:nvPr>
        </p:nvSpPr>
        <p:spPr>
          <a:xfrm>
            <a:off x="6122293" y="898301"/>
            <a:ext cx="2400300" cy="37344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60193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034742" y="267156"/>
            <a:ext cx="7810500" cy="377902"/>
          </a:xfrm>
          <a:prstGeom prst="rect">
            <a:avLst/>
          </a:prstGeom>
        </p:spPr>
        <p:txBody>
          <a:bodyPr/>
          <a:lstStyle>
            <a:lvl1pPr algn="l">
              <a:defRPr sz="2063" cap="all">
                <a:solidFill>
                  <a:srgbClr val="3F3D3C"/>
                </a:solidFill>
                <a:latin typeface="+mn-lt"/>
                <a:ea typeface="+mn-ea"/>
                <a:cs typeface="+mn-cs"/>
                <a:sym typeface="Bebas Neue Regular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1" name="Линия"/>
          <p:cNvSpPr/>
          <p:nvPr/>
        </p:nvSpPr>
        <p:spPr>
          <a:xfrm>
            <a:off x="163980" y="888353"/>
            <a:ext cx="8816040" cy="1"/>
          </a:xfrm>
          <a:prstGeom prst="line">
            <a:avLst/>
          </a:prstGeom>
          <a:ln w="381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Medium"/>
              </a:defRPr>
            </a:pPr>
            <a:endParaRPr sz="1200" dirty="0">
              <a:solidFill>
                <a:srgbClr val="FFFFFF"/>
              </a:solidFill>
              <a:latin typeface="Calibri Light" panose="020F0302020204030204"/>
              <a:sym typeface="Helvetica Neue Medium"/>
            </a:endParaRP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93337" y="4909938"/>
            <a:ext cx="181052" cy="180976"/>
          </a:xfrm>
          <a:prstGeom prst="rect">
            <a:avLst/>
          </a:prstGeom>
        </p:spPr>
        <p:txBody>
          <a:bodyPr/>
          <a:lstStyle>
            <a:lvl1pPr>
              <a:defRPr sz="975">
                <a:solidFill>
                  <a:srgbClr val="D6D5D5"/>
                </a:solidFill>
                <a:latin typeface="SF UI Text Semibold"/>
                <a:ea typeface="SF UI Text Semibold"/>
                <a:cs typeface="SF UI Text Semibold"/>
                <a:sym typeface="SF UI Text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994885757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6650-E0D6-4C9D-A642-3E7ABCC25C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13016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607-0C0C-4744-9F8E-28E534E7E21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0096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D2D6-650D-4E12-B172-6D5AB95D24C3}" type="datetime1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E293-0B80-416E-BE2F-79A073B583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09032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57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0A7F-755D-447E-AFAF-EFFA8C0D2B1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67621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632A-88E2-458E-A54E-77A6C5F28E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7456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6263-5E2E-4104-831E-E74ABE6B8D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735082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C485-C4CC-4579-97AB-40068C095C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3755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7A3A-32FA-49DC-94EF-F763F4F4C6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38615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3E19-A767-4889-B65F-BD5551D458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22884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A1DC-6DF8-488F-8B9F-B83D50EEDC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59621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A36F-2FA7-45AA-8819-3F8B8B96D1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28993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3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C96C-B611-412B-B58A-0AB3B10A4D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053797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898301"/>
            <a:ext cx="2400300" cy="37344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61386" y="898301"/>
            <a:ext cx="2400300" cy="37344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18E6-CA52-4060-8E0F-963160361F6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0617-AAE8-49C5-BA31-60FDCA11F4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3"/>
          </p:nvPr>
        </p:nvSpPr>
        <p:spPr>
          <a:xfrm>
            <a:off x="6122293" y="898301"/>
            <a:ext cx="2400300" cy="37344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405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9A3E7-42A5-4817-81D9-A9FB065220D4}" type="datetime1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1E293-0B80-416E-BE2F-79A073B583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059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32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EBCAB-DCF8-4600-8ABE-8799D28A74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32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32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69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32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EBCAB-DCF8-4600-8ABE-8799D28A74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32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32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093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32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A3D85-56BB-4FB3-AA88-C05C3BC14E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32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32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335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32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A3D85-56BB-4FB3-AA88-C05C3BC14E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32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32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89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32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EBCAB-DCF8-4600-8ABE-8799D28A74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32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32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643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32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EBCAB-DCF8-4600-8ABE-8799D28A74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32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32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616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32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EBCAB-DCF8-4600-8ABE-8799D28A74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322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32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526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9A3E7-42A5-4817-81D9-A9FB065220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1E293-0B80-416E-BE2F-79A073B583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469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2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10" Type="http://schemas.openxmlformats.org/officeDocument/2006/relationships/image" Target="../media/image33.jpeg"/><Relationship Id="rId4" Type="http://schemas.openxmlformats.org/officeDocument/2006/relationships/image" Target="../media/image28.png"/><Relationship Id="rId9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2.xml"/><Relationship Id="rId5" Type="http://schemas.openxmlformats.org/officeDocument/2006/relationships/image" Target="../media/image2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8"/>
          <p:cNvSpPr txBox="1">
            <a:spLocks noChangeArrowheads="1"/>
          </p:cNvSpPr>
          <p:nvPr/>
        </p:nvSpPr>
        <p:spPr bwMode="auto">
          <a:xfrm>
            <a:off x="6879895" y="3802051"/>
            <a:ext cx="1800572" cy="40011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rgbClr val="000000"/>
                </a:solidFill>
              </a:rPr>
              <a:t>2021</a:t>
            </a:r>
            <a:endParaRPr lang="ru-RU" altLang="ru-RU" sz="2000" dirty="0">
              <a:solidFill>
                <a:srgbClr val="000000"/>
              </a:solidFill>
            </a:endParaRPr>
          </a:p>
        </p:txBody>
      </p:sp>
      <p:sp>
        <p:nvSpPr>
          <p:cNvPr id="6147" name="Заголовок 2"/>
          <p:cNvSpPr>
            <a:spLocks noGrp="1"/>
          </p:cNvSpPr>
          <p:nvPr>
            <p:ph type="ctrTitle"/>
          </p:nvPr>
        </p:nvSpPr>
        <p:spPr>
          <a:xfrm>
            <a:off x="539750" y="1437625"/>
            <a:ext cx="7848600" cy="1944290"/>
          </a:xfrm>
          <a:solidFill>
            <a:srgbClr val="FFFFFF">
              <a:alpha val="69803"/>
            </a:srgbClr>
          </a:solidFill>
        </p:spPr>
        <p:txBody>
          <a:bodyPr anchor="ctr"/>
          <a:lstStyle/>
          <a:p>
            <a:pPr algn="l"/>
            <a:r>
              <a:rPr lang="ru-RU" altLang="ru-RU" sz="3200" dirty="0" smtClean="0">
                <a:solidFill>
                  <a:srgbClr val="C00000"/>
                </a:solidFill>
                <a:latin typeface="+mn-lt"/>
              </a:rPr>
              <a:t>Подготовка кадров и ключевые проблемы обеспечения трудовыми ресурсами </a:t>
            </a:r>
            <a:br>
              <a:rPr lang="ru-RU" altLang="ru-RU" sz="3200" dirty="0" smtClean="0">
                <a:solidFill>
                  <a:srgbClr val="C00000"/>
                </a:solidFill>
                <a:latin typeface="+mn-lt"/>
              </a:rPr>
            </a:br>
            <a:endParaRPr lang="ru-RU" altLang="ru-RU" sz="320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148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9750" y="3706097"/>
            <a:ext cx="5752058" cy="576263"/>
          </a:xfrm>
          <a:solidFill>
            <a:srgbClr val="FFFFFF">
              <a:alpha val="69803"/>
            </a:srgbClr>
          </a:solidFill>
        </p:spPr>
        <p:txBody>
          <a:bodyPr>
            <a:normAutofit fontScale="92500" lnSpcReduction="10000"/>
          </a:bodyPr>
          <a:lstStyle/>
          <a:p>
            <a:pPr algn="l"/>
            <a:r>
              <a:rPr lang="ru-RU" altLang="ru-RU" sz="2000" dirty="0" smtClean="0">
                <a:solidFill>
                  <a:schemeClr val="tx1"/>
                </a:solidFill>
              </a:rPr>
              <a:t>Министр образования и науки Пермского края Кассина Раиса Алексеевна</a:t>
            </a:r>
          </a:p>
        </p:txBody>
      </p:sp>
      <p:pic>
        <p:nvPicPr>
          <p:cNvPr id="6" name="Picture 2" descr="C:\Coat_of_Arms_of_Perm_obla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976" y="313970"/>
            <a:ext cx="436562" cy="63015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15258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ИТОГИ РЕАЛИЗАЦИИ НАЦИОНАЛЬНЫХ ПРОЕКТОВ"/>
          <p:cNvSpPr txBox="1">
            <a:spLocks/>
          </p:cNvSpPr>
          <p:nvPr/>
        </p:nvSpPr>
        <p:spPr>
          <a:xfrm>
            <a:off x="238059" y="144779"/>
            <a:ext cx="7810500" cy="510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21336" tIns="21336" rIns="21336" bIns="21336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828800" eaLnBrk="1" hangingPunct="1">
              <a:lnSpc>
                <a:spcPct val="90000"/>
              </a:lnSpc>
              <a:spcBef>
                <a:spcPct val="0"/>
              </a:spcBef>
              <a:defRPr sz="4000" kern="1200" cap="all">
                <a:solidFill>
                  <a:srgbClr val="3F3D3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ru-RU" sz="1800" b="1" dirty="0" smtClean="0">
                <a:solidFill>
                  <a:srgbClr val="0070C0"/>
                </a:solidFill>
                <a:latin typeface="Trebuchet MS" panose="020B0603020202020204" pitchFamily="34" charset="0"/>
                <a:cs typeface="Arial" panose="020B0604020202020204" pitchFamily="34" charset="0"/>
                <a:sym typeface="Helvetica Neue"/>
              </a:rPr>
              <a:t>Центр опережающей профессиональной подготовки</a:t>
            </a:r>
            <a:r>
              <a:rPr lang="ru-RU" sz="2400" cap="none" dirty="0">
                <a:solidFill>
                  <a:srgbClr val="0070C0"/>
                </a:solidFill>
                <a:latin typeface="Trebuchet MS" panose="020B0603020202020204" pitchFamily="34" charset="0"/>
                <a:cs typeface="Arial" panose="020B0604020202020204" pitchFamily="34" charset="0"/>
                <a:sym typeface="Bebas Neue Regular"/>
              </a:rPr>
              <a:t/>
            </a:r>
            <a:br>
              <a:rPr lang="ru-RU" sz="2400" cap="none" dirty="0">
                <a:solidFill>
                  <a:srgbClr val="0070C0"/>
                </a:solidFill>
                <a:latin typeface="Trebuchet MS" panose="020B0603020202020204" pitchFamily="34" charset="0"/>
                <a:cs typeface="Arial" panose="020B0604020202020204" pitchFamily="34" charset="0"/>
                <a:sym typeface="Bebas Neue Regular"/>
              </a:rPr>
            </a:br>
            <a:endParaRPr lang="ru-RU" sz="2400" dirty="0">
              <a:solidFill>
                <a:srgbClr val="0070C0"/>
              </a:solidFill>
              <a:latin typeface="Trebuchet MS" panose="020B0603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52982" y="675153"/>
            <a:ext cx="6562611" cy="467906"/>
          </a:xfrm>
          <a:prstGeom prst="rect">
            <a:avLst/>
          </a:prstGeom>
        </p:spPr>
        <p:txBody>
          <a:bodyPr lIns="38401" tIns="19202" rIns="38401" bIns="19202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prstClr val="black"/>
                </a:solidFill>
                <a:sym typeface="Helvetica Neue"/>
              </a:rPr>
              <a:t>Цель: </a:t>
            </a:r>
            <a:r>
              <a:rPr lang="ru-RU" dirty="0">
                <a:solidFill>
                  <a:prstClr val="black"/>
                </a:solidFill>
                <a:sym typeface="Helvetica Neue"/>
              </a:rPr>
              <a:t>формирование и развитие системы непрерывной опережающей профессиональной подготовки кадров </a:t>
            </a:r>
            <a:r>
              <a:rPr lang="ru-RU" dirty="0" smtClean="0">
                <a:solidFill>
                  <a:prstClr val="black"/>
                </a:solidFill>
                <a:sym typeface="Helvetica Neue"/>
              </a:rPr>
              <a:t/>
            </a:r>
            <a:br>
              <a:rPr lang="ru-RU" dirty="0" smtClean="0">
                <a:solidFill>
                  <a:prstClr val="black"/>
                </a:solidFill>
                <a:sym typeface="Helvetica Neue"/>
              </a:rPr>
            </a:br>
            <a:r>
              <a:rPr lang="ru-RU" dirty="0" smtClean="0">
                <a:solidFill>
                  <a:prstClr val="black"/>
                </a:solidFill>
                <a:sym typeface="Helvetica Neue"/>
              </a:rPr>
              <a:t>для </a:t>
            </a:r>
            <a:r>
              <a:rPr lang="ru-RU" dirty="0">
                <a:solidFill>
                  <a:prstClr val="black"/>
                </a:solidFill>
                <a:sym typeface="Helvetica Neue"/>
              </a:rPr>
              <a:t>экономики Пермского края, включая область цифровой экономики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52981" y="1491764"/>
            <a:ext cx="5870407" cy="1226945"/>
          </a:xfrm>
          <a:prstGeom prst="rect">
            <a:avLst/>
          </a:prstGeom>
        </p:spPr>
        <p:txBody>
          <a:bodyPr vert="horz" lIns="38401" tIns="19202" rIns="38401" bIns="1920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22"/>
              </a:lnSpc>
              <a:spcBef>
                <a:spcPts val="0"/>
              </a:spcBef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Направления деятельности ЦОПП</a:t>
            </a:r>
          </a:p>
          <a:p>
            <a:pPr marL="192020" indent="-192020" algn="l">
              <a:lnSpc>
                <a:spcPts val="1722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Обучение граждан по направлениям приоритетным для экономики Пермского края </a:t>
            </a:r>
          </a:p>
          <a:p>
            <a:pPr marL="192020" indent="-192020" algn="l">
              <a:lnSpc>
                <a:spcPts val="1722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Повышение квалификации работников предприятий</a:t>
            </a:r>
          </a:p>
          <a:p>
            <a:pPr marL="192020" indent="-192020" algn="l">
              <a:lnSpc>
                <a:spcPts val="2016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Подбор программ для граждан, обратившихся в ЦОПП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</a:b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и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направление их на обучение</a:t>
            </a:r>
          </a:p>
          <a:p>
            <a:pPr marL="192020" indent="-192020" algn="l">
              <a:lnSpc>
                <a:spcPts val="1722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Профориентация школьников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0558" y="669881"/>
            <a:ext cx="2615942" cy="13331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0561" y="2098312"/>
            <a:ext cx="2615939" cy="131423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C4F59030-74AD-4B5C-B508-0AA5A2B0A5B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0" y="562695"/>
            <a:ext cx="9144000" cy="1556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4116991"/>
              </p:ext>
            </p:extLst>
          </p:nvPr>
        </p:nvGraphicFramePr>
        <p:xfrm>
          <a:off x="409433" y="3214050"/>
          <a:ext cx="5924626" cy="1885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531"/>
                <a:gridCol w="3364341"/>
                <a:gridCol w="2008754"/>
              </a:tblGrid>
              <a:tr h="428149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Работодатель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Количество заявок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2915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ПАО «</a:t>
                      </a:r>
                      <a:r>
                        <a:rPr lang="ru-RU" sz="1400" dirty="0" err="1" smtClean="0"/>
                        <a:t>Уралкалий</a:t>
                      </a:r>
                      <a:r>
                        <a:rPr lang="ru-RU" sz="1400" dirty="0" smtClean="0"/>
                        <a:t>»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2915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АО «ОДК-Пермские</a:t>
                      </a:r>
                      <a:r>
                        <a:rPr lang="ru-RU" sz="1400" baseline="0" dirty="0" smtClean="0"/>
                        <a:t> моторы»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2915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АО «ОДК-СТАРТ»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2915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АО ОХК «</a:t>
                      </a:r>
                      <a:r>
                        <a:rPr lang="ru-RU" sz="1400" dirty="0" err="1" smtClean="0"/>
                        <a:t>Уралхим</a:t>
                      </a:r>
                      <a:r>
                        <a:rPr lang="ru-RU" sz="1400" dirty="0" smtClean="0"/>
                        <a:t>»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2915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АО «Редуктор-ПМ»)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00948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>
          <a:xfrm>
            <a:off x="3634797" y="954817"/>
            <a:ext cx="2964152" cy="2863828"/>
          </a:xfrm>
          <a:prstGeom prst="rect">
            <a:avLst/>
          </a:prstGeom>
        </p:spPr>
        <p:txBody>
          <a:bodyPr lIns="91390" tIns="45695" rIns="91390" bIns="45695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425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1200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Обучение </a:t>
            </a:r>
            <a:r>
              <a:rPr lang="ru-RU" sz="120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граждан в рамках </a:t>
            </a:r>
            <a:r>
              <a:rPr lang="ru-RU" sz="1200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федерального </a:t>
            </a:r>
            <a:r>
              <a:rPr lang="ru-RU" sz="120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проекта «Содействие занятости» </a:t>
            </a:r>
            <a:endParaRPr lang="ru-RU" sz="1200" dirty="0" smtClean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425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sz="1200" dirty="0" smtClean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425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1000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За 9 </a:t>
            </a:r>
            <a:r>
              <a:rPr lang="ru-RU" sz="100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месяцев </a:t>
            </a:r>
            <a:r>
              <a:rPr lang="ru-RU" sz="1000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2021 г.:</a:t>
            </a:r>
            <a:endParaRPr lang="ru-RU" sz="10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25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100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Закончили обучение </a:t>
            </a:r>
            <a:r>
              <a:rPr lang="ru-RU" sz="1000" dirty="0">
                <a:solidFill>
                  <a:srgbClr val="C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202</a:t>
            </a:r>
            <a:r>
              <a:rPr lang="ru-RU" sz="100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человека</a:t>
            </a:r>
          </a:p>
          <a:p>
            <a:pPr>
              <a:lnSpc>
                <a:spcPts val="1425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100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Обучаются </a:t>
            </a:r>
            <a:r>
              <a:rPr lang="ru-RU" sz="1000" dirty="0">
                <a:solidFill>
                  <a:srgbClr val="C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212 </a:t>
            </a:r>
            <a:r>
              <a:rPr lang="ru-RU" sz="1000" dirty="0">
                <a:latin typeface="Trebuchet MS" panose="020B0603020202020204" pitchFamily="34" charset="0"/>
                <a:cs typeface="Arial" panose="020B0604020202020204" pitchFamily="34" charset="0"/>
              </a:rPr>
              <a:t>ч</a:t>
            </a:r>
            <a:r>
              <a:rPr lang="ru-RU" sz="100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еловек </a:t>
            </a:r>
          </a:p>
          <a:p>
            <a:pPr>
              <a:lnSpc>
                <a:spcPts val="1425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100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запланировано обучение </a:t>
            </a:r>
            <a:r>
              <a:rPr lang="ru-RU" sz="1000" dirty="0">
                <a:solidFill>
                  <a:srgbClr val="C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226</a:t>
            </a:r>
            <a:r>
              <a:rPr lang="ru-RU" sz="100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человек</a:t>
            </a:r>
          </a:p>
          <a:p>
            <a:pPr marL="0" indent="0">
              <a:lnSpc>
                <a:spcPts val="1425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1000" u="sng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Программы обучения:</a:t>
            </a:r>
          </a:p>
          <a:p>
            <a:pPr>
              <a:lnSpc>
                <a:spcPts val="1425"/>
              </a:lnSpc>
              <a:spcBef>
                <a:spcPts val="0"/>
              </a:spcBef>
              <a:defRPr/>
            </a:pPr>
            <a:r>
              <a:rPr lang="ru-RU" sz="100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Веб-дизайн и разработка</a:t>
            </a:r>
          </a:p>
          <a:p>
            <a:pPr>
              <a:lnSpc>
                <a:spcPts val="1425"/>
              </a:lnSpc>
              <a:spcBef>
                <a:spcPts val="0"/>
              </a:spcBef>
              <a:defRPr/>
            </a:pPr>
            <a:r>
              <a:rPr lang="ru-RU" sz="100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Документационное обеспечение</a:t>
            </a:r>
          </a:p>
          <a:p>
            <a:pPr>
              <a:lnSpc>
                <a:spcPts val="1425"/>
              </a:lnSpc>
              <a:spcBef>
                <a:spcPts val="0"/>
              </a:spcBef>
              <a:defRPr/>
            </a:pPr>
            <a:r>
              <a:rPr lang="ru-RU" sz="100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Социальная работа</a:t>
            </a:r>
          </a:p>
          <a:p>
            <a:pPr>
              <a:lnSpc>
                <a:spcPts val="1425"/>
              </a:lnSpc>
              <a:spcBef>
                <a:spcPts val="0"/>
              </a:spcBef>
              <a:defRPr/>
            </a:pPr>
            <a:r>
              <a:rPr lang="ru-RU" sz="100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Предпринимательство</a:t>
            </a:r>
          </a:p>
          <a:p>
            <a:pPr>
              <a:lnSpc>
                <a:spcPts val="1425"/>
              </a:lnSpc>
              <a:spcBef>
                <a:spcPts val="0"/>
              </a:spcBef>
              <a:defRPr/>
            </a:pPr>
            <a:r>
              <a:rPr lang="ru-RU" sz="100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Эстетическая косметология</a:t>
            </a:r>
          </a:p>
        </p:txBody>
      </p:sp>
      <p:pic>
        <p:nvPicPr>
          <p:cNvPr id="33797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3728" y="2342895"/>
            <a:ext cx="2093119" cy="122449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7300" y="3666613"/>
            <a:ext cx="2085975" cy="122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3728" y="1038629"/>
            <a:ext cx="2089547" cy="120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ИТОГИ РЕАЛИЗАЦИИ НАЦИОНАЛЬНЫХ ПРОЕКТОВ"/>
          <p:cNvSpPr txBox="1">
            <a:spLocks/>
          </p:cNvSpPr>
          <p:nvPr/>
        </p:nvSpPr>
        <p:spPr>
          <a:xfrm>
            <a:off x="305758" y="277904"/>
            <a:ext cx="7810500" cy="383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19050" tIns="19050" rIns="19050" bIns="1905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828800" eaLnBrk="1" hangingPunct="1">
              <a:lnSpc>
                <a:spcPct val="90000"/>
              </a:lnSpc>
              <a:spcBef>
                <a:spcPct val="0"/>
              </a:spcBef>
              <a:defRPr sz="4000" kern="1200" cap="all">
                <a:solidFill>
                  <a:srgbClr val="3F3D3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ru-RU" sz="1800" b="1" dirty="0">
                <a:solidFill>
                  <a:srgbClr val="0070C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ц</a:t>
            </a:r>
            <a:r>
              <a:rPr lang="ru-RU" sz="1800" b="1" dirty="0" smtClean="0">
                <a:solidFill>
                  <a:srgbClr val="0070C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ентр </a:t>
            </a:r>
            <a:r>
              <a:rPr lang="ru-RU" sz="1800" b="1" dirty="0">
                <a:solidFill>
                  <a:srgbClr val="0070C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опережающей профессиональной подготовки</a:t>
            </a:r>
            <a:r>
              <a:rPr lang="ru-RU" sz="1500" cap="none" dirty="0">
                <a:solidFill>
                  <a:srgbClr val="0070C0"/>
                </a:solidFill>
                <a:latin typeface="Trebuchet MS" panose="020B0603020202020204" pitchFamily="34" charset="0"/>
                <a:cs typeface="Arial" panose="020B0604020202020204" pitchFamily="34" charset="0"/>
                <a:sym typeface="Bebas Neue Regular"/>
              </a:rPr>
              <a:t/>
            </a:r>
            <a:br>
              <a:rPr lang="ru-RU" sz="1500" cap="none" dirty="0">
                <a:solidFill>
                  <a:srgbClr val="0070C0"/>
                </a:solidFill>
                <a:latin typeface="Trebuchet MS" panose="020B0603020202020204" pitchFamily="34" charset="0"/>
                <a:cs typeface="Arial" panose="020B0604020202020204" pitchFamily="34" charset="0"/>
                <a:sym typeface="Bebas Neue Regular"/>
              </a:rPr>
            </a:br>
            <a:endParaRPr lang="ru-RU" sz="1500" dirty="0">
              <a:solidFill>
                <a:srgbClr val="0070C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808" y="945896"/>
            <a:ext cx="3464989" cy="4220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Trebuchet MS" panose="020B0603020202020204" pitchFamily="34" charset="0"/>
              </a:rPr>
              <a:t>Обучение </a:t>
            </a:r>
            <a:r>
              <a:rPr lang="ru-RU" sz="12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лиц, </a:t>
            </a:r>
            <a:r>
              <a:rPr lang="ru-RU" sz="1200" dirty="0">
                <a:solidFill>
                  <a:prstClr val="black"/>
                </a:solidFill>
                <a:latin typeface="Trebuchet MS" panose="020B0603020202020204" pitchFamily="34" charset="0"/>
              </a:rPr>
              <a:t>пострадавших </a:t>
            </a:r>
            <a:r>
              <a:rPr lang="ru-RU" sz="12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/>
            </a:r>
            <a:br>
              <a:rPr lang="ru-RU" sz="1200" dirty="0" smtClean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от </a:t>
            </a:r>
            <a:r>
              <a:rPr lang="ru-RU" sz="1200" dirty="0">
                <a:solidFill>
                  <a:prstClr val="black"/>
                </a:solidFill>
                <a:latin typeface="Trebuchet MS" panose="020B0603020202020204" pitchFamily="34" charset="0"/>
              </a:rPr>
              <a:t>распространения новой </a:t>
            </a:r>
            <a:r>
              <a:rPr lang="ru-RU" sz="12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/>
            </a:r>
            <a:br>
              <a:rPr lang="ru-RU" sz="1200" dirty="0" smtClean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коронавирусной инфекции </a:t>
            </a:r>
            <a:br>
              <a:rPr lang="ru-RU" sz="1200" dirty="0" smtClean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(2020 год</a:t>
            </a:r>
            <a:r>
              <a:rPr lang="ru-RU" sz="1200" dirty="0">
                <a:solidFill>
                  <a:prstClr val="black"/>
                </a:solidFill>
                <a:latin typeface="Trebuchet MS" panose="020B0603020202020204" pitchFamily="34" charset="0"/>
              </a:rPr>
              <a:t>)</a:t>
            </a:r>
          </a:p>
          <a:p>
            <a:endParaRPr lang="ru-RU" sz="10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r>
              <a:rPr lang="ru-RU" sz="1000" dirty="0">
                <a:solidFill>
                  <a:prstClr val="black"/>
                </a:solidFill>
                <a:latin typeface="Trebuchet MS" panose="020B0603020202020204" pitchFamily="34" charset="0"/>
              </a:rPr>
              <a:t>Обучено </a:t>
            </a:r>
            <a:r>
              <a:rPr lang="ru-RU" sz="1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1 800 </a:t>
            </a:r>
            <a:r>
              <a:rPr lang="ru-RU" sz="1000" dirty="0">
                <a:solidFill>
                  <a:prstClr val="black"/>
                </a:solidFill>
                <a:latin typeface="Trebuchet MS" panose="020B0603020202020204" pitchFamily="34" charset="0"/>
              </a:rPr>
              <a:t>человек</a:t>
            </a:r>
          </a:p>
          <a:p>
            <a:r>
              <a:rPr lang="ru-RU" sz="1000" u="sng" dirty="0">
                <a:solidFill>
                  <a:prstClr val="black"/>
                </a:solidFill>
                <a:latin typeface="Trebuchet MS" panose="020B0603020202020204" pitchFamily="34" charset="0"/>
              </a:rPr>
              <a:t>Программы обучения: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rebuchet MS" panose="020B0603020202020204" pitchFamily="34" charset="0"/>
              </a:rPr>
              <a:t>Аппаратчик химических технологии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rebuchet MS" panose="020B0603020202020204" pitchFamily="34" charset="0"/>
              </a:rPr>
              <a:t>Информационные кабельные сети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rebuchet MS" panose="020B0603020202020204" pitchFamily="34" charset="0"/>
              </a:rPr>
              <a:t>ИТ-решения для бизнеса на платформе </a:t>
            </a:r>
            <a:r>
              <a:rPr lang="ru-RU" sz="1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/>
            </a:r>
            <a:br>
              <a:rPr lang="ru-RU" sz="1000" dirty="0" smtClean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ru-RU" sz="1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«</a:t>
            </a:r>
            <a:r>
              <a:rPr lang="ru-RU" sz="1000" dirty="0">
                <a:solidFill>
                  <a:prstClr val="black"/>
                </a:solidFill>
                <a:latin typeface="Trebuchet MS" panose="020B0603020202020204" pitchFamily="34" charset="0"/>
              </a:rPr>
              <a:t>1С: Предприятие 8»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rebuchet MS" panose="020B0603020202020204" pitchFamily="34" charset="0"/>
              </a:rPr>
              <a:t>Поварское дело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rebuchet MS" panose="020B0603020202020204" pitchFamily="34" charset="0"/>
              </a:rPr>
              <a:t>Предпринимательство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rebuchet MS" panose="020B0603020202020204" pitchFamily="34" charset="0"/>
              </a:rPr>
              <a:t>Программные решения для бизнеса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rebuchet MS" panose="020B0603020202020204" pitchFamily="34" charset="0"/>
              </a:rPr>
              <a:t>Ресторанный сервис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rebuchet MS" panose="020B0603020202020204" pitchFamily="34" charset="0"/>
              </a:rPr>
              <a:t>Сварочные технологии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rebuchet MS" panose="020B0603020202020204" pitchFamily="34" charset="0"/>
              </a:rPr>
              <a:t>Сетевое и системное администрирование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rebuchet MS" panose="020B0603020202020204" pitchFamily="34" charset="0"/>
              </a:rPr>
              <a:t>Управление локомотивом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rebuchet MS" panose="020B0603020202020204" pitchFamily="34" charset="0"/>
              </a:rPr>
              <a:t>Физическая культура, спорт и фитнес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rebuchet MS" panose="020B0603020202020204" pitchFamily="34" charset="0"/>
              </a:rPr>
              <a:t>Флористика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rebuchet MS" panose="020B0603020202020204" pitchFamily="34" charset="0"/>
              </a:rPr>
              <a:t>Ювелирное дело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Веб-дизайн </a:t>
            </a:r>
            <a:r>
              <a:rPr lang="ru-RU" sz="1000" dirty="0">
                <a:solidFill>
                  <a:prstClr val="black"/>
                </a:solidFill>
                <a:latin typeface="Trebuchet MS" panose="020B0603020202020204" pitchFamily="34" charset="0"/>
              </a:rPr>
              <a:t>и разработка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rebuchet MS" panose="020B0603020202020204" pitchFamily="34" charset="0"/>
              </a:rPr>
              <a:t>Документационное обеспечение управления </a:t>
            </a:r>
            <a:r>
              <a:rPr lang="ru-RU" sz="1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/>
            </a:r>
            <a:br>
              <a:rPr lang="ru-RU" sz="1000" dirty="0" smtClean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ru-RU" sz="1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и </a:t>
            </a:r>
            <a:r>
              <a:rPr lang="ru-RU" sz="1000" dirty="0">
                <a:solidFill>
                  <a:prstClr val="black"/>
                </a:solidFill>
                <a:latin typeface="Trebuchet MS" panose="020B0603020202020204" pitchFamily="34" charset="0"/>
              </a:rPr>
              <a:t>архивоведение</a:t>
            </a:r>
          </a:p>
          <a:p>
            <a:endParaRPr lang="ru-RU" sz="675" u="sng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endParaRPr lang="ru-RU" sz="675" u="sng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endParaRPr lang="ru-RU" sz="675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4F59030-74AD-4B5C-B508-0AA5A2B0A5B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/>
        </p:blipFill>
        <p:spPr bwMode="auto">
          <a:xfrm>
            <a:off x="0" y="562696"/>
            <a:ext cx="9144000" cy="1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8568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E293-0B80-416E-BE2F-79A073B583F2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2166" y="187256"/>
            <a:ext cx="9001835" cy="3256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100" dirty="0" smtClean="0">
                <a:solidFill>
                  <a:srgbClr val="4370C1"/>
                </a:solidFill>
                <a:latin typeface="Trebuchet MS" panose="020B0603020202020204" pitchFamily="34" charset="0"/>
              </a:rPr>
              <a:t>Структура подготовки будущего специалиста</a:t>
            </a:r>
            <a:endParaRPr lang="ru-RU" sz="2100" dirty="0">
              <a:solidFill>
                <a:srgbClr val="4370C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4028" y="2083370"/>
            <a:ext cx="13793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Работодатель получает компетентного специалиста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260530"/>
            <a:ext cx="12787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Работодатель формирует заказ</a:t>
            </a:r>
            <a:endParaRPr lang="ru-RU" sz="1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17063" y="1027884"/>
            <a:ext cx="1826737" cy="557213"/>
          </a:xfrm>
          <a:prstGeom prst="roundRect">
            <a:avLst>
              <a:gd name="adj" fmla="val 5129"/>
            </a:avLst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000" b="1" dirty="0" smtClean="0">
                <a:solidFill>
                  <a:schemeClr val="tx1"/>
                </a:solidFill>
              </a:rPr>
              <a:t>Обучение по программам ВО</a:t>
            </a:r>
          </a:p>
          <a:p>
            <a:pPr algn="ctr">
              <a:lnSpc>
                <a:spcPct val="80000"/>
              </a:lnSpc>
            </a:pPr>
            <a:endParaRPr lang="ru-RU" sz="1000" b="1" dirty="0">
              <a:solidFill>
                <a:schemeClr val="tx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503190" y="951131"/>
            <a:ext cx="60174" cy="2652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07180" y="628694"/>
            <a:ext cx="2356184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050" dirty="0" smtClean="0"/>
              <a:t>Обучение по основным образовательным программам (ООП)</a:t>
            </a:r>
            <a:endParaRPr lang="ru-RU" sz="105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17061" y="2189744"/>
            <a:ext cx="1829096" cy="876471"/>
          </a:xfrm>
          <a:prstGeom prst="roundRect">
            <a:avLst>
              <a:gd name="adj" fmla="val 3847"/>
            </a:avLst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000" b="1" dirty="0" smtClean="0">
                <a:solidFill>
                  <a:schemeClr val="tx1"/>
                </a:solidFill>
              </a:rPr>
              <a:t>Обучение по программам СПО</a:t>
            </a:r>
          </a:p>
          <a:p>
            <a:pPr algn="ctr">
              <a:lnSpc>
                <a:spcPct val="80000"/>
              </a:lnSpc>
            </a:pPr>
            <a:endParaRPr lang="ru-RU" sz="1000" b="1" dirty="0" smtClean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endParaRPr lang="ru-RU" sz="1000" b="1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endParaRPr lang="ru-RU" sz="1000" b="1" dirty="0" smtClean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34934" y="3373087"/>
            <a:ext cx="1447841" cy="606806"/>
          </a:xfrm>
          <a:prstGeom prst="roundRect">
            <a:avLst>
              <a:gd name="adj" fmla="val 5129"/>
            </a:avLst>
          </a:prstGeom>
          <a:solidFill>
            <a:schemeClr val="accent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80000"/>
              </a:lnSpc>
            </a:pPr>
            <a:r>
              <a:rPr lang="ru-RU" sz="1000" b="1" dirty="0" smtClean="0">
                <a:solidFill>
                  <a:schemeClr val="tx1"/>
                </a:solidFill>
              </a:rPr>
              <a:t>Обучение по коротким программам</a:t>
            </a:r>
            <a:r>
              <a:rPr lang="ru-RU" sz="800" dirty="0" smtClean="0">
                <a:solidFill>
                  <a:schemeClr val="tx1"/>
                </a:solidFill>
              </a:rPr>
              <a:t/>
            </a:r>
            <a:br>
              <a:rPr lang="ru-RU" sz="800" dirty="0" smtClean="0">
                <a:solidFill>
                  <a:schemeClr val="tx1"/>
                </a:solidFill>
              </a:rPr>
            </a:br>
            <a:r>
              <a:rPr lang="ru-RU" sz="800" dirty="0" smtClean="0">
                <a:solidFill>
                  <a:schemeClr val="tx1"/>
                </a:solidFill>
              </a:rPr>
              <a:t>(для всех желающих)</a:t>
            </a:r>
          </a:p>
          <a:p>
            <a:pPr algn="ctr">
              <a:lnSpc>
                <a:spcPct val="80000"/>
              </a:lnSpc>
            </a:pP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5550" y="1103282"/>
            <a:ext cx="3000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355198" y="2443312"/>
            <a:ext cx="3000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+</a:t>
            </a:r>
            <a:endParaRPr lang="ru-RU" dirty="0"/>
          </a:p>
        </p:txBody>
      </p:sp>
      <p:cxnSp>
        <p:nvCxnSpPr>
          <p:cNvPr id="21" name="Соединительная линия уступом 20"/>
          <p:cNvCxnSpPr>
            <a:endCxn id="6" idx="1"/>
          </p:cNvCxnSpPr>
          <p:nvPr/>
        </p:nvCxnSpPr>
        <p:spPr>
          <a:xfrm rot="5400000" flipH="1" flipV="1">
            <a:off x="781554" y="1922833"/>
            <a:ext cx="1351850" cy="11916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/>
          <p:nvPr/>
        </p:nvCxnSpPr>
        <p:spPr>
          <a:xfrm>
            <a:off x="1397896" y="2629862"/>
            <a:ext cx="119165" cy="127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1613606" y="2911376"/>
            <a:ext cx="781092" cy="278607"/>
          </a:xfrm>
          <a:prstGeom prst="roundRect">
            <a:avLst>
              <a:gd name="adj" fmla="val 5129"/>
            </a:avLst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000" b="1" dirty="0" smtClean="0">
                <a:solidFill>
                  <a:schemeClr val="tx1"/>
                </a:solidFill>
              </a:rPr>
              <a:t>Дуальное обучение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457778" y="2911373"/>
            <a:ext cx="792528" cy="278607"/>
          </a:xfrm>
          <a:prstGeom prst="roundRect">
            <a:avLst>
              <a:gd name="adj" fmla="val 5129"/>
            </a:avLst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000" b="1" dirty="0" smtClean="0">
                <a:solidFill>
                  <a:schemeClr val="tx1"/>
                </a:solidFill>
              </a:rPr>
              <a:t>Целевое обучение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802232" y="2581245"/>
            <a:ext cx="1240022" cy="168383"/>
          </a:xfrm>
          <a:prstGeom prst="roundRect">
            <a:avLst>
              <a:gd name="adj" fmla="val 5129"/>
            </a:avLst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000" b="1" dirty="0" smtClean="0">
                <a:solidFill>
                  <a:schemeClr val="tx1"/>
                </a:solidFill>
              </a:rPr>
              <a:t>Профессия внутри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634891" y="2189746"/>
            <a:ext cx="2633829" cy="876470"/>
          </a:xfrm>
          <a:prstGeom prst="roundRect">
            <a:avLst>
              <a:gd name="adj" fmla="val 5129"/>
            </a:avLst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000" b="1" dirty="0" smtClean="0">
                <a:solidFill>
                  <a:schemeClr val="tx1"/>
                </a:solidFill>
              </a:rPr>
              <a:t>Дополнительные компетенции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323969" y="3375143"/>
            <a:ext cx="944752" cy="278607"/>
          </a:xfrm>
          <a:prstGeom prst="roundRect">
            <a:avLst>
              <a:gd name="adj" fmla="val 5129"/>
            </a:avLst>
          </a:prstGeom>
          <a:solidFill>
            <a:schemeClr val="accent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Профессия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323988" y="3701288"/>
            <a:ext cx="944753" cy="278607"/>
          </a:xfrm>
          <a:prstGeom prst="roundRect">
            <a:avLst>
              <a:gd name="adj" fmla="val 5129"/>
            </a:avLst>
          </a:prstGeom>
          <a:solidFill>
            <a:schemeClr val="accent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000" b="1" dirty="0" smtClean="0">
                <a:solidFill>
                  <a:schemeClr val="tx1"/>
                </a:solidFill>
              </a:rPr>
              <a:t>Доп. компетенции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16988" y="1488089"/>
            <a:ext cx="123785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050" dirty="0" smtClean="0"/>
              <a:t>Варианты финансирования ДПО</a:t>
            </a:r>
            <a:endParaRPr lang="ru-RU" sz="105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480485" y="2003537"/>
            <a:ext cx="1077315" cy="278607"/>
          </a:xfrm>
          <a:prstGeom prst="roundRect">
            <a:avLst>
              <a:gd name="adj" fmla="val 5129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000" b="1" dirty="0" smtClean="0">
                <a:solidFill>
                  <a:schemeClr val="tx1"/>
                </a:solidFill>
              </a:rPr>
              <a:t>Работодатель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480485" y="2379734"/>
            <a:ext cx="1077315" cy="278607"/>
          </a:xfrm>
          <a:prstGeom prst="roundRect">
            <a:avLst>
              <a:gd name="adj" fmla="val 5129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000" b="1" dirty="0" smtClean="0">
                <a:solidFill>
                  <a:schemeClr val="tx1"/>
                </a:solidFill>
              </a:rPr>
              <a:t>Физическое лицо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480459" y="2751982"/>
            <a:ext cx="1077315" cy="323594"/>
          </a:xfrm>
          <a:prstGeom prst="roundRect">
            <a:avLst>
              <a:gd name="adj" fmla="val 5129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900" b="1" dirty="0" smtClean="0">
                <a:solidFill>
                  <a:schemeClr val="tx1"/>
                </a:solidFill>
              </a:rPr>
              <a:t>Региональные и федеральные проекты</a:t>
            </a:r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711289" y="3847322"/>
            <a:ext cx="464959" cy="278607"/>
          </a:xfrm>
          <a:prstGeom prst="roundRect">
            <a:avLst>
              <a:gd name="adj" fmla="val 5129"/>
            </a:avLst>
          </a:prstGeom>
          <a:solidFill>
            <a:schemeClr val="accent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80000"/>
              </a:lnSpc>
            </a:pPr>
            <a:r>
              <a:rPr lang="ru-RU" sz="1000" b="1" dirty="0" smtClean="0">
                <a:solidFill>
                  <a:schemeClr val="tx1"/>
                </a:solidFill>
              </a:rPr>
              <a:t>МЦПК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604180" y="1457348"/>
            <a:ext cx="781092" cy="278607"/>
          </a:xfrm>
          <a:prstGeom prst="roundRect">
            <a:avLst>
              <a:gd name="adj" fmla="val 5129"/>
            </a:avLst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000" b="1" dirty="0" smtClean="0">
                <a:solidFill>
                  <a:schemeClr val="tx1"/>
                </a:solidFill>
              </a:rPr>
              <a:t>Практика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448352" y="1457348"/>
            <a:ext cx="792528" cy="278607"/>
          </a:xfrm>
          <a:prstGeom prst="roundRect">
            <a:avLst>
              <a:gd name="adj" fmla="val 5129"/>
            </a:avLst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000" b="1" dirty="0" smtClean="0">
                <a:solidFill>
                  <a:schemeClr val="tx1"/>
                </a:solidFill>
              </a:rPr>
              <a:t>Целевое обучение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637538" y="1027884"/>
            <a:ext cx="2631183" cy="557213"/>
          </a:xfrm>
          <a:prstGeom prst="roundRect">
            <a:avLst>
              <a:gd name="adj" fmla="val 5129"/>
            </a:avLst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000" b="1" dirty="0" smtClean="0">
                <a:solidFill>
                  <a:schemeClr val="tx1"/>
                </a:solidFill>
              </a:rPr>
              <a:t>Дополнительные компетенции</a:t>
            </a:r>
            <a:endParaRPr lang="ru-RU" sz="1000" b="1" dirty="0">
              <a:solidFill>
                <a:schemeClr val="tx1"/>
              </a:solidFill>
            </a:endParaRPr>
          </a:p>
        </p:txBody>
      </p:sp>
      <p:cxnSp>
        <p:nvCxnSpPr>
          <p:cNvPr id="27" name="Соединительная линия уступом 26"/>
          <p:cNvCxnSpPr>
            <a:stCxn id="16" idx="3"/>
            <a:endCxn id="37" idx="1"/>
          </p:cNvCxnSpPr>
          <p:nvPr/>
        </p:nvCxnSpPr>
        <p:spPr>
          <a:xfrm flipV="1">
            <a:off x="5082731" y="3514491"/>
            <a:ext cx="241238" cy="16204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stCxn id="16" idx="3"/>
            <a:endCxn id="38" idx="1"/>
          </p:cNvCxnSpPr>
          <p:nvPr/>
        </p:nvCxnSpPr>
        <p:spPr>
          <a:xfrm>
            <a:off x="5082731" y="3676490"/>
            <a:ext cx="241236" cy="1641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Скругленный прямоугольник 59"/>
          <p:cNvSpPr/>
          <p:nvPr/>
        </p:nvSpPr>
        <p:spPr>
          <a:xfrm>
            <a:off x="4213019" y="3847319"/>
            <a:ext cx="464959" cy="278607"/>
          </a:xfrm>
          <a:prstGeom prst="roundRect">
            <a:avLst>
              <a:gd name="adj" fmla="val 5129"/>
            </a:avLst>
          </a:prstGeom>
          <a:solidFill>
            <a:schemeClr val="accent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80000"/>
              </a:lnSpc>
            </a:pPr>
            <a:r>
              <a:rPr lang="ru-RU" sz="1000" b="1" dirty="0" smtClean="0">
                <a:solidFill>
                  <a:schemeClr val="tx1"/>
                </a:solidFill>
              </a:rPr>
              <a:t>ЦОПП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714592" y="3847319"/>
            <a:ext cx="464959" cy="278607"/>
          </a:xfrm>
          <a:prstGeom prst="roundRect">
            <a:avLst>
              <a:gd name="adj" fmla="val 5129"/>
            </a:avLst>
          </a:prstGeom>
          <a:solidFill>
            <a:schemeClr val="accent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80000"/>
              </a:lnSpc>
            </a:pPr>
            <a:r>
              <a:rPr lang="ru-RU" sz="1000" b="1" dirty="0" smtClean="0">
                <a:solidFill>
                  <a:schemeClr val="tx1"/>
                </a:solidFill>
              </a:rPr>
              <a:t>СИТУ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65" name="Левая фигурная скобка 64"/>
          <p:cNvSpPr/>
          <p:nvPr/>
        </p:nvSpPr>
        <p:spPr>
          <a:xfrm flipH="1">
            <a:off x="7515820" y="1027885"/>
            <a:ext cx="278043" cy="301258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3707532" y="646832"/>
            <a:ext cx="2397910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050" dirty="0" smtClean="0"/>
              <a:t>Дополнительное профессиональное образование (ДПО)</a:t>
            </a:r>
            <a:endParaRPr lang="ru-RU" sz="1050" dirty="0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H="1">
            <a:off x="6390949" y="1242660"/>
            <a:ext cx="0" cy="2677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C4F59030-74AD-4B5C-B508-0AA5A2B0A5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0" y="562696"/>
            <a:ext cx="9144000" cy="15560"/>
          </a:xfrm>
          <a:prstGeom prst="rect">
            <a:avLst/>
          </a:prstGeom>
        </p:spPr>
      </p:pic>
      <p:sp>
        <p:nvSpPr>
          <p:cNvPr id="41" name="Скругленный прямоугольник 40"/>
          <p:cNvSpPr/>
          <p:nvPr/>
        </p:nvSpPr>
        <p:spPr>
          <a:xfrm>
            <a:off x="3634892" y="2189745"/>
            <a:ext cx="2633829" cy="876470"/>
          </a:xfrm>
          <a:prstGeom prst="roundRect">
            <a:avLst>
              <a:gd name="adj" fmla="val 5129"/>
            </a:avLst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000" b="1" dirty="0" smtClean="0">
                <a:solidFill>
                  <a:schemeClr val="tx1"/>
                </a:solidFill>
              </a:rPr>
              <a:t>Дополнительные компетенции</a:t>
            </a:r>
            <a:endParaRPr lang="ru-RU" sz="1000" b="1" dirty="0">
              <a:solidFill>
                <a:schemeClr val="tx1"/>
              </a:solidFill>
            </a:endParaRPr>
          </a:p>
        </p:txBody>
      </p:sp>
      <p:cxnSp>
        <p:nvCxnSpPr>
          <p:cNvPr id="3" name="Прямая со стрелкой 2"/>
          <p:cNvCxnSpPr>
            <a:stCxn id="16" idx="1"/>
            <a:endCxn id="16" idx="1"/>
          </p:cNvCxnSpPr>
          <p:nvPr/>
        </p:nvCxnSpPr>
        <p:spPr>
          <a:xfrm>
            <a:off x="3634934" y="367649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1397896" y="2629862"/>
            <a:ext cx="1" cy="28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397896" y="2644101"/>
            <a:ext cx="1" cy="1114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397897" y="3758540"/>
            <a:ext cx="223699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4379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E293-0B80-416E-BE2F-79A073B583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2166" y="187256"/>
            <a:ext cx="9001835" cy="3256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100" dirty="0" smtClean="0">
                <a:solidFill>
                  <a:srgbClr val="4370C1"/>
                </a:solidFill>
                <a:latin typeface="Trebuchet MS" panose="020B0603020202020204" pitchFamily="34" charset="0"/>
              </a:rPr>
              <a:t>Структура подготовки будущего специалиста</a:t>
            </a:r>
            <a:endParaRPr lang="ru-RU" sz="2100" dirty="0">
              <a:solidFill>
                <a:srgbClr val="4370C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4028" y="2083370"/>
            <a:ext cx="13793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Работодатель получает компетентного специалиста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260530"/>
            <a:ext cx="12787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prstClr val="black"/>
                </a:solidFill>
              </a:rPr>
              <a:t>Работодатель формирует заказ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17063" y="1027884"/>
            <a:ext cx="1826737" cy="557213"/>
          </a:xfrm>
          <a:prstGeom prst="roundRect">
            <a:avLst>
              <a:gd name="adj" fmla="val 5129"/>
            </a:avLst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000" b="1" dirty="0" smtClean="0">
                <a:solidFill>
                  <a:prstClr val="black"/>
                </a:solidFill>
              </a:rPr>
              <a:t>Обучение по программам ВО</a:t>
            </a:r>
          </a:p>
          <a:p>
            <a:pPr algn="ctr">
              <a:lnSpc>
                <a:spcPct val="80000"/>
              </a:lnSpc>
            </a:pPr>
            <a:endParaRPr lang="ru-RU" sz="1000" b="1" dirty="0">
              <a:solidFill>
                <a:prstClr val="black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503190" y="951131"/>
            <a:ext cx="0" cy="23224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07180" y="628694"/>
            <a:ext cx="2356184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050" dirty="0" smtClean="0">
                <a:solidFill>
                  <a:prstClr val="black"/>
                </a:solidFill>
              </a:rPr>
              <a:t>Обучение по основным образовательным программам (ООП)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17061" y="2189744"/>
            <a:ext cx="1829096" cy="876471"/>
          </a:xfrm>
          <a:prstGeom prst="roundRect">
            <a:avLst>
              <a:gd name="adj" fmla="val 3847"/>
            </a:avLst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000" b="1" dirty="0" smtClean="0">
                <a:solidFill>
                  <a:prstClr val="black"/>
                </a:solidFill>
              </a:rPr>
              <a:t>Обучение по программам СПО</a:t>
            </a:r>
          </a:p>
          <a:p>
            <a:pPr algn="ctr">
              <a:lnSpc>
                <a:spcPct val="80000"/>
              </a:lnSpc>
            </a:pPr>
            <a:endParaRPr lang="ru-RU" sz="1000" b="1" dirty="0" smtClean="0">
              <a:solidFill>
                <a:prstClr val="black"/>
              </a:solidFill>
            </a:endParaRPr>
          </a:p>
          <a:p>
            <a:pPr algn="ctr">
              <a:lnSpc>
                <a:spcPct val="80000"/>
              </a:lnSpc>
            </a:pPr>
            <a:endParaRPr lang="ru-RU" sz="1000" b="1" dirty="0">
              <a:solidFill>
                <a:prstClr val="black"/>
              </a:solidFill>
            </a:endParaRPr>
          </a:p>
          <a:p>
            <a:pPr algn="ctr">
              <a:lnSpc>
                <a:spcPct val="80000"/>
              </a:lnSpc>
            </a:pPr>
            <a:endParaRPr lang="ru-RU" sz="1000" b="1" dirty="0" smtClean="0">
              <a:solidFill>
                <a:prstClr val="black"/>
              </a:solidFill>
            </a:endParaRPr>
          </a:p>
          <a:p>
            <a:pPr algn="ctr">
              <a:lnSpc>
                <a:spcPct val="80000"/>
              </a:lnSpc>
            </a:pP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34934" y="3373087"/>
            <a:ext cx="1447841" cy="606806"/>
          </a:xfrm>
          <a:prstGeom prst="roundRect">
            <a:avLst>
              <a:gd name="adj" fmla="val 5129"/>
            </a:avLst>
          </a:prstGeom>
          <a:solidFill>
            <a:schemeClr val="accent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80000"/>
              </a:lnSpc>
            </a:pPr>
            <a:r>
              <a:rPr lang="ru-RU" sz="1000" b="1" dirty="0" smtClean="0">
                <a:solidFill>
                  <a:prstClr val="black"/>
                </a:solidFill>
              </a:rPr>
              <a:t>Обучение по коротким программам</a:t>
            </a:r>
            <a:r>
              <a:rPr lang="ru-RU" sz="800" dirty="0" smtClean="0">
                <a:solidFill>
                  <a:prstClr val="black"/>
                </a:solidFill>
              </a:rPr>
              <a:t/>
            </a:r>
            <a:br>
              <a:rPr lang="ru-RU" sz="800" dirty="0" smtClean="0">
                <a:solidFill>
                  <a:prstClr val="black"/>
                </a:solidFill>
              </a:rPr>
            </a:br>
            <a:r>
              <a:rPr lang="ru-RU" sz="800" dirty="0" smtClean="0">
                <a:solidFill>
                  <a:prstClr val="black"/>
                </a:solidFill>
              </a:rPr>
              <a:t>(для всех желающих)</a:t>
            </a:r>
          </a:p>
          <a:p>
            <a:pPr algn="ctr">
              <a:lnSpc>
                <a:spcPct val="80000"/>
              </a:lnSpc>
            </a:pP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5550" y="1103282"/>
            <a:ext cx="3000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+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5198" y="2443312"/>
            <a:ext cx="3000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+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21" name="Соединительная линия уступом 20"/>
          <p:cNvCxnSpPr/>
          <p:nvPr/>
        </p:nvCxnSpPr>
        <p:spPr>
          <a:xfrm flipV="1">
            <a:off x="1185603" y="1337602"/>
            <a:ext cx="119166" cy="132015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1613606" y="2911376"/>
            <a:ext cx="781092" cy="278607"/>
          </a:xfrm>
          <a:prstGeom prst="roundRect">
            <a:avLst>
              <a:gd name="adj" fmla="val 5129"/>
            </a:avLst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000" b="1" dirty="0" smtClean="0">
                <a:solidFill>
                  <a:prstClr val="black"/>
                </a:solidFill>
              </a:rPr>
              <a:t>Дуальное обучение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457778" y="2911373"/>
            <a:ext cx="792528" cy="278607"/>
          </a:xfrm>
          <a:prstGeom prst="roundRect">
            <a:avLst>
              <a:gd name="adj" fmla="val 5129"/>
            </a:avLst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000" b="1" dirty="0" smtClean="0">
                <a:solidFill>
                  <a:prstClr val="black"/>
                </a:solidFill>
              </a:rPr>
              <a:t>Целевое обучение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802232" y="2581245"/>
            <a:ext cx="1240022" cy="168383"/>
          </a:xfrm>
          <a:prstGeom prst="roundRect">
            <a:avLst>
              <a:gd name="adj" fmla="val 5129"/>
            </a:avLst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000" b="1" dirty="0" smtClean="0">
                <a:solidFill>
                  <a:prstClr val="black"/>
                </a:solidFill>
              </a:rPr>
              <a:t>Профессия внутри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634891" y="2189746"/>
            <a:ext cx="2633829" cy="876470"/>
          </a:xfrm>
          <a:prstGeom prst="roundRect">
            <a:avLst>
              <a:gd name="adj" fmla="val 5129"/>
            </a:avLst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000" b="1" dirty="0" smtClean="0">
                <a:solidFill>
                  <a:prstClr val="black"/>
                </a:solidFill>
              </a:rPr>
              <a:t>Дополнительные компетенции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323969" y="3375143"/>
            <a:ext cx="944752" cy="278607"/>
          </a:xfrm>
          <a:prstGeom prst="roundRect">
            <a:avLst>
              <a:gd name="adj" fmla="val 5129"/>
            </a:avLst>
          </a:prstGeom>
          <a:solidFill>
            <a:schemeClr val="accent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prstClr val="black"/>
                </a:solidFill>
              </a:rPr>
              <a:t>Профессия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323988" y="3701288"/>
            <a:ext cx="944753" cy="278607"/>
          </a:xfrm>
          <a:prstGeom prst="roundRect">
            <a:avLst>
              <a:gd name="adj" fmla="val 5129"/>
            </a:avLst>
          </a:prstGeom>
          <a:solidFill>
            <a:schemeClr val="accent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000" b="1" dirty="0" smtClean="0">
                <a:solidFill>
                  <a:prstClr val="black"/>
                </a:solidFill>
              </a:rPr>
              <a:t>Доп. компетенции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16988" y="1488089"/>
            <a:ext cx="123785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050" dirty="0" smtClean="0">
                <a:solidFill>
                  <a:prstClr val="black"/>
                </a:solidFill>
              </a:rPr>
              <a:t>Варианты финансирования ДПО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480485" y="2003537"/>
            <a:ext cx="1077315" cy="278607"/>
          </a:xfrm>
          <a:prstGeom prst="roundRect">
            <a:avLst>
              <a:gd name="adj" fmla="val 5129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000" b="1" dirty="0" smtClean="0">
                <a:solidFill>
                  <a:prstClr val="black"/>
                </a:solidFill>
              </a:rPr>
              <a:t>Работодатель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480485" y="2379734"/>
            <a:ext cx="1077315" cy="278607"/>
          </a:xfrm>
          <a:prstGeom prst="roundRect">
            <a:avLst>
              <a:gd name="adj" fmla="val 5129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000" b="1" dirty="0" smtClean="0">
                <a:solidFill>
                  <a:prstClr val="black"/>
                </a:solidFill>
              </a:rPr>
              <a:t>Физическое лицо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480459" y="2751982"/>
            <a:ext cx="1077315" cy="323594"/>
          </a:xfrm>
          <a:prstGeom prst="roundRect">
            <a:avLst>
              <a:gd name="adj" fmla="val 5129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900" b="1" dirty="0" smtClean="0">
                <a:solidFill>
                  <a:prstClr val="black"/>
                </a:solidFill>
              </a:rPr>
              <a:t>Региональные и федеральные проекты</a:t>
            </a:r>
            <a:endParaRPr lang="ru-RU" sz="900" b="1" dirty="0">
              <a:solidFill>
                <a:prstClr val="black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711289" y="3847322"/>
            <a:ext cx="464959" cy="278607"/>
          </a:xfrm>
          <a:prstGeom prst="roundRect">
            <a:avLst>
              <a:gd name="adj" fmla="val 5129"/>
            </a:avLst>
          </a:prstGeom>
          <a:solidFill>
            <a:schemeClr val="accent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80000"/>
              </a:lnSpc>
            </a:pPr>
            <a:r>
              <a:rPr lang="ru-RU" sz="1000" b="1" dirty="0" smtClean="0">
                <a:solidFill>
                  <a:prstClr val="black"/>
                </a:solidFill>
              </a:rPr>
              <a:t>МЦПК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604180" y="1457348"/>
            <a:ext cx="781092" cy="278607"/>
          </a:xfrm>
          <a:prstGeom prst="roundRect">
            <a:avLst>
              <a:gd name="adj" fmla="val 5129"/>
            </a:avLst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000" b="1" dirty="0" smtClean="0">
                <a:solidFill>
                  <a:prstClr val="black"/>
                </a:solidFill>
              </a:rPr>
              <a:t>Практика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448352" y="1457348"/>
            <a:ext cx="792528" cy="278607"/>
          </a:xfrm>
          <a:prstGeom prst="roundRect">
            <a:avLst>
              <a:gd name="adj" fmla="val 5129"/>
            </a:avLst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000" b="1" dirty="0" smtClean="0">
                <a:solidFill>
                  <a:prstClr val="black"/>
                </a:solidFill>
              </a:rPr>
              <a:t>Целевое обучение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637538" y="1027884"/>
            <a:ext cx="2631183" cy="557213"/>
          </a:xfrm>
          <a:prstGeom prst="roundRect">
            <a:avLst>
              <a:gd name="adj" fmla="val 5129"/>
            </a:avLst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000" b="1" dirty="0" smtClean="0">
                <a:solidFill>
                  <a:prstClr val="black"/>
                </a:solidFill>
              </a:rPr>
              <a:t>Дополнительные компетенции</a:t>
            </a:r>
            <a:endParaRPr lang="ru-RU" sz="1000" b="1" dirty="0">
              <a:solidFill>
                <a:prstClr val="black"/>
              </a:solidFill>
            </a:endParaRPr>
          </a:p>
        </p:txBody>
      </p:sp>
      <p:cxnSp>
        <p:nvCxnSpPr>
          <p:cNvPr id="27" name="Соединительная линия уступом 26"/>
          <p:cNvCxnSpPr>
            <a:stCxn id="16" idx="3"/>
            <a:endCxn id="37" idx="1"/>
          </p:cNvCxnSpPr>
          <p:nvPr/>
        </p:nvCxnSpPr>
        <p:spPr>
          <a:xfrm flipV="1">
            <a:off x="5082731" y="3514491"/>
            <a:ext cx="241238" cy="16204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stCxn id="16" idx="3"/>
            <a:endCxn id="38" idx="1"/>
          </p:cNvCxnSpPr>
          <p:nvPr/>
        </p:nvCxnSpPr>
        <p:spPr>
          <a:xfrm>
            <a:off x="5082731" y="3676490"/>
            <a:ext cx="241236" cy="1641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Скругленный прямоугольник 59"/>
          <p:cNvSpPr/>
          <p:nvPr/>
        </p:nvSpPr>
        <p:spPr>
          <a:xfrm>
            <a:off x="4213019" y="3847319"/>
            <a:ext cx="464959" cy="278607"/>
          </a:xfrm>
          <a:prstGeom prst="roundRect">
            <a:avLst>
              <a:gd name="adj" fmla="val 5129"/>
            </a:avLst>
          </a:prstGeom>
          <a:solidFill>
            <a:schemeClr val="accent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80000"/>
              </a:lnSpc>
            </a:pPr>
            <a:r>
              <a:rPr lang="ru-RU" sz="1000" b="1" dirty="0" smtClean="0">
                <a:solidFill>
                  <a:prstClr val="black"/>
                </a:solidFill>
              </a:rPr>
              <a:t>ЦОПП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714592" y="3847319"/>
            <a:ext cx="464959" cy="278607"/>
          </a:xfrm>
          <a:prstGeom prst="roundRect">
            <a:avLst>
              <a:gd name="adj" fmla="val 5129"/>
            </a:avLst>
          </a:prstGeom>
          <a:solidFill>
            <a:schemeClr val="accent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80000"/>
              </a:lnSpc>
            </a:pPr>
            <a:r>
              <a:rPr lang="ru-RU" sz="1000" b="1" dirty="0" smtClean="0">
                <a:solidFill>
                  <a:prstClr val="black"/>
                </a:solidFill>
              </a:rPr>
              <a:t>СИТУ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65" name="Левая фигурная скобка 64"/>
          <p:cNvSpPr/>
          <p:nvPr/>
        </p:nvSpPr>
        <p:spPr>
          <a:xfrm flipH="1">
            <a:off x="7515820" y="1027885"/>
            <a:ext cx="278043" cy="301258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07532" y="646832"/>
            <a:ext cx="2397910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050" dirty="0" smtClean="0">
                <a:solidFill>
                  <a:prstClr val="black"/>
                </a:solidFill>
              </a:rPr>
              <a:t>Дополнительное профессиональное образование (ДПО)</a:t>
            </a:r>
            <a:endParaRPr lang="ru-RU" sz="1050" dirty="0">
              <a:solidFill>
                <a:prstClr val="black"/>
              </a:solidFill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H="1">
            <a:off x="6390949" y="1242660"/>
            <a:ext cx="0" cy="2677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олилиния 38"/>
          <p:cNvSpPr/>
          <p:nvPr/>
        </p:nvSpPr>
        <p:spPr>
          <a:xfrm>
            <a:off x="2277027" y="2874125"/>
            <a:ext cx="235341" cy="237761"/>
          </a:xfrm>
          <a:custGeom>
            <a:avLst/>
            <a:gdLst>
              <a:gd name="connsiteX0" fmla="*/ 0 w 573741"/>
              <a:gd name="connsiteY0" fmla="*/ 295835 h 690283"/>
              <a:gd name="connsiteX1" fmla="*/ 206188 w 573741"/>
              <a:gd name="connsiteY1" fmla="*/ 690283 h 690283"/>
              <a:gd name="connsiteX2" fmla="*/ 573741 w 573741"/>
              <a:gd name="connsiteY2" fmla="*/ 0 h 690283"/>
              <a:gd name="connsiteX3" fmla="*/ 224117 w 573741"/>
              <a:gd name="connsiteY3" fmla="*/ 430306 h 690283"/>
              <a:gd name="connsiteX4" fmla="*/ 0 w 573741"/>
              <a:gd name="connsiteY4" fmla="*/ 295835 h 69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741" h="690283">
                <a:moveTo>
                  <a:pt x="0" y="295835"/>
                </a:moveTo>
                <a:lnTo>
                  <a:pt x="206188" y="690283"/>
                </a:lnTo>
                <a:lnTo>
                  <a:pt x="573741" y="0"/>
                </a:lnTo>
                <a:lnTo>
                  <a:pt x="224117" y="430306"/>
                </a:lnTo>
                <a:lnTo>
                  <a:pt x="0" y="295835"/>
                </a:lnTo>
                <a:close/>
              </a:path>
            </a:pathLst>
          </a:cu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Regular" panose="020B0604020202020204" charset="-52"/>
              <a:ea typeface="+mn-ea"/>
              <a:cs typeface="+mn-cs"/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3132635" y="1369208"/>
            <a:ext cx="235341" cy="237761"/>
          </a:xfrm>
          <a:custGeom>
            <a:avLst/>
            <a:gdLst>
              <a:gd name="connsiteX0" fmla="*/ 0 w 573741"/>
              <a:gd name="connsiteY0" fmla="*/ 295835 h 690283"/>
              <a:gd name="connsiteX1" fmla="*/ 206188 w 573741"/>
              <a:gd name="connsiteY1" fmla="*/ 690283 h 690283"/>
              <a:gd name="connsiteX2" fmla="*/ 573741 w 573741"/>
              <a:gd name="connsiteY2" fmla="*/ 0 h 690283"/>
              <a:gd name="connsiteX3" fmla="*/ 224117 w 573741"/>
              <a:gd name="connsiteY3" fmla="*/ 430306 h 690283"/>
              <a:gd name="connsiteX4" fmla="*/ 0 w 573741"/>
              <a:gd name="connsiteY4" fmla="*/ 295835 h 69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741" h="690283">
                <a:moveTo>
                  <a:pt x="0" y="295835"/>
                </a:moveTo>
                <a:lnTo>
                  <a:pt x="206188" y="690283"/>
                </a:lnTo>
                <a:lnTo>
                  <a:pt x="573741" y="0"/>
                </a:lnTo>
                <a:lnTo>
                  <a:pt x="224117" y="430306"/>
                </a:lnTo>
                <a:lnTo>
                  <a:pt x="0" y="295835"/>
                </a:lnTo>
                <a:close/>
              </a:path>
            </a:pathLst>
          </a:cu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Regular" panose="020B0604020202020204" charset="-52"/>
              <a:ea typeface="+mn-ea"/>
              <a:cs typeface="+mn-cs"/>
            </a:endParaRPr>
          </a:p>
        </p:txBody>
      </p:sp>
      <p:sp>
        <p:nvSpPr>
          <p:cNvPr id="46" name="Полилиния 45"/>
          <p:cNvSpPr/>
          <p:nvPr/>
        </p:nvSpPr>
        <p:spPr>
          <a:xfrm>
            <a:off x="3132634" y="2837815"/>
            <a:ext cx="235341" cy="237761"/>
          </a:xfrm>
          <a:custGeom>
            <a:avLst/>
            <a:gdLst>
              <a:gd name="connsiteX0" fmla="*/ 0 w 573741"/>
              <a:gd name="connsiteY0" fmla="*/ 295835 h 690283"/>
              <a:gd name="connsiteX1" fmla="*/ 206188 w 573741"/>
              <a:gd name="connsiteY1" fmla="*/ 690283 h 690283"/>
              <a:gd name="connsiteX2" fmla="*/ 573741 w 573741"/>
              <a:gd name="connsiteY2" fmla="*/ 0 h 690283"/>
              <a:gd name="connsiteX3" fmla="*/ 224117 w 573741"/>
              <a:gd name="connsiteY3" fmla="*/ 430306 h 690283"/>
              <a:gd name="connsiteX4" fmla="*/ 0 w 573741"/>
              <a:gd name="connsiteY4" fmla="*/ 295835 h 69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741" h="690283">
                <a:moveTo>
                  <a:pt x="0" y="295835"/>
                </a:moveTo>
                <a:lnTo>
                  <a:pt x="206188" y="690283"/>
                </a:lnTo>
                <a:lnTo>
                  <a:pt x="573741" y="0"/>
                </a:lnTo>
                <a:lnTo>
                  <a:pt x="224117" y="430306"/>
                </a:lnTo>
                <a:lnTo>
                  <a:pt x="0" y="295835"/>
                </a:lnTo>
                <a:close/>
              </a:path>
            </a:pathLst>
          </a:cu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Regular" panose="020B0604020202020204" charset="-52"/>
              <a:ea typeface="+mn-ea"/>
              <a:cs typeface="+mn-cs"/>
            </a:endParaRPr>
          </a:p>
        </p:txBody>
      </p:sp>
      <p:sp>
        <p:nvSpPr>
          <p:cNvPr id="47" name="Полилиния 46"/>
          <p:cNvSpPr/>
          <p:nvPr/>
        </p:nvSpPr>
        <p:spPr>
          <a:xfrm>
            <a:off x="5987771" y="1131447"/>
            <a:ext cx="235341" cy="237761"/>
          </a:xfrm>
          <a:custGeom>
            <a:avLst/>
            <a:gdLst>
              <a:gd name="connsiteX0" fmla="*/ 0 w 573741"/>
              <a:gd name="connsiteY0" fmla="*/ 295835 h 690283"/>
              <a:gd name="connsiteX1" fmla="*/ 206188 w 573741"/>
              <a:gd name="connsiteY1" fmla="*/ 690283 h 690283"/>
              <a:gd name="connsiteX2" fmla="*/ 573741 w 573741"/>
              <a:gd name="connsiteY2" fmla="*/ 0 h 690283"/>
              <a:gd name="connsiteX3" fmla="*/ 224117 w 573741"/>
              <a:gd name="connsiteY3" fmla="*/ 430306 h 690283"/>
              <a:gd name="connsiteX4" fmla="*/ 0 w 573741"/>
              <a:gd name="connsiteY4" fmla="*/ 295835 h 69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741" h="690283">
                <a:moveTo>
                  <a:pt x="0" y="295835"/>
                </a:moveTo>
                <a:lnTo>
                  <a:pt x="206188" y="690283"/>
                </a:lnTo>
                <a:lnTo>
                  <a:pt x="573741" y="0"/>
                </a:lnTo>
                <a:lnTo>
                  <a:pt x="224117" y="430306"/>
                </a:lnTo>
                <a:lnTo>
                  <a:pt x="0" y="295835"/>
                </a:lnTo>
                <a:close/>
              </a:path>
            </a:pathLst>
          </a:cu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Regular" panose="020B0604020202020204" charset="-52"/>
              <a:ea typeface="+mn-ea"/>
              <a:cs typeface="+mn-cs"/>
            </a:endParaRPr>
          </a:p>
        </p:txBody>
      </p:sp>
      <p:sp>
        <p:nvSpPr>
          <p:cNvPr id="48" name="Полилиния 47"/>
          <p:cNvSpPr/>
          <p:nvPr/>
        </p:nvSpPr>
        <p:spPr>
          <a:xfrm>
            <a:off x="5987770" y="2443312"/>
            <a:ext cx="235341" cy="237761"/>
          </a:xfrm>
          <a:custGeom>
            <a:avLst/>
            <a:gdLst>
              <a:gd name="connsiteX0" fmla="*/ 0 w 573741"/>
              <a:gd name="connsiteY0" fmla="*/ 295835 h 690283"/>
              <a:gd name="connsiteX1" fmla="*/ 206188 w 573741"/>
              <a:gd name="connsiteY1" fmla="*/ 690283 h 690283"/>
              <a:gd name="connsiteX2" fmla="*/ 573741 w 573741"/>
              <a:gd name="connsiteY2" fmla="*/ 0 h 690283"/>
              <a:gd name="connsiteX3" fmla="*/ 224117 w 573741"/>
              <a:gd name="connsiteY3" fmla="*/ 430306 h 690283"/>
              <a:gd name="connsiteX4" fmla="*/ 0 w 573741"/>
              <a:gd name="connsiteY4" fmla="*/ 295835 h 69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741" h="690283">
                <a:moveTo>
                  <a:pt x="0" y="295835"/>
                </a:moveTo>
                <a:lnTo>
                  <a:pt x="206188" y="690283"/>
                </a:lnTo>
                <a:lnTo>
                  <a:pt x="573741" y="0"/>
                </a:lnTo>
                <a:lnTo>
                  <a:pt x="224117" y="430306"/>
                </a:lnTo>
                <a:lnTo>
                  <a:pt x="0" y="295835"/>
                </a:lnTo>
                <a:close/>
              </a:path>
            </a:pathLst>
          </a:cu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Regular" panose="020B0604020202020204" charset="-52"/>
              <a:ea typeface="+mn-ea"/>
              <a:cs typeface="+mn-cs"/>
            </a:endParaRPr>
          </a:p>
        </p:txBody>
      </p:sp>
      <p:sp>
        <p:nvSpPr>
          <p:cNvPr id="50" name="Полилиния 49"/>
          <p:cNvSpPr/>
          <p:nvPr/>
        </p:nvSpPr>
        <p:spPr>
          <a:xfrm>
            <a:off x="4936322" y="3254206"/>
            <a:ext cx="235341" cy="237761"/>
          </a:xfrm>
          <a:custGeom>
            <a:avLst/>
            <a:gdLst>
              <a:gd name="connsiteX0" fmla="*/ 0 w 573741"/>
              <a:gd name="connsiteY0" fmla="*/ 295835 h 690283"/>
              <a:gd name="connsiteX1" fmla="*/ 206188 w 573741"/>
              <a:gd name="connsiteY1" fmla="*/ 690283 h 690283"/>
              <a:gd name="connsiteX2" fmla="*/ 573741 w 573741"/>
              <a:gd name="connsiteY2" fmla="*/ 0 h 690283"/>
              <a:gd name="connsiteX3" fmla="*/ 224117 w 573741"/>
              <a:gd name="connsiteY3" fmla="*/ 430306 h 690283"/>
              <a:gd name="connsiteX4" fmla="*/ 0 w 573741"/>
              <a:gd name="connsiteY4" fmla="*/ 295835 h 69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741" h="690283">
                <a:moveTo>
                  <a:pt x="0" y="295835"/>
                </a:moveTo>
                <a:lnTo>
                  <a:pt x="206188" y="690283"/>
                </a:lnTo>
                <a:lnTo>
                  <a:pt x="573741" y="0"/>
                </a:lnTo>
                <a:lnTo>
                  <a:pt x="224117" y="430306"/>
                </a:lnTo>
                <a:lnTo>
                  <a:pt x="0" y="295835"/>
                </a:lnTo>
                <a:close/>
              </a:path>
            </a:pathLst>
          </a:cu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Regular" panose="020B0604020202020204" charset="-52"/>
              <a:ea typeface="+mn-ea"/>
              <a:cs typeface="+mn-cs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C4F59030-74AD-4B5C-B508-0AA5A2B0A5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0" y="562696"/>
            <a:ext cx="9144000" cy="15560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>
            <a:stCxn id="10" idx="3"/>
          </p:cNvCxnSpPr>
          <p:nvPr/>
        </p:nvCxnSpPr>
        <p:spPr>
          <a:xfrm flipH="1">
            <a:off x="1277410" y="2629862"/>
            <a:ext cx="1321" cy="1128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278731" y="3758540"/>
            <a:ext cx="2356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0" idx="3"/>
            <a:endCxn id="15" idx="1"/>
          </p:cNvCxnSpPr>
          <p:nvPr/>
        </p:nvCxnSpPr>
        <p:spPr>
          <a:xfrm flipV="1">
            <a:off x="1278731" y="2627980"/>
            <a:ext cx="238330" cy="18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7682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484" y="144192"/>
            <a:ext cx="8761862" cy="304411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Trebuchet MS" panose="020B0603020202020204" pitchFamily="34" charset="0"/>
              </a:rPr>
              <a:t>Возможности для участия </a:t>
            </a:r>
            <a:r>
              <a:rPr lang="ru-RU" sz="20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работодателя в подготовке будущего специалиста:</a:t>
            </a:r>
            <a:endParaRPr lang="ru-RU" sz="20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E293-0B80-416E-BE2F-79A073B583F2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430757" y="1164502"/>
            <a:ext cx="7689156" cy="20682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</a:rPr>
              <a:t>Участие в разработке основных образовательных программ</a:t>
            </a:r>
          </a:p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</a:rPr>
              <a:t>Ведение курсов и спецкурсов в образовательном учреждении</a:t>
            </a:r>
          </a:p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</a:rPr>
              <a:t>Организация дуального обучения, практики, стажировок на своей базе</a:t>
            </a:r>
          </a:p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</a:rPr>
              <a:t>Заключение договоров целевого обучения (на любом курсе)</a:t>
            </a:r>
          </a:p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</a:rPr>
              <a:t>Участие в государственной итоговой аттестации, сопровождение курсовых и дипломных работ</a:t>
            </a:r>
          </a:p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</a:rPr>
              <a:t>Оснащение материально-технической базы, поддержка обучающихся, преподавателей</a:t>
            </a:r>
          </a:p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</a:rPr>
              <a:t>Заказ на дополнительные компетенции или профессии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4F59030-74AD-4B5C-B508-0AA5A2B0A5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0" y="562696"/>
            <a:ext cx="9144000" cy="1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2559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830" y="783090"/>
            <a:ext cx="7928420" cy="400024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291343-BADB-4795-9224-FCC2E5CBE28D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7DBD072-7505-46AD-9029-8538280FC06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0" y="556141"/>
            <a:ext cx="9144000" cy="1556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6C806E5-DE38-47F7-81AA-CB551C3B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30" y="123286"/>
            <a:ext cx="8229600" cy="350162"/>
          </a:xfrm>
        </p:spPr>
        <p:txBody>
          <a:bodyPr>
            <a:noAutofit/>
          </a:bodyPr>
          <a:lstStyle/>
          <a:p>
            <a:pPr algn="l"/>
            <a:r>
              <a:rPr lang="ru-RU" sz="2100" dirty="0">
                <a:solidFill>
                  <a:srgbClr val="4370C1"/>
                </a:solidFill>
                <a:latin typeface="Trebuchet MS" panose="020B0603020202020204" pitchFamily="34" charset="0"/>
              </a:rPr>
              <a:t>Электронная Пермская Образовательная Система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445A9AE-8657-44C0-BF29-2E7A4E4135C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263876" y="693260"/>
            <a:ext cx="845875" cy="835923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013450" y="2349502"/>
            <a:ext cx="2305050" cy="13017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771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66"/>
          <a:stretch/>
        </p:blipFill>
        <p:spPr>
          <a:xfrm>
            <a:off x="312420" y="886843"/>
            <a:ext cx="5501640" cy="3785564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4580" y="0"/>
            <a:ext cx="8674840" cy="571283"/>
          </a:xfrm>
        </p:spPr>
        <p:txBody>
          <a:bodyPr>
            <a:noAutofit/>
          </a:bodyPr>
          <a:lstStyle/>
          <a:p>
            <a:pPr algn="l"/>
            <a:r>
              <a:rPr lang="ru-RU" sz="2100" dirty="0">
                <a:solidFill>
                  <a:srgbClr val="4370C1"/>
                </a:solidFill>
                <a:latin typeface="Trebuchet MS" panose="020B0603020202020204" pitchFamily="34" charset="0"/>
              </a:rPr>
              <a:t>Модуль «ЭПОС Абитуриент – Работодатель» - сектор Абитуриент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7DBD072-7505-46AD-9029-8538280FC06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0" y="556141"/>
            <a:ext cx="9144000" cy="1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377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4580" y="0"/>
            <a:ext cx="8674840" cy="571283"/>
          </a:xfrm>
        </p:spPr>
        <p:txBody>
          <a:bodyPr>
            <a:noAutofit/>
          </a:bodyPr>
          <a:lstStyle/>
          <a:p>
            <a:pPr algn="l"/>
            <a:r>
              <a:rPr lang="ru-RU" sz="2100" dirty="0">
                <a:solidFill>
                  <a:srgbClr val="4370C1"/>
                </a:solidFill>
                <a:latin typeface="Trebuchet MS" panose="020B0603020202020204" pitchFamily="34" charset="0"/>
              </a:rPr>
              <a:t>Модуль «ЭПОС Абитуриент – Работодатель» - сектор Абитуриент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32322" y="844233"/>
            <a:ext cx="4932158" cy="3697288"/>
            <a:chOff x="1130048" y="1116009"/>
            <a:chExt cx="6757275" cy="5038071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373" r="3084" b="2710"/>
            <a:stretch/>
          </p:blipFill>
          <p:spPr>
            <a:xfrm>
              <a:off x="1130048" y="1116009"/>
              <a:ext cx="6757275" cy="5038071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1164771" y="1202765"/>
              <a:ext cx="947057" cy="4627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>
                <a:latin typeface="Trebuchet MS" panose="020B0603020202020204" pitchFamily="34" charset="0"/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7DBD072-7505-46AD-9029-8538280FC06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0" y="556141"/>
            <a:ext cx="9144000" cy="1556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4DD0-6726-445A-B31B-320DC37F8D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940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0" t="1188" r="973" b="5118"/>
          <a:stretch/>
        </p:blipFill>
        <p:spPr>
          <a:xfrm>
            <a:off x="324075" y="869577"/>
            <a:ext cx="6324161" cy="3908164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4580" y="0"/>
            <a:ext cx="8674840" cy="571283"/>
          </a:xfrm>
        </p:spPr>
        <p:txBody>
          <a:bodyPr>
            <a:noAutofit/>
          </a:bodyPr>
          <a:lstStyle/>
          <a:p>
            <a:pPr algn="l"/>
            <a:r>
              <a:rPr lang="ru-RU" sz="2100" dirty="0">
                <a:solidFill>
                  <a:srgbClr val="4370C1"/>
                </a:solidFill>
                <a:latin typeface="Trebuchet MS" panose="020B0603020202020204" pitchFamily="34" charset="0"/>
              </a:rPr>
              <a:t>Модуль «ЭПОС Абитуриент – Работодатель» - сектор </a:t>
            </a:r>
            <a:r>
              <a:rPr lang="ru-RU" sz="2100" dirty="0" smtClean="0">
                <a:solidFill>
                  <a:srgbClr val="4370C1"/>
                </a:solidFill>
                <a:latin typeface="Trebuchet MS" panose="020B0603020202020204" pitchFamily="34" charset="0"/>
              </a:rPr>
              <a:t>Работодатель</a:t>
            </a:r>
            <a:endParaRPr lang="ru-RU" sz="2100" dirty="0">
              <a:solidFill>
                <a:srgbClr val="4370C1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7DBD072-7505-46AD-9029-8538280FC06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0" y="556141"/>
            <a:ext cx="9144000" cy="1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626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807" y="771060"/>
            <a:ext cx="5541556" cy="3953340"/>
          </a:xfrm>
          <a:prstGeom prst="rect">
            <a:avLst/>
          </a:prstGeom>
          <a:effectLst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4580" y="0"/>
            <a:ext cx="8674840" cy="571283"/>
          </a:xfrm>
        </p:spPr>
        <p:txBody>
          <a:bodyPr>
            <a:noAutofit/>
          </a:bodyPr>
          <a:lstStyle/>
          <a:p>
            <a:pPr algn="l"/>
            <a:r>
              <a:rPr lang="ru-RU" sz="2100" dirty="0">
                <a:solidFill>
                  <a:srgbClr val="4370C1"/>
                </a:solidFill>
                <a:latin typeface="Trebuchet MS" panose="020B0603020202020204" pitchFamily="34" charset="0"/>
              </a:rPr>
              <a:t>Модуль «ЭПОС Абитуриент – Работодатель» - сектор </a:t>
            </a:r>
            <a:r>
              <a:rPr lang="ru-RU" sz="2100" dirty="0" smtClean="0">
                <a:solidFill>
                  <a:srgbClr val="4370C1"/>
                </a:solidFill>
                <a:latin typeface="Trebuchet MS" panose="020B0603020202020204" pitchFamily="34" charset="0"/>
              </a:rPr>
              <a:t>Работодатель</a:t>
            </a:r>
            <a:endParaRPr lang="ru-RU" sz="2100" dirty="0">
              <a:solidFill>
                <a:srgbClr val="4370C1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7DBD072-7505-46AD-9029-8538280FC06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0" y="556141"/>
            <a:ext cx="9144000" cy="1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54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18202" y="232911"/>
            <a:ext cx="5915025" cy="225029"/>
          </a:xfrm>
        </p:spPr>
        <p:txBody>
          <a:bodyPr>
            <a:normAutofit fontScale="90000"/>
          </a:bodyPr>
          <a:lstStyle/>
          <a:p>
            <a:r>
              <a:rPr lang="ru-RU" altLang="ru-RU" sz="2100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Новые вызовы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573207" y="648894"/>
            <a:ext cx="7710984" cy="3983831"/>
          </a:xfrm>
        </p:spPr>
        <p:txBody>
          <a:bodyPr>
            <a:normAutofit/>
          </a:bodyPr>
          <a:lstStyle/>
          <a:p>
            <a:r>
              <a:rPr lang="ru-RU" altLang="ru-RU" sz="1600" dirty="0" smtClean="0"/>
              <a:t>Актуальные потребности рынка труда обязывают готовить кадры по укрупненным профессиям </a:t>
            </a:r>
            <a:r>
              <a:rPr lang="ru-RU" altLang="ru-RU" sz="1600" dirty="0"/>
              <a:t>и </a:t>
            </a:r>
            <a:r>
              <a:rPr lang="ru-RU" altLang="ru-RU" sz="1600" dirty="0" smtClean="0"/>
              <a:t>специальностям по </a:t>
            </a:r>
            <a:r>
              <a:rPr lang="ru-RU" altLang="ru-RU" sz="1600" dirty="0"/>
              <a:t>принципу расширения </a:t>
            </a:r>
            <a:r>
              <a:rPr lang="ru-RU" altLang="ru-RU" sz="1600" dirty="0" smtClean="0"/>
              <a:t>квалификаций, иначе говоря, требуются специалисты, обладающие широким спектром профессиональных навыков.</a:t>
            </a:r>
          </a:p>
          <a:p>
            <a:r>
              <a:rPr lang="ru-RU" altLang="ru-RU" sz="1600" dirty="0" smtClean="0"/>
              <a:t>Оборудование на производстве обновляется более быстрыми темпами, чем ранее, </a:t>
            </a:r>
            <a:r>
              <a:rPr lang="ru-RU" altLang="ru-RU" sz="1600" dirty="0"/>
              <a:t>только в связке с работодателями мы сможем «угнаться» за обновлением МТБ и качественно подготовить </a:t>
            </a:r>
            <a:r>
              <a:rPr lang="ru-RU" altLang="ru-RU" sz="1600" dirty="0" smtClean="0"/>
              <a:t>специалиста.</a:t>
            </a:r>
            <a:endParaRPr lang="ru-RU" altLang="ru-RU" sz="1600" dirty="0"/>
          </a:p>
          <a:p>
            <a:r>
              <a:rPr lang="ru-RU" altLang="ru-RU" sz="1600" dirty="0" smtClean="0"/>
              <a:t>Перечень профессий, по которым идет обучение в учреждениях, не успевает за появлением «профессий </a:t>
            </a:r>
            <a:r>
              <a:rPr lang="ru-RU" altLang="ru-RU" sz="1600" dirty="0"/>
              <a:t>будущего</a:t>
            </a:r>
            <a:r>
              <a:rPr lang="ru-RU" altLang="ru-RU" sz="1600" dirty="0" smtClean="0"/>
              <a:t>». </a:t>
            </a:r>
            <a:r>
              <a:rPr lang="ru-RU" altLang="ru-RU" sz="1600" dirty="0"/>
              <a:t>Опережающее обучение по новым </a:t>
            </a:r>
            <a:r>
              <a:rPr lang="ru-RU" altLang="ru-RU" sz="1600" dirty="0" smtClean="0"/>
              <a:t>компетенциям необходимо уже сейчас. Получая </a:t>
            </a:r>
            <a:r>
              <a:rPr lang="ru-RU" altLang="ru-RU" sz="1600" dirty="0"/>
              <a:t>одну специальность, выпускник должен иметь компетенции будущего</a:t>
            </a:r>
            <a:r>
              <a:rPr lang="ru-RU" altLang="ru-RU" sz="1600" dirty="0" smtClean="0"/>
              <a:t>.</a:t>
            </a:r>
          </a:p>
          <a:p>
            <a:r>
              <a:rPr lang="ru-RU" altLang="ru-RU" sz="1600" dirty="0" smtClean="0"/>
              <a:t>Работодатель не готов делать заказ на долгосрочную перспективу, требует от системы образования готовых специалистов «прямо сейчас».</a:t>
            </a:r>
          </a:p>
          <a:p>
            <a:r>
              <a:rPr lang="ru-RU" altLang="ru-RU" sz="1600" dirty="0" smtClean="0"/>
              <a:t>В учреждения СПО все больше поступает выпускников школ с высоким общеобразовательным результатом, «троечникам» учиться негде.</a:t>
            </a:r>
            <a:endParaRPr lang="ru-RU" altLang="ru-RU" sz="1600" dirty="0"/>
          </a:p>
          <a:p>
            <a:endParaRPr lang="ru-RU" altLang="ru-RU" sz="1600" dirty="0"/>
          </a:p>
          <a:p>
            <a:endParaRPr lang="ru-RU" altLang="ru-RU" sz="1600" dirty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8525B18-6420-495B-B41E-B94A2C883100}" type="slidenum">
              <a:rPr lang="ru-RU" altLang="ru-RU">
                <a:solidFill>
                  <a:srgbClr val="898989"/>
                </a:solidFill>
              </a:rPr>
              <a:pPr/>
              <a:t>2</a:t>
            </a:fld>
            <a:endParaRPr lang="ru-RU" altLang="ru-RU">
              <a:solidFill>
                <a:srgbClr val="898989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4F59030-74AD-4B5C-B508-0AA5A2B0A5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0" y="562696"/>
            <a:ext cx="9144000" cy="1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3760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1"/>
          <a:stretch/>
        </p:blipFill>
        <p:spPr>
          <a:xfrm>
            <a:off x="346037" y="785015"/>
            <a:ext cx="5414683" cy="3925448"/>
          </a:xfrm>
          <a:prstGeom prst="rect">
            <a:avLst/>
          </a:prstGeom>
          <a:effectLst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4580" y="0"/>
            <a:ext cx="8674840" cy="571283"/>
          </a:xfrm>
        </p:spPr>
        <p:txBody>
          <a:bodyPr>
            <a:noAutofit/>
          </a:bodyPr>
          <a:lstStyle/>
          <a:p>
            <a:pPr algn="l"/>
            <a:r>
              <a:rPr lang="ru-RU" sz="2100" dirty="0">
                <a:solidFill>
                  <a:srgbClr val="4370C1"/>
                </a:solidFill>
                <a:latin typeface="Trebuchet MS" panose="020B0603020202020204" pitchFamily="34" charset="0"/>
              </a:rPr>
              <a:t>Модуль «ЭПОС Абитуриент – Работодатель» - сектор </a:t>
            </a:r>
            <a:r>
              <a:rPr lang="ru-RU" sz="2100" dirty="0" smtClean="0">
                <a:solidFill>
                  <a:srgbClr val="4370C1"/>
                </a:solidFill>
                <a:latin typeface="Trebuchet MS" panose="020B0603020202020204" pitchFamily="34" charset="0"/>
              </a:rPr>
              <a:t>Работодатель</a:t>
            </a:r>
            <a:endParaRPr lang="ru-RU" sz="2100" dirty="0">
              <a:solidFill>
                <a:srgbClr val="4370C1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7DBD072-7505-46AD-9029-8538280FC06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0" y="556141"/>
            <a:ext cx="9144000" cy="1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9663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4580" y="0"/>
            <a:ext cx="8674840" cy="571283"/>
          </a:xfrm>
        </p:spPr>
        <p:txBody>
          <a:bodyPr>
            <a:noAutofit/>
          </a:bodyPr>
          <a:lstStyle/>
          <a:p>
            <a:pPr algn="l"/>
            <a:r>
              <a:rPr lang="ru-RU" sz="2100" dirty="0">
                <a:solidFill>
                  <a:srgbClr val="4370C1"/>
                </a:solidFill>
                <a:latin typeface="Trebuchet MS" panose="020B0603020202020204" pitchFamily="34" charset="0"/>
              </a:rPr>
              <a:t>Модуль «ЭПОС Абитуриент – Работодатель» - сектор </a:t>
            </a:r>
            <a:r>
              <a:rPr lang="ru-RU" sz="2100" dirty="0" smtClean="0">
                <a:solidFill>
                  <a:srgbClr val="4370C1"/>
                </a:solidFill>
                <a:latin typeface="Trebuchet MS" panose="020B0603020202020204" pitchFamily="34" charset="0"/>
              </a:rPr>
              <a:t>Работодатель</a:t>
            </a:r>
            <a:endParaRPr lang="ru-RU" sz="2100" dirty="0">
              <a:solidFill>
                <a:srgbClr val="4370C1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7DBD072-7505-46AD-9029-8538280FC06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0" y="556141"/>
            <a:ext cx="9144000" cy="155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580" y="808990"/>
            <a:ext cx="6177798" cy="354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964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743950" y="4869657"/>
            <a:ext cx="400050" cy="273844"/>
          </a:xfrm>
        </p:spPr>
        <p:txBody>
          <a:bodyPr/>
          <a:lstStyle/>
          <a:p>
            <a:fld id="{8C41E293-0B80-416E-BE2F-79A073B583F2}" type="slidenum">
              <a:rPr lang="ru-RU" b="1" smtClean="0">
                <a:solidFill>
                  <a:schemeClr val="tx2"/>
                </a:solidFill>
              </a:rPr>
              <a:pPr/>
              <a:t>22</a:t>
            </a:fld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" name="AutoShape 35" descr="9k="/>
          <p:cNvSpPr>
            <a:spLocks noChangeAspect="1" noChangeArrowheads="1"/>
          </p:cNvSpPr>
          <p:nvPr/>
        </p:nvSpPr>
        <p:spPr bwMode="auto">
          <a:xfrm>
            <a:off x="4421188" y="2050813"/>
            <a:ext cx="309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AutoShape 36" descr="9k="/>
          <p:cNvSpPr>
            <a:spLocks noChangeAspect="1" noChangeArrowheads="1"/>
          </p:cNvSpPr>
          <p:nvPr/>
        </p:nvSpPr>
        <p:spPr bwMode="auto">
          <a:xfrm>
            <a:off x="4421188" y="2050813"/>
            <a:ext cx="309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AutoShape 37" descr="9k="/>
          <p:cNvSpPr>
            <a:spLocks noChangeAspect="1" noChangeArrowheads="1"/>
          </p:cNvSpPr>
          <p:nvPr/>
        </p:nvSpPr>
        <p:spPr bwMode="auto">
          <a:xfrm>
            <a:off x="4421188" y="2050813"/>
            <a:ext cx="309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AutoShape 38" descr="9k="/>
          <p:cNvSpPr>
            <a:spLocks noChangeAspect="1" noChangeArrowheads="1"/>
          </p:cNvSpPr>
          <p:nvPr/>
        </p:nvSpPr>
        <p:spPr bwMode="auto">
          <a:xfrm>
            <a:off x="4421188" y="2050813"/>
            <a:ext cx="309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AutoShape 39" descr="9k="/>
          <p:cNvSpPr>
            <a:spLocks noChangeAspect="1" noChangeArrowheads="1"/>
          </p:cNvSpPr>
          <p:nvPr/>
        </p:nvSpPr>
        <p:spPr bwMode="auto">
          <a:xfrm>
            <a:off x="4421188" y="2050813"/>
            <a:ext cx="309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AutoShape 40" descr="9k="/>
          <p:cNvSpPr>
            <a:spLocks noChangeAspect="1" noChangeArrowheads="1"/>
          </p:cNvSpPr>
          <p:nvPr/>
        </p:nvSpPr>
        <p:spPr bwMode="auto">
          <a:xfrm>
            <a:off x="4421188" y="2050813"/>
            <a:ext cx="309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" name="AutoShape 41" descr="9k="/>
          <p:cNvSpPr>
            <a:spLocks noChangeAspect="1" noChangeArrowheads="1"/>
          </p:cNvSpPr>
          <p:nvPr/>
        </p:nvSpPr>
        <p:spPr bwMode="auto">
          <a:xfrm>
            <a:off x="4421188" y="2050813"/>
            <a:ext cx="309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AutoShape 42" descr="9k="/>
          <p:cNvSpPr>
            <a:spLocks noChangeAspect="1" noChangeArrowheads="1"/>
          </p:cNvSpPr>
          <p:nvPr/>
        </p:nvSpPr>
        <p:spPr bwMode="auto">
          <a:xfrm>
            <a:off x="4421188" y="2050813"/>
            <a:ext cx="309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AutoShape 43" descr="9k="/>
          <p:cNvSpPr>
            <a:spLocks noChangeAspect="1" noChangeArrowheads="1"/>
          </p:cNvSpPr>
          <p:nvPr/>
        </p:nvSpPr>
        <p:spPr bwMode="auto">
          <a:xfrm>
            <a:off x="4421188" y="2050813"/>
            <a:ext cx="309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AutoShape 44" descr="Z"/>
          <p:cNvSpPr>
            <a:spLocks noChangeAspect="1" noChangeArrowheads="1"/>
          </p:cNvSpPr>
          <p:nvPr/>
        </p:nvSpPr>
        <p:spPr bwMode="auto">
          <a:xfrm>
            <a:off x="4421188" y="2050813"/>
            <a:ext cx="309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" name="AutoShape 45" descr="Z"/>
          <p:cNvSpPr>
            <a:spLocks noChangeAspect="1" noChangeArrowheads="1"/>
          </p:cNvSpPr>
          <p:nvPr/>
        </p:nvSpPr>
        <p:spPr bwMode="auto">
          <a:xfrm>
            <a:off x="4421188" y="2050813"/>
            <a:ext cx="309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7" name="AutoShape 46" descr="Z"/>
          <p:cNvSpPr>
            <a:spLocks noChangeAspect="1" noChangeArrowheads="1"/>
          </p:cNvSpPr>
          <p:nvPr/>
        </p:nvSpPr>
        <p:spPr bwMode="auto">
          <a:xfrm>
            <a:off x="4421188" y="2050813"/>
            <a:ext cx="309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" name="AutoShape 47" descr="9k="/>
          <p:cNvSpPr>
            <a:spLocks noChangeAspect="1" noChangeArrowheads="1"/>
          </p:cNvSpPr>
          <p:nvPr/>
        </p:nvSpPr>
        <p:spPr bwMode="auto">
          <a:xfrm>
            <a:off x="4421188" y="2050813"/>
            <a:ext cx="309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" name="AutoShape 48" descr="Z"/>
          <p:cNvSpPr>
            <a:spLocks noChangeAspect="1" noChangeArrowheads="1"/>
          </p:cNvSpPr>
          <p:nvPr/>
        </p:nvSpPr>
        <p:spPr bwMode="auto">
          <a:xfrm>
            <a:off x="4421188" y="2050813"/>
            <a:ext cx="309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" name="AutoShape 49" descr="Z"/>
          <p:cNvSpPr>
            <a:spLocks noChangeAspect="1" noChangeArrowheads="1"/>
          </p:cNvSpPr>
          <p:nvPr/>
        </p:nvSpPr>
        <p:spPr bwMode="auto">
          <a:xfrm>
            <a:off x="4421188" y="2050813"/>
            <a:ext cx="309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AutoShape 50" descr="2Q=="/>
          <p:cNvSpPr>
            <a:spLocks noChangeAspect="1" noChangeArrowheads="1"/>
          </p:cNvSpPr>
          <p:nvPr/>
        </p:nvSpPr>
        <p:spPr bwMode="auto">
          <a:xfrm>
            <a:off x="4421188" y="2361963"/>
            <a:ext cx="309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5" name="Прямоугольник 134"/>
          <p:cNvSpPr>
            <a:spLocks noChangeArrowheads="1"/>
          </p:cNvSpPr>
          <p:nvPr/>
        </p:nvSpPr>
        <p:spPr bwMode="auto">
          <a:xfrm>
            <a:off x="211338" y="760652"/>
            <a:ext cx="8623380" cy="41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400"/>
              </a:lnSpc>
              <a:spcBef>
                <a:spcPct val="0"/>
              </a:spcBef>
              <a:buNone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Реализация проектов по развитию образовательной среды с применением механизмов взаимодействия с ведущими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вузами Российской Федерации</a:t>
            </a:r>
            <a:endParaRPr lang="ru-RU" altLang="ru-RU" sz="12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92015" y="3743208"/>
            <a:ext cx="83611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Направления взаимодействия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и реализация образовательных программ, реализуемых совместно с вузами-партнерами в сетевой форме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Открытие новых направлений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Практика для студентов, организованная в рамках освоения образовательных программ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Повышение квалификации преподавателей</a:t>
            </a:r>
          </a:p>
          <a:p>
            <a:endParaRPr lang="ru-RU" sz="1200" dirty="0">
              <a:cs typeface="Times New Roman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81762438"/>
              </p:ext>
            </p:extLst>
          </p:nvPr>
        </p:nvGraphicFramePr>
        <p:xfrm>
          <a:off x="211339" y="1436961"/>
          <a:ext cx="8851983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2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257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Пермский край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субъекты</a:t>
                      </a:r>
                      <a:r>
                        <a:rPr lang="ru-RU" sz="12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Российской Федерации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Правительство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Пермского края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Пермский государственный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национальный исследовательский университет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Пермский национальный исследовательский политехнический университет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Пермский государственный аграрно-</a:t>
                      </a:r>
                      <a:r>
                        <a:rPr lang="ru-RU" sz="1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технологический университет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Московский физико-технический институт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Санкт-Петербургский государственный университет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Московский автомобильно-дорожный государственный технический университет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Московский государственный юридический университет им. О.Е. </a:t>
                      </a:r>
                      <a:r>
                        <a:rPr lang="ru-RU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Кутафина</a:t>
                      </a: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 cstate="print"/>
          <a:srcRect t="25294" r="1351" b="12588"/>
          <a:stretch/>
        </p:blipFill>
        <p:spPr>
          <a:xfrm>
            <a:off x="4358673" y="2869522"/>
            <a:ext cx="805094" cy="25690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48876" y="2824556"/>
            <a:ext cx="375820" cy="316935"/>
          </a:xfrm>
          <a:prstGeom prst="rect">
            <a:avLst/>
          </a:prstGeom>
        </p:spPr>
      </p:pic>
      <p:pic>
        <p:nvPicPr>
          <p:cNvPr id="1028" name="Picture 4" descr="https://im0-tub-ru.yandex.net/i?id=2f88aebcc74194389fb2e5870666934a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2556" y="2753120"/>
            <a:ext cx="1279598" cy="3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1345" y="2735978"/>
            <a:ext cx="377953" cy="36576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004" y="2893151"/>
            <a:ext cx="1212605" cy="29809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77480" y="2830761"/>
            <a:ext cx="484230" cy="478727"/>
          </a:xfrm>
          <a:prstGeom prst="rect">
            <a:avLst/>
          </a:prstGeom>
        </p:spPr>
      </p:pic>
      <p:sp>
        <p:nvSpPr>
          <p:cNvPr id="32" name="Заголовок 1"/>
          <p:cNvSpPr txBox="1">
            <a:spLocks/>
          </p:cNvSpPr>
          <p:nvPr/>
        </p:nvSpPr>
        <p:spPr>
          <a:xfrm>
            <a:off x="195505" y="80586"/>
            <a:ext cx="8828741" cy="571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100" dirty="0" smtClean="0">
                <a:solidFill>
                  <a:srgbClr val="4370C1"/>
                </a:solidFill>
                <a:latin typeface="Trebuchet MS" panose="020B0603020202020204" pitchFamily="34" charset="0"/>
              </a:rPr>
              <a:t>Развитие новых профессиональных компетенций в рамках сетевого взаимодействия</a:t>
            </a:r>
            <a:endParaRPr lang="ru-RU" sz="2100" dirty="0">
              <a:solidFill>
                <a:srgbClr val="4370C1"/>
              </a:solidFill>
              <a:latin typeface="Trebuchet MS" panose="020B0603020202020204" pitchFamily="34" charset="0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B7DBD072-7505-46AD-9029-8538280FC063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/>
        </p:blipFill>
        <p:spPr bwMode="auto">
          <a:xfrm>
            <a:off x="0" y="556141"/>
            <a:ext cx="9144000" cy="15560"/>
          </a:xfrm>
          <a:prstGeom prst="rect">
            <a:avLst/>
          </a:prstGeom>
        </p:spPr>
      </p:pic>
      <p:pic>
        <p:nvPicPr>
          <p:cNvPr id="1026" name="Picture 2" descr="https://poisk-firm.ru/storage/employer/logo/05/2e/64/2520182327d64360037b95fdf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596" y="2824558"/>
            <a:ext cx="536465" cy="41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530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527343" y="975815"/>
            <a:ext cx="3443567" cy="2729551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030" y="1089660"/>
            <a:ext cx="2289810" cy="3619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200" b="1" dirty="0" err="1" smtClean="0">
                <a:solidFill>
                  <a:srgbClr val="0070C0"/>
                </a:solidFill>
              </a:rPr>
              <a:t>Минобрнауки</a:t>
            </a:r>
            <a:r>
              <a:rPr lang="ru-RU" sz="1200" b="1" dirty="0" smtClean="0">
                <a:solidFill>
                  <a:srgbClr val="0070C0"/>
                </a:solidFill>
              </a:rPr>
              <a:t> России</a:t>
            </a:r>
          </a:p>
          <a:p>
            <a:pPr marL="0" indent="0">
              <a:buNone/>
            </a:pPr>
            <a:r>
              <a:rPr lang="ru-RU" sz="1200" dirty="0" smtClean="0">
                <a:solidFill>
                  <a:srgbClr val="0070C0"/>
                </a:solidFill>
              </a:rPr>
              <a:t>Утверждает ФГОС </a:t>
            </a:r>
            <a:br>
              <a:rPr lang="ru-RU" sz="1200" dirty="0" smtClean="0">
                <a:solidFill>
                  <a:srgbClr val="0070C0"/>
                </a:solidFill>
              </a:rPr>
            </a:br>
            <a:r>
              <a:rPr lang="ru-RU" sz="1200" dirty="0" smtClean="0">
                <a:solidFill>
                  <a:srgbClr val="0070C0"/>
                </a:solidFill>
              </a:rPr>
              <a:t>по направлениям подготовки высшего образования </a:t>
            </a:r>
            <a:br>
              <a:rPr lang="ru-RU" sz="1200" dirty="0" smtClean="0">
                <a:solidFill>
                  <a:srgbClr val="0070C0"/>
                </a:solidFill>
              </a:rPr>
            </a:br>
            <a:r>
              <a:rPr lang="ru-RU" sz="1200" dirty="0" smtClean="0">
                <a:solidFill>
                  <a:srgbClr val="0070C0"/>
                </a:solidFill>
              </a:rPr>
              <a:t>и определяет: </a:t>
            </a:r>
          </a:p>
          <a:p>
            <a:pPr marL="0" indent="0">
              <a:buNone/>
            </a:pPr>
            <a:r>
              <a:rPr lang="ru-RU" sz="1200" dirty="0" smtClean="0">
                <a:solidFill>
                  <a:srgbClr val="0070C0"/>
                </a:solidFill>
              </a:rPr>
              <a:t>перечень компетенций</a:t>
            </a:r>
          </a:p>
          <a:p>
            <a:pPr marL="0" indent="0">
              <a:buNone/>
            </a:pPr>
            <a:r>
              <a:rPr lang="ru-RU" sz="1200" dirty="0">
                <a:solidFill>
                  <a:srgbClr val="0070C0"/>
                </a:solidFill>
              </a:rPr>
              <a:t>к</a:t>
            </a:r>
            <a:r>
              <a:rPr lang="ru-RU" sz="1200" dirty="0" smtClean="0">
                <a:solidFill>
                  <a:srgbClr val="0070C0"/>
                </a:solidFill>
              </a:rPr>
              <a:t>оличество часов лекций/практик/экзаменов</a:t>
            </a:r>
          </a:p>
          <a:p>
            <a:pPr marL="0" indent="0">
              <a:buNone/>
            </a:pPr>
            <a:r>
              <a:rPr lang="ru-RU" sz="1200" dirty="0">
                <a:solidFill>
                  <a:srgbClr val="0070C0"/>
                </a:solidFill>
              </a:rPr>
              <a:t>п</a:t>
            </a:r>
            <a:r>
              <a:rPr lang="ru-RU" sz="1200" dirty="0" smtClean="0">
                <a:solidFill>
                  <a:srgbClr val="0070C0"/>
                </a:solidFill>
              </a:rPr>
              <a:t>редоставляет ОО право определения профессиональных компетенций на основе </a:t>
            </a:r>
            <a:r>
              <a:rPr lang="ru-RU" sz="1200" dirty="0" err="1" smtClean="0">
                <a:solidFill>
                  <a:srgbClr val="0070C0"/>
                </a:solidFill>
              </a:rPr>
              <a:t>профстандартов</a:t>
            </a:r>
            <a:r>
              <a:rPr lang="ru-RU" sz="1200" dirty="0" smtClean="0">
                <a:solidFill>
                  <a:srgbClr val="0070C0"/>
                </a:solidFill>
              </a:rPr>
              <a:t> с учетом специфики региона</a:t>
            </a:r>
          </a:p>
          <a:p>
            <a:pPr marL="0" indent="0">
              <a:buNone/>
            </a:pPr>
            <a:r>
              <a:rPr lang="ru-RU" sz="1200" dirty="0">
                <a:solidFill>
                  <a:srgbClr val="0070C0"/>
                </a:solidFill>
              </a:rPr>
              <a:t>о</a:t>
            </a:r>
            <a:r>
              <a:rPr lang="ru-RU" sz="1200" dirty="0" smtClean="0">
                <a:solidFill>
                  <a:srgbClr val="0070C0"/>
                </a:solidFill>
              </a:rPr>
              <a:t>пределяет перечень </a:t>
            </a:r>
            <a:r>
              <a:rPr lang="ru-RU" sz="1200" dirty="0" err="1" smtClean="0">
                <a:solidFill>
                  <a:srgbClr val="0070C0"/>
                </a:solidFill>
              </a:rPr>
              <a:t>профстандартов</a:t>
            </a:r>
            <a:r>
              <a:rPr lang="ru-RU" sz="1200" dirty="0" smtClean="0">
                <a:solidFill>
                  <a:srgbClr val="0070C0"/>
                </a:solidFill>
              </a:rPr>
              <a:t>, на которых основана ООП ВУЗа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E293-0B80-416E-BE2F-79A073B583F2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882184" y="1089660"/>
            <a:ext cx="2888435" cy="3677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200" b="1" dirty="0" smtClean="0">
                <a:solidFill>
                  <a:srgbClr val="0070C0"/>
                </a:solidFill>
              </a:rPr>
              <a:t>Работодатель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dirty="0">
                <a:solidFill>
                  <a:srgbClr val="0070C0"/>
                </a:solidFill>
              </a:rPr>
              <a:t>у</a:t>
            </a:r>
            <a:r>
              <a:rPr lang="ru-RU" sz="1200" dirty="0" smtClean="0">
                <a:solidFill>
                  <a:srgbClr val="0070C0"/>
                </a:solidFill>
              </a:rPr>
              <a:t>частвует в разработке </a:t>
            </a:r>
            <a:r>
              <a:rPr lang="ru-RU" sz="1200" dirty="0" err="1" smtClean="0">
                <a:solidFill>
                  <a:srgbClr val="0070C0"/>
                </a:solidFill>
              </a:rPr>
              <a:t>профстандарта</a:t>
            </a:r>
            <a:r>
              <a:rPr lang="ru-RU" sz="1200" dirty="0" smtClean="0">
                <a:solidFill>
                  <a:srgbClr val="0070C0"/>
                </a:solidFill>
              </a:rPr>
              <a:t> </a:t>
            </a:r>
            <a:br>
              <a:rPr lang="ru-RU" sz="1200" dirty="0" smtClean="0">
                <a:solidFill>
                  <a:srgbClr val="0070C0"/>
                </a:solidFill>
              </a:rPr>
            </a:br>
            <a:r>
              <a:rPr lang="ru-RU" sz="1200" dirty="0" smtClean="0">
                <a:solidFill>
                  <a:srgbClr val="0070C0"/>
                </a:solidFill>
              </a:rPr>
              <a:t>и согласовывает необходимые </a:t>
            </a:r>
            <a:br>
              <a:rPr lang="ru-RU" sz="1200" dirty="0" smtClean="0">
                <a:solidFill>
                  <a:srgbClr val="0070C0"/>
                </a:solidFill>
              </a:rPr>
            </a:br>
            <a:r>
              <a:rPr lang="ru-RU" sz="1200" dirty="0" smtClean="0">
                <a:solidFill>
                  <a:srgbClr val="0070C0"/>
                </a:solidFill>
              </a:rPr>
              <a:t>к освоению трудовые функции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dirty="0" smtClean="0">
                <a:solidFill>
                  <a:srgbClr val="0070C0"/>
                </a:solidFill>
              </a:rPr>
              <a:t>имеет возможность принять участие </a:t>
            </a:r>
            <a:br>
              <a:rPr lang="ru-RU" sz="1200" dirty="0" smtClean="0">
                <a:solidFill>
                  <a:srgbClr val="0070C0"/>
                </a:solidFill>
              </a:rPr>
            </a:br>
            <a:r>
              <a:rPr lang="ru-RU" sz="1200" dirty="0" smtClean="0">
                <a:solidFill>
                  <a:srgbClr val="0070C0"/>
                </a:solidFill>
              </a:rPr>
              <a:t>в разработке ООП вуза по необходимому направлению подготовки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dirty="0" smtClean="0">
                <a:solidFill>
                  <a:srgbClr val="0070C0"/>
                </a:solidFill>
              </a:rPr>
              <a:t>может организовать сетевое взаимодействие по ООП в качестве площадки для освоения необходимых дисциплин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708910" y="1089660"/>
            <a:ext cx="2670810" cy="3482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200" b="1" dirty="0" smtClean="0">
                <a:solidFill>
                  <a:srgbClr val="0070C0"/>
                </a:solidFill>
              </a:rPr>
              <a:t>ВУЗ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dirty="0" smtClean="0">
                <a:solidFill>
                  <a:srgbClr val="0070C0"/>
                </a:solidFill>
              </a:rPr>
              <a:t>На основе ФГОС и </a:t>
            </a:r>
            <a:r>
              <a:rPr lang="ru-RU" sz="1200" dirty="0" err="1" smtClean="0">
                <a:solidFill>
                  <a:srgbClr val="0070C0"/>
                </a:solidFill>
              </a:rPr>
              <a:t>профстандарта</a:t>
            </a:r>
            <a:r>
              <a:rPr lang="ru-RU" sz="1200" dirty="0" smtClean="0">
                <a:solidFill>
                  <a:srgbClr val="0070C0"/>
                </a:solidFill>
              </a:rPr>
              <a:t>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dirty="0" smtClean="0">
                <a:solidFill>
                  <a:srgbClr val="0070C0"/>
                </a:solidFill>
              </a:rPr>
              <a:t>утверждает перечень профессиональных компетенций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dirty="0" smtClean="0">
                <a:solidFill>
                  <a:srgbClr val="0070C0"/>
                </a:solidFill>
              </a:rPr>
              <a:t>предоставляет работодателю право принять участие в разработке ООП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dirty="0" smtClean="0">
                <a:solidFill>
                  <a:srgbClr val="0070C0"/>
                </a:solidFill>
              </a:rPr>
              <a:t>предоставляет работодателю право принять участие в ГИА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dirty="0" smtClean="0">
                <a:solidFill>
                  <a:srgbClr val="0070C0"/>
                </a:solidFill>
              </a:rPr>
              <a:t>заключает договоры </a:t>
            </a:r>
            <a:br>
              <a:rPr lang="ru-RU" sz="1200" dirty="0" smtClean="0">
                <a:solidFill>
                  <a:srgbClr val="0070C0"/>
                </a:solidFill>
              </a:rPr>
            </a:br>
            <a:r>
              <a:rPr lang="ru-RU" sz="1200" dirty="0" smtClean="0">
                <a:solidFill>
                  <a:srgbClr val="0070C0"/>
                </a:solidFill>
              </a:rPr>
              <a:t>с потенциальными работодателями </a:t>
            </a:r>
            <a:br>
              <a:rPr lang="ru-RU" sz="1200" dirty="0" smtClean="0">
                <a:solidFill>
                  <a:srgbClr val="0070C0"/>
                </a:solidFill>
              </a:rPr>
            </a:br>
            <a:r>
              <a:rPr lang="ru-RU" sz="1200" dirty="0" smtClean="0">
                <a:solidFill>
                  <a:srgbClr val="0070C0"/>
                </a:solidFill>
              </a:rPr>
              <a:t>на проведение практик обучающихся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2169" y="16818"/>
            <a:ext cx="8828741" cy="571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100" dirty="0" smtClean="0">
                <a:solidFill>
                  <a:srgbClr val="4370C1"/>
                </a:solidFill>
                <a:latin typeface="Trebuchet MS" panose="020B0603020202020204" pitchFamily="34" charset="0"/>
              </a:rPr>
              <a:t>Развитие новых профессиональных компетенций в совместной разработке основных образовательных программ вузов (ООП)</a:t>
            </a:r>
            <a:endParaRPr lang="ru-RU" sz="2100" dirty="0">
              <a:solidFill>
                <a:srgbClr val="4370C1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4F59030-74AD-4B5C-B508-0AA5A2B0A5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0" y="562696"/>
            <a:ext cx="9144000" cy="1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959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 стрелкой 38"/>
          <p:cNvCxnSpPr/>
          <p:nvPr/>
        </p:nvCxnSpPr>
        <p:spPr>
          <a:xfrm flipV="1">
            <a:off x="6879925" y="2168128"/>
            <a:ext cx="354543" cy="1"/>
          </a:xfrm>
          <a:prstGeom prst="straightConnector1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5180146" y="2181415"/>
            <a:ext cx="315135" cy="3798"/>
          </a:xfrm>
          <a:prstGeom prst="straightConnector1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E293-0B80-416E-BE2F-79A073B583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0226" y="-15910"/>
            <a:ext cx="8828741" cy="571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100" dirty="0" smtClean="0">
                <a:solidFill>
                  <a:srgbClr val="4370C1"/>
                </a:solidFill>
                <a:latin typeface="Trebuchet MS" panose="020B0603020202020204" pitchFamily="34" charset="0"/>
              </a:rPr>
              <a:t>Кейс</a:t>
            </a:r>
            <a:endParaRPr lang="ru-RU" sz="2100" dirty="0">
              <a:solidFill>
                <a:srgbClr val="4370C1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6438" y="562262"/>
            <a:ext cx="86718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связи с расширением штата нефтеперерабатывающей компании требуются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специалиста.</a:t>
            </a:r>
            <a:endParaRPr lang="ru-RU" sz="1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действий для работодателя 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5355" y="2719512"/>
            <a:ext cx="1451310" cy="64533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98754" y="1820407"/>
            <a:ext cx="1487761" cy="77409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42636" y="3487954"/>
            <a:ext cx="1438189" cy="74410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39341" y="1794369"/>
            <a:ext cx="1540805" cy="77409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17527" y="3463223"/>
            <a:ext cx="1551214" cy="74410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54325" y="1794369"/>
            <a:ext cx="1438189" cy="77409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646997" y="3465706"/>
            <a:ext cx="1438189" cy="74410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3147" y="2719016"/>
            <a:ext cx="162948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</a:t>
            </a:r>
          </a:p>
          <a:p>
            <a:pPr algn="ctr"/>
            <a:r>
              <a:rPr lang="ru-RU" sz="9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работодателя</a:t>
            </a:r>
            <a:endParaRPr lang="ru-RU" sz="9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9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ИС «ЭПОС»</a:t>
            </a:r>
            <a:endParaRPr lang="ru-RU" sz="9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47282" y="1748175"/>
            <a:ext cx="1754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Пригласить</a:t>
            </a:r>
          </a:p>
          <a:p>
            <a:pPr algn="ctr"/>
            <a:r>
              <a:rPr lang="ru-RU" sz="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собеседование и  заключить целевой договор</a:t>
            </a:r>
          </a:p>
          <a:p>
            <a:pPr algn="ctr"/>
            <a:r>
              <a:rPr lang="ru-RU" sz="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студентами, обучающимся  по сетевой программе СПбГУ «Нефтегазовое дело»</a:t>
            </a:r>
          </a:p>
          <a:p>
            <a:pPr algn="ctr"/>
            <a:r>
              <a:rPr lang="ru-RU" sz="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88352" y="1935539"/>
            <a:ext cx="1570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Организовать прохождение практики студентов                          в компании</a:t>
            </a:r>
            <a:endParaRPr lang="ru-RU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266221" y="1774514"/>
            <a:ext cx="1438189" cy="75913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00247" y="1902670"/>
            <a:ext cx="1570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Заключить  ТД </a:t>
            </a:r>
          </a:p>
          <a:p>
            <a:pPr algn="ctr"/>
            <a:r>
              <a:rPr lang="ru-RU" sz="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выпускниками </a:t>
            </a:r>
          </a:p>
          <a:p>
            <a:pPr algn="ctr"/>
            <a:r>
              <a:rPr lang="ru-RU" sz="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срок не менее 3-х лет</a:t>
            </a:r>
            <a:endParaRPr lang="ru-RU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85701" y="3470338"/>
            <a:ext cx="1754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800" dirty="0">
                <a:solidFill>
                  <a:prstClr val="white"/>
                </a:solidFill>
              </a:rPr>
              <a:t>Ознакомиться </a:t>
            </a:r>
            <a:endParaRPr lang="ru-RU" sz="800" dirty="0" smtClean="0">
              <a:solidFill>
                <a:prstClr val="white"/>
              </a:solidFill>
            </a:endParaRPr>
          </a:p>
          <a:p>
            <a:r>
              <a:rPr lang="ru-RU" sz="800" dirty="0" smtClean="0">
                <a:solidFill>
                  <a:prstClr val="white"/>
                </a:solidFill>
              </a:rPr>
              <a:t>с профилями </a:t>
            </a:r>
            <a:r>
              <a:rPr lang="ru-RU" sz="800" dirty="0">
                <a:solidFill>
                  <a:prstClr val="white"/>
                </a:solidFill>
              </a:rPr>
              <a:t>студентов </a:t>
            </a:r>
            <a:endParaRPr lang="ru-RU" sz="800" dirty="0" smtClean="0">
              <a:solidFill>
                <a:prstClr val="white"/>
              </a:solidFill>
            </a:endParaRPr>
          </a:p>
          <a:p>
            <a:r>
              <a:rPr lang="ru-RU" sz="800" dirty="0" smtClean="0">
                <a:solidFill>
                  <a:prstClr val="white"/>
                </a:solidFill>
              </a:rPr>
              <a:t>Горно-нефтяного </a:t>
            </a:r>
          </a:p>
          <a:p>
            <a:r>
              <a:rPr lang="ru-RU" sz="800" dirty="0" smtClean="0">
                <a:solidFill>
                  <a:prstClr val="white"/>
                </a:solidFill>
              </a:rPr>
              <a:t>факультета ПНИПУ </a:t>
            </a:r>
          </a:p>
          <a:p>
            <a:r>
              <a:rPr lang="ru-RU" sz="800" dirty="0" smtClean="0">
                <a:solidFill>
                  <a:prstClr val="white"/>
                </a:solidFill>
              </a:rPr>
              <a:t>в ИС «Эпос»</a:t>
            </a:r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19373" y="3531314"/>
            <a:ext cx="1754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Пригласить на практику </a:t>
            </a:r>
          </a:p>
          <a:p>
            <a:pPr algn="ctr"/>
            <a:r>
              <a:rPr lang="ru-RU" sz="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студентов, обучающихся </a:t>
            </a:r>
          </a:p>
          <a:p>
            <a:pPr algn="ctr"/>
            <a:r>
              <a:rPr lang="ru-RU" sz="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сетевой программе СПбГУ </a:t>
            </a:r>
            <a:r>
              <a:rPr lang="ru-RU" sz="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«Нефтегазовое дело»</a:t>
            </a:r>
            <a:endParaRPr lang="ru-RU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02256" y="3479661"/>
            <a:ext cx="1570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Трудоустроить выпускников, показавших наилучшие результаты</a:t>
            </a:r>
          </a:p>
          <a:p>
            <a:pPr algn="ctr"/>
            <a:r>
              <a:rPr lang="ru-RU" sz="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процессе прохождения практики</a:t>
            </a:r>
            <a:endParaRPr lang="ru-RU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Соединительная линия уступом 30"/>
          <p:cNvCxnSpPr>
            <a:stCxn id="12" idx="0"/>
          </p:cNvCxnSpPr>
          <p:nvPr/>
        </p:nvCxnSpPr>
        <p:spPr>
          <a:xfrm rot="5400000" flipH="1" flipV="1">
            <a:off x="1262998" y="2105846"/>
            <a:ext cx="501678" cy="725655"/>
          </a:xfrm>
          <a:prstGeom prst="bentConnector2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3386515" y="2168129"/>
            <a:ext cx="232956" cy="2201"/>
          </a:xfrm>
          <a:prstGeom prst="straightConnector1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>
            <a:stCxn id="12" idx="2"/>
          </p:cNvCxnSpPr>
          <p:nvPr/>
        </p:nvCxnSpPr>
        <p:spPr>
          <a:xfrm rot="16200000" flipH="1">
            <a:off x="1285233" y="3230626"/>
            <a:ext cx="506781" cy="775227"/>
          </a:xfrm>
          <a:prstGeom prst="bentConnector2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3430804" y="3856263"/>
            <a:ext cx="232956" cy="2201"/>
          </a:xfrm>
          <a:prstGeom prst="straightConnector1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5401727" y="3811119"/>
            <a:ext cx="232956" cy="2201"/>
          </a:xfrm>
          <a:prstGeom prst="straightConnector1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190440" y="2768900"/>
            <a:ext cx="15897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Получить трех специалистов                         по нефтегазовому делу</a:t>
            </a:r>
            <a:endParaRPr lang="ru-RU" sz="9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253100" y="2745862"/>
            <a:ext cx="1451310" cy="64533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 flipH="1">
            <a:off x="7985314" y="2571905"/>
            <a:ext cx="6561" cy="159219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48"/>
          <p:cNvCxnSpPr/>
          <p:nvPr/>
        </p:nvCxnSpPr>
        <p:spPr>
          <a:xfrm flipV="1">
            <a:off x="7112087" y="3434819"/>
            <a:ext cx="879788" cy="419919"/>
          </a:xfrm>
          <a:prstGeom prst="bentConnector2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63656" y="1264236"/>
            <a:ext cx="2537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Траектория № 1</a:t>
            </a:r>
          </a:p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«Целевой договор (вне квоты)</a:t>
            </a:r>
            <a:endParaRPr lang="ru-RU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19471" y="4415674"/>
            <a:ext cx="2475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Траектория №2 «Практика»</a:t>
            </a:r>
            <a:endParaRPr lang="ru-RU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https://mystartupcfo.com/img/info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65" y="3448323"/>
            <a:ext cx="516783" cy="51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1733396" y="1853511"/>
            <a:ext cx="1754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Познакомиться </a:t>
            </a:r>
          </a:p>
          <a:p>
            <a:pPr algn="ctr"/>
            <a:r>
              <a:rPr lang="ru-RU" sz="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профилями студентов </a:t>
            </a:r>
          </a:p>
          <a:p>
            <a:pPr algn="ctr"/>
            <a:r>
              <a:rPr lang="ru-RU" sz="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ПНИПУ 3 курса Горно-нефтяного факультета </a:t>
            </a:r>
          </a:p>
          <a:p>
            <a:pPr algn="ctr"/>
            <a:r>
              <a:rPr lang="ru-RU" sz="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ИС «Эпос»</a:t>
            </a:r>
            <a:endParaRPr lang="ru-RU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 descr="https://www.simplehousedfw.com/wp-content/uploads/2017/12/Simple-House-Solutions-LLC-contract-624x6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427" y="2251567"/>
            <a:ext cx="376036" cy="38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pinclipart.com/picdir/big/389-3890987_locally-based-engineer-icon-clip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112374" y="3518902"/>
            <a:ext cx="353205" cy="41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2" descr="https://www.pinclipart.com/picdir/big/389-3890987_locally-based-engineer-icon-clip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264774" y="3671302"/>
            <a:ext cx="353205" cy="41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2" descr="https://www.pinclipart.com/picdir/big/389-3890987_locally-based-engineer-icon-clip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417174" y="3823702"/>
            <a:ext cx="353205" cy="41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C4F59030-74AD-4B5C-B508-0AA5A2B0A5B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/>
        </p:blipFill>
        <p:spPr bwMode="auto">
          <a:xfrm>
            <a:off x="0" y="562696"/>
            <a:ext cx="9144000" cy="1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021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98996" y="92738"/>
            <a:ext cx="7886700" cy="401719"/>
          </a:xfrm>
        </p:spPr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Ключевые проблемы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865" y="771099"/>
            <a:ext cx="8092269" cy="3861623"/>
          </a:xfrm>
        </p:spPr>
        <p:txBody>
          <a:bodyPr rtlCol="0">
            <a:normAutofit fontScale="70000" lnSpcReduction="20000"/>
          </a:bodyPr>
          <a:lstStyle/>
          <a:p>
            <a:pPr marL="385763" indent="-385763">
              <a:buFont typeface="Arial" panose="020B0604020202020204" pitchFamily="34" charset="0"/>
              <a:buAutoNum type="arabicPeriod"/>
              <a:defRPr/>
            </a:pPr>
            <a:r>
              <a:rPr lang="ru-RU" dirty="0" smtClean="0">
                <a:latin typeface="Trebuchet MS" panose="020B0603020202020204" pitchFamily="34" charset="0"/>
              </a:rPr>
              <a:t>Отсутствие долговременного заказа работодателей </a:t>
            </a:r>
            <a:br>
              <a:rPr lang="ru-RU" dirty="0" smtClean="0">
                <a:latin typeface="Trebuchet MS" panose="020B0603020202020204" pitchFamily="34" charset="0"/>
              </a:rPr>
            </a:br>
            <a:r>
              <a:rPr lang="ru-RU" dirty="0" smtClean="0">
                <a:latin typeface="Trebuchet MS" panose="020B0603020202020204" pitchFamily="34" charset="0"/>
              </a:rPr>
              <a:t>на подготовку кадров</a:t>
            </a:r>
          </a:p>
          <a:p>
            <a:pPr marL="385763" indent="-385763">
              <a:buFont typeface="Arial" panose="020B0604020202020204" pitchFamily="34" charset="0"/>
              <a:buAutoNum type="arabicPeriod"/>
              <a:defRPr/>
            </a:pPr>
            <a:r>
              <a:rPr lang="ru-RU" dirty="0" smtClean="0">
                <a:latin typeface="Trebuchet MS" panose="020B0603020202020204" pitchFamily="34" charset="0"/>
              </a:rPr>
              <a:t>Неготовность работодателей сформулировать требования </a:t>
            </a:r>
            <a:br>
              <a:rPr lang="ru-RU" dirty="0" smtClean="0">
                <a:latin typeface="Trebuchet MS" panose="020B0603020202020204" pitchFamily="34" charset="0"/>
              </a:rPr>
            </a:br>
            <a:r>
              <a:rPr lang="ru-RU" dirty="0" smtClean="0">
                <a:latin typeface="Trebuchet MS" panose="020B0603020202020204" pitchFamily="34" charset="0"/>
              </a:rPr>
              <a:t>к специалистам</a:t>
            </a:r>
          </a:p>
          <a:p>
            <a:pPr marL="385763" indent="-385763">
              <a:buFont typeface="Arial" panose="020B0604020202020204" pitchFamily="34" charset="0"/>
              <a:buAutoNum type="arabicPeriod"/>
              <a:defRPr/>
            </a:pPr>
            <a:r>
              <a:rPr lang="ru-RU" dirty="0" smtClean="0">
                <a:latin typeface="Trebuchet MS" panose="020B0603020202020204" pitchFamily="34" charset="0"/>
              </a:rPr>
              <a:t>Малое количество предприятий, готовых работать в режиме государственно-частного партнерства</a:t>
            </a:r>
          </a:p>
          <a:p>
            <a:pPr marL="385763" indent="-385763">
              <a:buFont typeface="Arial" panose="020B0604020202020204" pitchFamily="34" charset="0"/>
              <a:buAutoNum type="arabicPeriod"/>
              <a:defRPr/>
            </a:pPr>
            <a:r>
              <a:rPr lang="ru-RU" dirty="0" smtClean="0">
                <a:latin typeface="Trebuchet MS" panose="020B0603020202020204" pitchFamily="34" charset="0"/>
              </a:rPr>
              <a:t>Низкая заработная плата при поступлении на работу молодых специалистов</a:t>
            </a:r>
          </a:p>
          <a:p>
            <a:pPr marL="385763" indent="-385763">
              <a:buFont typeface="Arial" panose="020B0604020202020204" pitchFamily="34" charset="0"/>
              <a:buAutoNum type="arabicPeriod"/>
              <a:defRPr/>
            </a:pPr>
            <a:r>
              <a:rPr lang="ru-RU" dirty="0" smtClean="0">
                <a:latin typeface="Trebuchet MS" panose="020B0603020202020204" pitchFamily="34" charset="0"/>
              </a:rPr>
              <a:t>Неготовность предприятий брать на практику большое количество студентов</a:t>
            </a:r>
          </a:p>
          <a:p>
            <a:pPr marL="385763" indent="-385763">
              <a:buFont typeface="Arial" panose="020B0604020202020204" pitchFamily="34" charset="0"/>
              <a:buAutoNum type="arabicPeriod"/>
              <a:defRPr/>
            </a:pPr>
            <a:r>
              <a:rPr lang="ru-RU" dirty="0" smtClean="0">
                <a:latin typeface="Trebuchet MS" panose="020B0603020202020204" pitchFamily="34" charset="0"/>
              </a:rPr>
              <a:t>Низкая активность предприятий по заключению договоров </a:t>
            </a:r>
            <a:br>
              <a:rPr lang="ru-RU" dirty="0" smtClean="0">
                <a:latin typeface="Trebuchet MS" panose="020B0603020202020204" pitchFamily="34" charset="0"/>
              </a:rPr>
            </a:br>
            <a:r>
              <a:rPr lang="ru-RU" dirty="0" smtClean="0">
                <a:latin typeface="Trebuchet MS" panose="020B0603020202020204" pitchFamily="34" charset="0"/>
              </a:rPr>
              <a:t>на целевое обучение. Отсутствие ответственности</a:t>
            </a:r>
          </a:p>
          <a:p>
            <a:pPr marL="385763" indent="-385763">
              <a:buFont typeface="Arial" panose="020B0604020202020204" pitchFamily="34" charset="0"/>
              <a:buAutoNum type="arabicPeriod"/>
              <a:defRPr/>
            </a:pPr>
            <a:r>
              <a:rPr lang="ru-RU" dirty="0" smtClean="0">
                <a:latin typeface="Trebuchet MS" panose="020B0603020202020204" pitchFamily="34" charset="0"/>
              </a:rPr>
              <a:t>Недостаточная </a:t>
            </a:r>
            <a:r>
              <a:rPr lang="ru-RU" dirty="0" err="1" smtClean="0">
                <a:latin typeface="Trebuchet MS" panose="020B0603020202020204" pitchFamily="34" charset="0"/>
              </a:rPr>
              <a:t>профориентационная</a:t>
            </a:r>
            <a:r>
              <a:rPr lang="ru-RU" dirty="0" smtClean="0">
                <a:latin typeface="Trebuchet MS" panose="020B0603020202020204" pitchFamily="34" charset="0"/>
              </a:rPr>
              <a:t> работа со школьниками. Профориентация от СПО, а не от предприятий</a:t>
            </a:r>
          </a:p>
          <a:p>
            <a:pPr marL="385763" indent="-385763">
              <a:buFont typeface="Arial" panose="020B0604020202020204" pitchFamily="34" charset="0"/>
              <a:buAutoNum type="arabicPeriod"/>
              <a:defRPr/>
            </a:pPr>
            <a:endParaRPr lang="ru-RU" dirty="0" smtClean="0">
              <a:latin typeface="Trebuchet MS" panose="020B0603020202020204" pitchFamily="34" charset="0"/>
            </a:endParaRPr>
          </a:p>
          <a:p>
            <a:pPr marL="0" indent="0">
              <a:buNone/>
              <a:defRPr/>
            </a:pPr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595EFFA-AA14-4955-AAF2-4230D213D86C}" type="slidenum">
              <a:rPr lang="ru-RU" altLang="ru-RU">
                <a:solidFill>
                  <a:srgbClr val="898989"/>
                </a:solidFill>
              </a:rPr>
              <a:pPr/>
              <a:t>25</a:t>
            </a:fld>
            <a:endParaRPr lang="ru-RU" altLang="ru-RU">
              <a:solidFill>
                <a:srgbClr val="898989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4F59030-74AD-4B5C-B508-0AA5A2B0A5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0" y="562696"/>
            <a:ext cx="9144000" cy="1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329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785" y="825691"/>
            <a:ext cx="8386549" cy="38070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rebuchet MS" panose="020B0603020202020204" pitchFamily="34" charset="0"/>
              </a:rPr>
              <a:t>Работодатель: «Готовите не тех и не столько! Хочу: умного, талантливого, адаптированного к моему производству, готового работать 24/7 за невысокую заработную плату».</a:t>
            </a:r>
          </a:p>
          <a:p>
            <a:r>
              <a:rPr lang="ru-RU" sz="2400" dirty="0" smtClean="0">
                <a:latin typeface="Trebuchet MS" panose="020B0603020202020204" pitchFamily="34" charset="0"/>
              </a:rPr>
              <a:t>Выпускник: «Хочу интересную, высокооплачиваемую «сразу!», </a:t>
            </a:r>
            <a:r>
              <a:rPr lang="ru-RU" sz="2400" dirty="0">
                <a:latin typeface="Trebuchet MS" panose="020B0603020202020204" pitchFamily="34" charset="0"/>
              </a:rPr>
              <a:t>«чистую» работу на современном </a:t>
            </a:r>
            <a:r>
              <a:rPr lang="ru-RU" sz="2400" dirty="0" smtClean="0">
                <a:latin typeface="Trebuchet MS" panose="020B0603020202020204" pitchFamily="34" charset="0"/>
              </a:rPr>
              <a:t>оборудовании с перспективой карьерного роста, </a:t>
            </a:r>
            <a:br>
              <a:rPr lang="ru-RU" sz="2400" dirty="0" smtClean="0">
                <a:latin typeface="Trebuchet MS" panose="020B0603020202020204" pitchFamily="34" charset="0"/>
              </a:rPr>
            </a:br>
            <a:r>
              <a:rPr lang="ru-RU" sz="2400" dirty="0" smtClean="0">
                <a:latin typeface="Trebuchet MS" panose="020B0603020202020204" pitchFamily="34" charset="0"/>
              </a:rPr>
              <a:t>с полным </a:t>
            </a:r>
            <a:r>
              <a:rPr lang="ru-RU" sz="2400" dirty="0" err="1" smtClean="0">
                <a:latin typeface="Trebuchet MS" panose="020B0603020202020204" pitchFamily="34" charset="0"/>
              </a:rPr>
              <a:t>соц.пакетом</a:t>
            </a:r>
            <a:r>
              <a:rPr lang="ru-RU" sz="2400" dirty="0" smtClean="0">
                <a:latin typeface="Trebuchet MS" panose="020B0603020202020204" pitchFamily="34" charset="0"/>
              </a:rPr>
              <a:t>, в местности с развитой городской инфраструктурой».</a:t>
            </a:r>
          </a:p>
          <a:p>
            <a:pPr marL="0" indent="0">
              <a:buNone/>
            </a:pPr>
            <a:r>
              <a:rPr lang="ru-RU" sz="2400" dirty="0">
                <a:latin typeface="Trebuchet MS" panose="020B0603020202020204" pitchFamily="34" charset="0"/>
              </a:rPr>
              <a:t> </a:t>
            </a:r>
            <a:r>
              <a:rPr lang="ru-RU" sz="2400" dirty="0" smtClean="0">
                <a:latin typeface="Trebuchet MS" panose="020B0603020202020204" pitchFamily="34" charset="0"/>
              </a:rPr>
              <a:t>                                           </a:t>
            </a:r>
          </a:p>
          <a:p>
            <a:endParaRPr lang="ru-RU" sz="2400" dirty="0">
              <a:latin typeface="Trebuchet MS" panose="020B0603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4F59030-74AD-4B5C-B508-0AA5A2B0A5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0" y="562696"/>
            <a:ext cx="9144000" cy="1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7603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450" y="46280"/>
            <a:ext cx="7886700" cy="34961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Жизненные траектории выпускников школ</a:t>
            </a:r>
            <a:endParaRPr lang="ru-RU" sz="20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83351241"/>
              </p:ext>
            </p:extLst>
          </p:nvPr>
        </p:nvGraphicFramePr>
        <p:xfrm>
          <a:off x="58638" y="605645"/>
          <a:ext cx="4560125" cy="2244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91711149"/>
              </p:ext>
            </p:extLst>
          </p:nvPr>
        </p:nvGraphicFramePr>
        <p:xfrm>
          <a:off x="4595757" y="534396"/>
          <a:ext cx="4453247" cy="2636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90008" y="650173"/>
            <a:ext cx="3194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26 176 выпускников  9 классов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5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28572369"/>
              </p:ext>
            </p:extLst>
          </p:nvPr>
        </p:nvGraphicFramePr>
        <p:xfrm>
          <a:off x="106140" y="2858989"/>
          <a:ext cx="4810247" cy="2409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3"/>
          <p:cNvSpPr txBox="1"/>
          <p:nvPr/>
        </p:nvSpPr>
        <p:spPr>
          <a:xfrm>
            <a:off x="5919604" y="395890"/>
            <a:ext cx="2208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err="1" smtClean="0">
                <a:solidFill>
                  <a:srgbClr val="C00000"/>
                </a:solidFill>
              </a:rPr>
              <a:t>Верхнекамье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800380" y="402912"/>
            <a:ext cx="2208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rgbClr val="C00000"/>
                </a:solidFill>
              </a:rPr>
              <a:t>Пермский край</a:t>
            </a:r>
            <a:endParaRPr lang="ru-RU" sz="1800" b="1" dirty="0">
              <a:solidFill>
                <a:srgbClr val="C00000"/>
              </a:solidFill>
            </a:endParaRPr>
          </a:p>
        </p:txBody>
      </p:sp>
      <p:graphicFrame>
        <p:nvGraphicFramePr>
          <p:cNvPr id="18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41899165"/>
              </p:ext>
            </p:extLst>
          </p:nvPr>
        </p:nvGraphicFramePr>
        <p:xfrm>
          <a:off x="4590077" y="2702382"/>
          <a:ext cx="4458939" cy="2559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4813069" y="534390"/>
            <a:ext cx="41564" cy="440960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90005" y="2826476"/>
            <a:ext cx="8829304" cy="0"/>
          </a:xfrm>
          <a:prstGeom prst="line">
            <a:avLst/>
          </a:prstGeom>
          <a:ln w="158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61909" y="4807131"/>
            <a:ext cx="2057400" cy="273844"/>
          </a:xfrm>
        </p:spPr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4F59030-74AD-4B5C-B508-0AA5A2B0A5B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/>
        </p:blipFill>
        <p:spPr bwMode="auto">
          <a:xfrm>
            <a:off x="0" y="380333"/>
            <a:ext cx="9144000" cy="1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933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51" y="9246"/>
            <a:ext cx="8538449" cy="568955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ru-RU" sz="2000" dirty="0">
                <a:solidFill>
                  <a:srgbClr val="0070C0"/>
                </a:solidFill>
                <a:latin typeface="Trebuchet MS" panose="020B0603020202020204" pitchFamily="34" charset="0"/>
              </a:rPr>
              <a:t>Формирование заказа на подготовку рабочих кадров и специалистов в Пермском крае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85243" y="4764825"/>
            <a:ext cx="2057400" cy="273844"/>
          </a:xfrm>
        </p:spPr>
        <p:txBody>
          <a:bodyPr/>
          <a:lstStyle/>
          <a:p>
            <a:fld id="{9C06F6B8-4EC4-4DCC-B499-6D192355E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6609" y="738054"/>
            <a:ext cx="718334" cy="5387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1125" y="4607905"/>
            <a:ext cx="452740" cy="2938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0492" y="2518667"/>
            <a:ext cx="445366" cy="3265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9596" y="2065298"/>
            <a:ext cx="445366" cy="3265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4870" y="1542869"/>
            <a:ext cx="445366" cy="32652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66044" y="2006287"/>
            <a:ext cx="169872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400" dirty="0">
                <a:solidFill>
                  <a:prstClr val="black"/>
                </a:solidFill>
              </a:rPr>
              <a:t>Отраслевые министерства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9311" y="2118627"/>
            <a:ext cx="680266" cy="4987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90806" y="1234915"/>
            <a:ext cx="1713605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400" dirty="0">
                <a:solidFill>
                  <a:prstClr val="black"/>
                </a:solidFill>
              </a:rPr>
              <a:t>Межведомственная комиссия при</a:t>
            </a:r>
          </a:p>
          <a:p>
            <a:pPr>
              <a:lnSpc>
                <a:spcPts val="1300"/>
              </a:lnSpc>
            </a:pPr>
            <a:r>
              <a:rPr lang="ru-RU" sz="1400" dirty="0">
                <a:solidFill>
                  <a:prstClr val="black"/>
                </a:solidFill>
              </a:rPr>
              <a:t>Министерстве образования и науки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84944" y="892620"/>
            <a:ext cx="158417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400" dirty="0">
                <a:solidFill>
                  <a:prstClr val="black"/>
                </a:solidFill>
              </a:rPr>
              <a:t>Торгово-промышленная палата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6642" y="1291520"/>
            <a:ext cx="1534687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400" dirty="0">
                <a:solidFill>
                  <a:prstClr val="black"/>
                </a:solidFill>
              </a:rPr>
              <a:t>Работодатели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14849" y="1092710"/>
            <a:ext cx="1772241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400" dirty="0">
                <a:solidFill>
                  <a:prstClr val="black"/>
                </a:solidFill>
              </a:rPr>
              <a:t>Профессиональные образовательные организации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770" y="1628494"/>
            <a:ext cx="449971" cy="337478"/>
          </a:xfrm>
          <a:prstGeom prst="rect">
            <a:avLst/>
          </a:prstGeom>
        </p:spPr>
      </p:pic>
      <p:cxnSp>
        <p:nvCxnSpPr>
          <p:cNvPr id="28" name="Прямая со стрелкой 27"/>
          <p:cNvCxnSpPr/>
          <p:nvPr/>
        </p:nvCxnSpPr>
        <p:spPr>
          <a:xfrm flipV="1">
            <a:off x="1283913" y="2447342"/>
            <a:ext cx="5003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299380" y="2630566"/>
            <a:ext cx="158849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400" dirty="0">
                <a:solidFill>
                  <a:srgbClr val="44546A"/>
                </a:solidFill>
              </a:rPr>
              <a:t>Сводные данные о заявках работодателей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495180" y="4184636"/>
            <a:ext cx="4289764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solidFill>
                  <a:srgbClr val="44546A"/>
                </a:solidFill>
              </a:rPr>
              <a:t>Государственное задание в СПО на </a:t>
            </a:r>
            <a:r>
              <a:rPr lang="ru-RU" sz="1400" b="1" dirty="0">
                <a:solidFill>
                  <a:srgbClr val="44546A"/>
                </a:solidFill>
              </a:rPr>
              <a:t>подготовку специалистов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557" y="2181250"/>
            <a:ext cx="449971" cy="33747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328" y="2805481"/>
            <a:ext cx="449971" cy="33747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7876" y="4607905"/>
            <a:ext cx="452740" cy="29381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4484" y="2262388"/>
            <a:ext cx="452740" cy="29381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4171" y="2169512"/>
            <a:ext cx="445366" cy="32652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7725031" y="3126329"/>
            <a:ext cx="1334197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400" dirty="0">
                <a:solidFill>
                  <a:prstClr val="black"/>
                </a:solidFill>
              </a:rPr>
              <a:t>Управление в сфере содействия занятости </a:t>
            </a:r>
            <a:r>
              <a:rPr lang="ru-RU" sz="1400" dirty="0" err="1">
                <a:solidFill>
                  <a:prstClr val="black"/>
                </a:solidFill>
              </a:rPr>
              <a:t>Минсоц</a:t>
            </a:r>
            <a:r>
              <a:rPr lang="ru-RU" sz="1400" dirty="0">
                <a:solidFill>
                  <a:prstClr val="black"/>
                </a:solidFill>
              </a:rPr>
              <a:t> ПК</a:t>
            </a:r>
          </a:p>
        </p:txBody>
      </p:sp>
      <p:cxnSp>
        <p:nvCxnSpPr>
          <p:cNvPr id="40" name="Прямая со стрелкой 39"/>
          <p:cNvCxnSpPr/>
          <p:nvPr/>
        </p:nvCxnSpPr>
        <p:spPr>
          <a:xfrm flipV="1">
            <a:off x="1283913" y="1860766"/>
            <a:ext cx="5003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3913767" y="2391824"/>
            <a:ext cx="10357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2572973" y="2391824"/>
            <a:ext cx="5003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1294256" y="3057332"/>
            <a:ext cx="5003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324165" y="1390584"/>
            <a:ext cx="1588496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400" dirty="0" smtClean="0">
                <a:solidFill>
                  <a:srgbClr val="44546A"/>
                </a:solidFill>
              </a:rPr>
              <a:t>Министерство образования и науки Пермского края</a:t>
            </a:r>
            <a:endParaRPr lang="ru-RU" sz="1400" dirty="0">
              <a:solidFill>
                <a:srgbClr val="44546A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83381" y="1847309"/>
            <a:ext cx="491470" cy="173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2580852" y="2826676"/>
            <a:ext cx="491470" cy="203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5965323" y="1412028"/>
            <a:ext cx="899522" cy="748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Левая фигурная скобка 24"/>
          <p:cNvSpPr/>
          <p:nvPr/>
        </p:nvSpPr>
        <p:spPr>
          <a:xfrm>
            <a:off x="7003273" y="1570791"/>
            <a:ext cx="185589" cy="13573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58" name="Прямая со стрелкой 57"/>
          <p:cNvCxnSpPr/>
          <p:nvPr/>
        </p:nvCxnSpPr>
        <p:spPr>
          <a:xfrm flipH="1">
            <a:off x="5957994" y="2332775"/>
            <a:ext cx="625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Рисунок 58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8754" y="3185640"/>
            <a:ext cx="445366" cy="326526"/>
          </a:xfrm>
          <a:prstGeom prst="rect">
            <a:avLst/>
          </a:prstGeom>
        </p:spPr>
      </p:pic>
      <p:cxnSp>
        <p:nvCxnSpPr>
          <p:cNvPr id="61" name="Прямая со стрелкой 60"/>
          <p:cNvCxnSpPr/>
          <p:nvPr/>
        </p:nvCxnSpPr>
        <p:spPr>
          <a:xfrm flipH="1" flipV="1">
            <a:off x="5962515" y="2548358"/>
            <a:ext cx="1079878" cy="974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3387" y="1672129"/>
            <a:ext cx="452740" cy="293819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6882" y="4607905"/>
            <a:ext cx="452740" cy="29381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3387" y="2855928"/>
            <a:ext cx="452740" cy="29381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9713" y="4607905"/>
            <a:ext cx="452740" cy="29381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8875" y="4607905"/>
            <a:ext cx="452740" cy="293819"/>
          </a:xfrm>
          <a:prstGeom prst="rect">
            <a:avLst/>
          </a:prstGeom>
        </p:spPr>
      </p:pic>
      <p:cxnSp>
        <p:nvCxnSpPr>
          <p:cNvPr id="51" name="Прямая со стрелкой 50"/>
          <p:cNvCxnSpPr/>
          <p:nvPr/>
        </p:nvCxnSpPr>
        <p:spPr>
          <a:xfrm>
            <a:off x="5469468" y="2704525"/>
            <a:ext cx="44731" cy="13283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C4F59030-74AD-4B5C-B508-0AA5A2B0A5B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/>
        </p:blipFill>
        <p:spPr bwMode="auto">
          <a:xfrm>
            <a:off x="0" y="562696"/>
            <a:ext cx="9144000" cy="1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687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51" y="9246"/>
            <a:ext cx="8538449" cy="568955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ru-RU" sz="2000" dirty="0">
                <a:solidFill>
                  <a:srgbClr val="0070C0"/>
                </a:solidFill>
                <a:latin typeface="Trebuchet MS" panose="020B0603020202020204" pitchFamily="34" charset="0"/>
              </a:rPr>
              <a:t>Формирование заказа на подготовку рабочих кадров и специалистов в Пермском крае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85243" y="4764825"/>
            <a:ext cx="2057400" cy="273844"/>
          </a:xfrm>
        </p:spPr>
        <p:txBody>
          <a:bodyPr/>
          <a:lstStyle/>
          <a:p>
            <a:fld id="{9C06F6B8-4EC4-4DCC-B499-6D192355E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6609" y="738054"/>
            <a:ext cx="718334" cy="5387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1125" y="4607905"/>
            <a:ext cx="452740" cy="2938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0492" y="2518667"/>
            <a:ext cx="445366" cy="3265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9596" y="2065298"/>
            <a:ext cx="445366" cy="3265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4870" y="1542869"/>
            <a:ext cx="445366" cy="32652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66044" y="2006287"/>
            <a:ext cx="169872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400" dirty="0">
                <a:solidFill>
                  <a:prstClr val="black"/>
                </a:solidFill>
              </a:rPr>
              <a:t>Отраслевые министерства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9311" y="2118627"/>
            <a:ext cx="680266" cy="4987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90806" y="1234915"/>
            <a:ext cx="1713605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400" dirty="0">
                <a:solidFill>
                  <a:prstClr val="black"/>
                </a:solidFill>
              </a:rPr>
              <a:t>Межведомственная комиссия при</a:t>
            </a:r>
          </a:p>
          <a:p>
            <a:pPr>
              <a:lnSpc>
                <a:spcPts val="1300"/>
              </a:lnSpc>
            </a:pPr>
            <a:r>
              <a:rPr lang="ru-RU" sz="1400" dirty="0">
                <a:solidFill>
                  <a:prstClr val="black"/>
                </a:solidFill>
              </a:rPr>
              <a:t>Министерстве образования и науки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84944" y="892620"/>
            <a:ext cx="158417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400" dirty="0">
                <a:solidFill>
                  <a:prstClr val="black"/>
                </a:solidFill>
              </a:rPr>
              <a:t>Торгово-промышленная палата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6642" y="1291520"/>
            <a:ext cx="1534687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400" dirty="0">
                <a:solidFill>
                  <a:prstClr val="black"/>
                </a:solidFill>
              </a:rPr>
              <a:t>Работодатели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14849" y="1092710"/>
            <a:ext cx="1772241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400" dirty="0">
                <a:solidFill>
                  <a:prstClr val="black"/>
                </a:solidFill>
              </a:rPr>
              <a:t>Профессиональные образовательные организации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770" y="1628494"/>
            <a:ext cx="449971" cy="337478"/>
          </a:xfrm>
          <a:prstGeom prst="rect">
            <a:avLst/>
          </a:prstGeom>
        </p:spPr>
      </p:pic>
      <p:cxnSp>
        <p:nvCxnSpPr>
          <p:cNvPr id="28" name="Прямая со стрелкой 27"/>
          <p:cNvCxnSpPr/>
          <p:nvPr/>
        </p:nvCxnSpPr>
        <p:spPr>
          <a:xfrm flipV="1">
            <a:off x="1283913" y="2447342"/>
            <a:ext cx="5003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299380" y="2630566"/>
            <a:ext cx="158849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400" dirty="0">
                <a:solidFill>
                  <a:srgbClr val="44546A"/>
                </a:solidFill>
              </a:rPr>
              <a:t>Сводные данные о заявках работодателей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495180" y="4184636"/>
            <a:ext cx="4289764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solidFill>
                  <a:srgbClr val="44546A"/>
                </a:solidFill>
              </a:rPr>
              <a:t>Государственное задание в СПО на </a:t>
            </a:r>
            <a:r>
              <a:rPr lang="ru-RU" sz="1400" b="1" dirty="0">
                <a:solidFill>
                  <a:srgbClr val="44546A"/>
                </a:solidFill>
              </a:rPr>
              <a:t>подготовку специалистов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557" y="2181250"/>
            <a:ext cx="449971" cy="33747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328" y="2805481"/>
            <a:ext cx="449971" cy="33747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7876" y="4607905"/>
            <a:ext cx="452740" cy="29381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4484" y="2262388"/>
            <a:ext cx="452740" cy="29381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4171" y="2169512"/>
            <a:ext cx="445366" cy="32652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7725031" y="3126329"/>
            <a:ext cx="1334197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400" dirty="0">
                <a:solidFill>
                  <a:prstClr val="black"/>
                </a:solidFill>
              </a:rPr>
              <a:t>Управление </a:t>
            </a:r>
            <a:r>
              <a:rPr lang="ru-RU" sz="1400" dirty="0" smtClean="0">
                <a:solidFill>
                  <a:prstClr val="black"/>
                </a:solidFill>
              </a:rPr>
              <a:t/>
            </a:r>
            <a:br>
              <a:rPr lang="ru-RU" sz="1400" dirty="0" smtClean="0">
                <a:solidFill>
                  <a:prstClr val="black"/>
                </a:solidFill>
              </a:rPr>
            </a:br>
            <a:r>
              <a:rPr lang="ru-RU" sz="1400" dirty="0" smtClean="0">
                <a:solidFill>
                  <a:prstClr val="black"/>
                </a:solidFill>
              </a:rPr>
              <a:t>в </a:t>
            </a:r>
            <a:r>
              <a:rPr lang="ru-RU" sz="1400" dirty="0">
                <a:solidFill>
                  <a:prstClr val="black"/>
                </a:solidFill>
              </a:rPr>
              <a:t>сфере содействия занятости </a:t>
            </a:r>
            <a:r>
              <a:rPr lang="ru-RU" sz="1400" dirty="0" err="1">
                <a:solidFill>
                  <a:prstClr val="black"/>
                </a:solidFill>
              </a:rPr>
              <a:t>Минсоц</a:t>
            </a:r>
            <a:r>
              <a:rPr lang="ru-RU" sz="1400" dirty="0">
                <a:solidFill>
                  <a:prstClr val="black"/>
                </a:solidFill>
              </a:rPr>
              <a:t> ПК</a:t>
            </a:r>
          </a:p>
        </p:txBody>
      </p:sp>
      <p:cxnSp>
        <p:nvCxnSpPr>
          <p:cNvPr id="40" name="Прямая со стрелкой 39"/>
          <p:cNvCxnSpPr/>
          <p:nvPr/>
        </p:nvCxnSpPr>
        <p:spPr>
          <a:xfrm flipV="1">
            <a:off x="1283913" y="1860766"/>
            <a:ext cx="5003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3913767" y="2391824"/>
            <a:ext cx="10357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2572973" y="2391824"/>
            <a:ext cx="5003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1294256" y="3057332"/>
            <a:ext cx="5003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324165" y="1390584"/>
            <a:ext cx="1588496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400" dirty="0" smtClean="0">
                <a:solidFill>
                  <a:srgbClr val="44546A"/>
                </a:solidFill>
              </a:rPr>
              <a:t>Министерство образования и науки Пермского края</a:t>
            </a:r>
            <a:endParaRPr lang="ru-RU" sz="1400" dirty="0">
              <a:solidFill>
                <a:srgbClr val="44546A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83381" y="1847309"/>
            <a:ext cx="491470" cy="173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2580852" y="2826676"/>
            <a:ext cx="491470" cy="203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5965323" y="1412028"/>
            <a:ext cx="899522" cy="748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Левая фигурная скобка 24"/>
          <p:cNvSpPr/>
          <p:nvPr/>
        </p:nvSpPr>
        <p:spPr>
          <a:xfrm>
            <a:off x="7003273" y="1570791"/>
            <a:ext cx="185589" cy="13573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58" name="Прямая со стрелкой 57"/>
          <p:cNvCxnSpPr/>
          <p:nvPr/>
        </p:nvCxnSpPr>
        <p:spPr>
          <a:xfrm flipH="1">
            <a:off x="5957994" y="2332775"/>
            <a:ext cx="625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Рисунок 58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8754" y="3185640"/>
            <a:ext cx="445366" cy="326526"/>
          </a:xfrm>
          <a:prstGeom prst="rect">
            <a:avLst/>
          </a:prstGeom>
        </p:spPr>
      </p:pic>
      <p:cxnSp>
        <p:nvCxnSpPr>
          <p:cNvPr id="61" name="Прямая со стрелкой 60"/>
          <p:cNvCxnSpPr/>
          <p:nvPr/>
        </p:nvCxnSpPr>
        <p:spPr>
          <a:xfrm flipH="1" flipV="1">
            <a:off x="5962515" y="2548358"/>
            <a:ext cx="1079878" cy="974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3387" y="1672129"/>
            <a:ext cx="452740" cy="293819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6882" y="4607905"/>
            <a:ext cx="452740" cy="29381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3387" y="2855928"/>
            <a:ext cx="452740" cy="29381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9713" y="4607905"/>
            <a:ext cx="452740" cy="29381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8875" y="4607905"/>
            <a:ext cx="452740" cy="293819"/>
          </a:xfrm>
          <a:prstGeom prst="rect">
            <a:avLst/>
          </a:prstGeom>
        </p:spPr>
      </p:pic>
      <p:cxnSp>
        <p:nvCxnSpPr>
          <p:cNvPr id="51" name="Прямая со стрелкой 50"/>
          <p:cNvCxnSpPr/>
          <p:nvPr/>
        </p:nvCxnSpPr>
        <p:spPr>
          <a:xfrm>
            <a:off x="5469468" y="2704525"/>
            <a:ext cx="44731" cy="13283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C4F59030-74AD-4B5C-B508-0AA5A2B0A5B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/>
        </p:blipFill>
        <p:spPr bwMode="auto">
          <a:xfrm>
            <a:off x="0" y="562696"/>
            <a:ext cx="9144000" cy="1556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907744" y="4607905"/>
            <a:ext cx="2476427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2400" dirty="0" smtClean="0">
                <a:solidFill>
                  <a:srgbClr val="FF0000"/>
                </a:solidFill>
              </a:rPr>
              <a:t>ЖДЕМ 5 ЛЕТ!!!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736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950" y="3"/>
            <a:ext cx="8857396" cy="562694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ru-RU" sz="20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Модель формирования </a:t>
            </a:r>
            <a:r>
              <a:rPr lang="ru-RU" sz="2000" dirty="0">
                <a:solidFill>
                  <a:srgbClr val="0070C0"/>
                </a:solidFill>
                <a:latin typeface="Trebuchet MS" panose="020B0603020202020204" pitchFamily="34" charset="0"/>
              </a:rPr>
              <a:t>заказа на подготовку рабочих кадров </a:t>
            </a:r>
            <a:r>
              <a:rPr lang="ru-RU" sz="20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Trebuchet MS" panose="020B0603020202020204" pitchFamily="34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и </a:t>
            </a:r>
            <a:r>
              <a:rPr lang="ru-RU" sz="2000" dirty="0">
                <a:solidFill>
                  <a:srgbClr val="0070C0"/>
                </a:solidFill>
                <a:latin typeface="Trebuchet MS" panose="020B0603020202020204" pitchFamily="34" charset="0"/>
              </a:rPr>
              <a:t>специалистов в Пермском крае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31775" y="4786905"/>
            <a:ext cx="2057400" cy="273844"/>
          </a:xfrm>
        </p:spPr>
        <p:txBody>
          <a:bodyPr/>
          <a:lstStyle/>
          <a:p>
            <a:fld id="{9C06F6B8-4EC4-4DCC-B499-6D192355E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037" y="2513608"/>
            <a:ext cx="680266" cy="4987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9704" y="3898992"/>
            <a:ext cx="718334" cy="5387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0852" y="2372736"/>
            <a:ext cx="452740" cy="2938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6127" y="2009595"/>
            <a:ext cx="1496297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400" dirty="0">
                <a:solidFill>
                  <a:prstClr val="black"/>
                </a:solidFill>
              </a:rPr>
              <a:t>Министерство экономического развития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5022" y="3320432"/>
            <a:ext cx="445366" cy="3265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3705" y="2611231"/>
            <a:ext cx="445366" cy="3265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3705" y="2037356"/>
            <a:ext cx="445366" cy="32652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20914" y="1586449"/>
            <a:ext cx="169872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400" dirty="0">
                <a:solidFill>
                  <a:prstClr val="black"/>
                </a:solidFill>
              </a:rPr>
              <a:t>Отраслевые министерства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9706" y="2566531"/>
            <a:ext cx="680266" cy="4987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356822" y="1787673"/>
            <a:ext cx="1713605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400" dirty="0">
                <a:solidFill>
                  <a:prstClr val="black"/>
                </a:solidFill>
              </a:rPr>
              <a:t>Межведомственная комиссия при</a:t>
            </a:r>
          </a:p>
          <a:p>
            <a:pPr>
              <a:lnSpc>
                <a:spcPts val="1300"/>
              </a:lnSpc>
            </a:pPr>
            <a:r>
              <a:rPr lang="ru-RU" sz="1400" dirty="0">
                <a:solidFill>
                  <a:prstClr val="black"/>
                </a:solidFill>
              </a:rPr>
              <a:t>Министерстве образования </a:t>
            </a:r>
            <a:r>
              <a:rPr lang="ru-RU" sz="1400" dirty="0" smtClean="0">
                <a:solidFill>
                  <a:prstClr val="black"/>
                </a:solidFill>
              </a:rPr>
              <a:t/>
            </a:r>
            <a:br>
              <a:rPr lang="ru-RU" sz="1400" dirty="0" smtClean="0">
                <a:solidFill>
                  <a:prstClr val="black"/>
                </a:solidFill>
              </a:rPr>
            </a:br>
            <a:r>
              <a:rPr lang="ru-RU" sz="1400" dirty="0" smtClean="0">
                <a:solidFill>
                  <a:prstClr val="black"/>
                </a:solidFill>
              </a:rPr>
              <a:t>и </a:t>
            </a:r>
            <a:r>
              <a:rPr lang="ru-RU" sz="1400" dirty="0">
                <a:solidFill>
                  <a:prstClr val="black"/>
                </a:solidFill>
              </a:rPr>
              <a:t>науки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75952" y="4564670"/>
            <a:ext cx="158417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400" dirty="0">
                <a:solidFill>
                  <a:prstClr val="black"/>
                </a:solidFill>
              </a:rPr>
              <a:t>Торгово-промышленная палата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27535" y="3974143"/>
            <a:ext cx="1560063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400" dirty="0">
                <a:solidFill>
                  <a:prstClr val="black"/>
                </a:solidFill>
              </a:rPr>
              <a:t>Работодатели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54877" y="1822742"/>
            <a:ext cx="1789175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400" dirty="0">
                <a:solidFill>
                  <a:prstClr val="black"/>
                </a:solidFill>
              </a:rPr>
              <a:t>Профессиональные образовательные организации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3148" y="3483754"/>
            <a:ext cx="449971" cy="337478"/>
          </a:xfrm>
          <a:prstGeom prst="rect">
            <a:avLst/>
          </a:prstGeom>
        </p:spPr>
      </p:pic>
      <p:cxnSp>
        <p:nvCxnSpPr>
          <p:cNvPr id="28" name="Прямая со стрелкой 27"/>
          <p:cNvCxnSpPr/>
          <p:nvPr/>
        </p:nvCxnSpPr>
        <p:spPr>
          <a:xfrm flipV="1">
            <a:off x="2716889" y="2842694"/>
            <a:ext cx="5003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15640" y="2983652"/>
            <a:ext cx="1133332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200" dirty="0">
                <a:solidFill>
                  <a:srgbClr val="44546A"/>
                </a:solidFill>
              </a:rPr>
              <a:t>Отраслевые прогнозы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2116" y="3014683"/>
            <a:ext cx="1310393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200" dirty="0">
                <a:solidFill>
                  <a:srgbClr val="44546A"/>
                </a:solidFill>
              </a:rPr>
              <a:t>Официальный прогноз СЭР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 flipH="1" flipV="1">
            <a:off x="4096146" y="3143340"/>
            <a:ext cx="0" cy="558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4688283" y="1905798"/>
            <a:ext cx="2033189" cy="760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871892" y="2699168"/>
            <a:ext cx="1499515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>
                <a:solidFill>
                  <a:srgbClr val="44546A"/>
                </a:solidFill>
              </a:rPr>
              <a:t>Задание </a:t>
            </a:r>
            <a:r>
              <a:rPr lang="ru-RU" sz="1400" b="1" dirty="0" smtClean="0">
                <a:solidFill>
                  <a:srgbClr val="44546A"/>
                </a:solidFill>
              </a:rPr>
              <a:t/>
            </a:r>
            <a:br>
              <a:rPr lang="ru-RU" sz="1400" b="1" dirty="0" smtClean="0">
                <a:solidFill>
                  <a:srgbClr val="44546A"/>
                </a:solidFill>
              </a:rPr>
            </a:br>
            <a:r>
              <a:rPr lang="ru-RU" sz="1400" b="1" dirty="0" smtClean="0">
                <a:solidFill>
                  <a:srgbClr val="44546A"/>
                </a:solidFill>
              </a:rPr>
              <a:t>на </a:t>
            </a:r>
            <a:r>
              <a:rPr lang="ru-RU" sz="1400" b="1" dirty="0">
                <a:solidFill>
                  <a:srgbClr val="44546A"/>
                </a:solidFill>
              </a:rPr>
              <a:t>подготовку специалистов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94901" y="2831819"/>
            <a:ext cx="1649450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400" dirty="0" smtClean="0">
                <a:solidFill>
                  <a:srgbClr val="44546A"/>
                </a:solidFill>
              </a:rPr>
              <a:t>Подготовленные кадры</a:t>
            </a:r>
            <a:endParaRPr lang="ru-RU" sz="1400" dirty="0">
              <a:solidFill>
                <a:srgbClr val="44546A"/>
              </a:solidFill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 flipV="1">
            <a:off x="1119325" y="2831819"/>
            <a:ext cx="6771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6385" y="3903898"/>
            <a:ext cx="449971" cy="33747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3738" y="4303210"/>
            <a:ext cx="449971" cy="33747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0852" y="2016626"/>
            <a:ext cx="452740" cy="29381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3378" y="1672827"/>
            <a:ext cx="452740" cy="29381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7156" y="949046"/>
            <a:ext cx="445366" cy="32652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648772" y="765679"/>
            <a:ext cx="1945623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400" dirty="0">
                <a:solidFill>
                  <a:prstClr val="black"/>
                </a:solidFill>
              </a:rPr>
              <a:t>Управление в сфере содействия занятости </a:t>
            </a:r>
            <a:r>
              <a:rPr lang="ru-RU" sz="1400" dirty="0" err="1">
                <a:solidFill>
                  <a:prstClr val="black"/>
                </a:solidFill>
              </a:rPr>
              <a:t>Минсоц</a:t>
            </a:r>
            <a:r>
              <a:rPr lang="ru-RU" sz="1400" dirty="0">
                <a:solidFill>
                  <a:prstClr val="black"/>
                </a:solidFill>
              </a:rPr>
              <a:t> ПК</a:t>
            </a:r>
          </a:p>
        </p:txBody>
      </p:sp>
      <p:cxnSp>
        <p:nvCxnSpPr>
          <p:cNvPr id="53" name="Прямая со стрелкой 52"/>
          <p:cNvCxnSpPr/>
          <p:nvPr/>
        </p:nvCxnSpPr>
        <p:spPr>
          <a:xfrm flipV="1">
            <a:off x="4688234" y="2221169"/>
            <a:ext cx="1990398" cy="445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4733355" y="2534207"/>
            <a:ext cx="2032312" cy="132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H="1">
            <a:off x="4088968" y="1343512"/>
            <a:ext cx="953" cy="345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7067221" y="2831819"/>
            <a:ext cx="10868" cy="431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08065" y="1343513"/>
            <a:ext cx="3248708" cy="2630546"/>
          </a:xfrm>
          <a:prstGeom prst="ellipse">
            <a:avLst/>
          </a:prstGeom>
          <a:noFill/>
          <a:ln>
            <a:solidFill>
              <a:srgbClr val="CC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C4F59030-74AD-4B5C-B508-0AA5A2B0A5B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/>
        </p:blipFill>
        <p:spPr bwMode="auto">
          <a:xfrm>
            <a:off x="0" y="562696"/>
            <a:ext cx="9144000" cy="1556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56950" y="4461556"/>
            <a:ext cx="3339285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2000" dirty="0" smtClean="0">
                <a:solidFill>
                  <a:srgbClr val="FF0000"/>
                </a:solidFill>
              </a:rPr>
              <a:t>Малый бизнес «пролетает»!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192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 txBox="1">
            <a:spLocks/>
          </p:cNvSpPr>
          <p:nvPr/>
        </p:nvSpPr>
        <p:spPr>
          <a:xfrm>
            <a:off x="107950" y="278695"/>
            <a:ext cx="9036050" cy="28396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800" dirty="0">
                <a:solidFill>
                  <a:srgbClr val="0070C0"/>
                </a:solidFill>
                <a:latin typeface="Trebuchet MS" panose="020B0603020202020204" pitchFamily="34" charset="0"/>
              </a:rPr>
              <a:t>Краевой политехнический колледж  (</a:t>
            </a:r>
            <a:r>
              <a:rPr lang="ru-RU" sz="18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г.Чернушка</a:t>
            </a:r>
            <a:r>
              <a:rPr lang="ru-RU" sz="1800" dirty="0">
                <a:solidFill>
                  <a:srgbClr val="0070C0"/>
                </a:solidFill>
                <a:latin typeface="Trebuchet MS" panose="020B0603020202020204" pitchFamily="34" charset="0"/>
              </a:rPr>
              <a:t>) </a:t>
            </a:r>
            <a:r>
              <a:rPr lang="ru-RU" sz="18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/>
            </a:r>
            <a:br>
              <a:rPr lang="ru-RU" sz="1800" dirty="0" smtClean="0">
                <a:solidFill>
                  <a:srgbClr val="0070C0"/>
                </a:solidFill>
                <a:latin typeface="Trebuchet MS" panose="020B0603020202020204" pitchFamily="34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и </a:t>
            </a:r>
            <a:r>
              <a:rPr lang="ru-RU" sz="1800" dirty="0">
                <a:solidFill>
                  <a:srgbClr val="0070C0"/>
                </a:solidFill>
                <a:latin typeface="Trebuchet MS" panose="020B0603020202020204" pitchFamily="34" charset="0"/>
              </a:rPr>
              <a:t>учебные полигоны ПАО «Лукойл»</a:t>
            </a:r>
          </a:p>
        </p:txBody>
      </p:sp>
      <p:pic>
        <p:nvPicPr>
          <p:cNvPr id="14340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773" t="5685" r="22562" b="16161"/>
          <a:stretch>
            <a:fillRect/>
          </a:stretch>
        </p:blipFill>
        <p:spPr bwMode="auto">
          <a:xfrm>
            <a:off x="6153071" y="598779"/>
            <a:ext cx="2733329" cy="153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9964" y="3345449"/>
            <a:ext cx="2914343" cy="165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45449"/>
            <a:ext cx="2912131" cy="165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Группа 33"/>
          <p:cNvGrpSpPr/>
          <p:nvPr/>
        </p:nvGrpSpPr>
        <p:grpSpPr>
          <a:xfrm>
            <a:off x="2151485" y="1826399"/>
            <a:ext cx="1712822" cy="1326093"/>
            <a:chOff x="1368142" y="737363"/>
            <a:chExt cx="2438956" cy="2495414"/>
          </a:xfrm>
          <a:solidFill>
            <a:schemeClr val="bg1"/>
          </a:solidFill>
          <a:scene3d>
            <a:camera prst="orthographicFront"/>
            <a:lightRig rig="threePt" dir="t"/>
          </a:scene3d>
        </p:grpSpPr>
        <p:sp>
          <p:nvSpPr>
            <p:cNvPr id="35" name="Овал 34"/>
            <p:cNvSpPr/>
            <p:nvPr/>
          </p:nvSpPr>
          <p:spPr>
            <a:xfrm>
              <a:off x="1368142" y="737363"/>
              <a:ext cx="2438956" cy="24954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6" name="Овал 4"/>
            <p:cNvSpPr/>
            <p:nvPr/>
          </p:nvSpPr>
          <p:spPr>
            <a:xfrm>
              <a:off x="1739933" y="1404355"/>
              <a:ext cx="1724602" cy="137425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>
                  <a:solidFill>
                    <a:prstClr val="black"/>
                  </a:solidFill>
                </a:rPr>
                <a:t>Практика (Полигон колледжа</a:t>
              </a:r>
              <a:r>
                <a:rPr lang="ru-RU" sz="1200" b="1" dirty="0" smtClean="0">
                  <a:solidFill>
                    <a:prstClr val="black"/>
                  </a:solidFill>
                </a:rPr>
                <a:t>)</a:t>
              </a:r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 smtClean="0">
                  <a:solidFill>
                    <a:prstClr val="black"/>
                  </a:solidFill>
                </a:rPr>
                <a:t>10%  времени</a:t>
              </a:r>
              <a:endParaRPr lang="ru-RU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59218" y="1956343"/>
            <a:ext cx="1481092" cy="1142621"/>
            <a:chOff x="0" y="141658"/>
            <a:chExt cx="2266723" cy="2066258"/>
          </a:xfrm>
          <a:solidFill>
            <a:schemeClr val="bg1"/>
          </a:solidFill>
          <a:scene3d>
            <a:camera prst="orthographicFront"/>
            <a:lightRig rig="threePt" dir="t"/>
          </a:scene3d>
        </p:grpSpPr>
        <p:sp>
          <p:nvSpPr>
            <p:cNvPr id="32" name="Овал 31"/>
            <p:cNvSpPr/>
            <p:nvPr/>
          </p:nvSpPr>
          <p:spPr>
            <a:xfrm>
              <a:off x="0" y="141658"/>
              <a:ext cx="2266723" cy="206625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3" name="Овал 4"/>
            <p:cNvSpPr/>
            <p:nvPr/>
          </p:nvSpPr>
          <p:spPr>
            <a:xfrm>
              <a:off x="249029" y="710968"/>
              <a:ext cx="1713450" cy="85361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>
                  <a:solidFill>
                    <a:prstClr val="black"/>
                  </a:solidFill>
                </a:rPr>
                <a:t>Теория (Колледж</a:t>
              </a:r>
              <a:r>
                <a:rPr lang="ru-RU" sz="1200" b="1" dirty="0" smtClean="0">
                  <a:solidFill>
                    <a:prstClr val="black"/>
                  </a:solidFill>
                </a:rPr>
                <a:t>)</a:t>
              </a:r>
            </a:p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 smtClean="0">
                  <a:solidFill>
                    <a:prstClr val="black"/>
                  </a:solidFill>
                </a:rPr>
                <a:t>57% времени</a:t>
              </a:r>
              <a:endParaRPr lang="ru-RU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375148" y="1826401"/>
            <a:ext cx="1983072" cy="1414046"/>
            <a:chOff x="0" y="1937802"/>
            <a:chExt cx="2665739" cy="2651376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46" name="Овал 4"/>
            <p:cNvSpPr/>
            <p:nvPr/>
          </p:nvSpPr>
          <p:spPr>
            <a:xfrm>
              <a:off x="184681" y="2326088"/>
              <a:ext cx="2205221" cy="1874806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prstClr val="black"/>
                  </a:solidFill>
                </a:rPr>
                <a:t>Практика </a:t>
              </a:r>
              <a:r>
                <a:rPr lang="ru-RU" sz="1400" b="1" dirty="0" smtClean="0">
                  <a:solidFill>
                    <a:prstClr val="black"/>
                  </a:solidFill>
                </a:rPr>
                <a:t/>
              </a:r>
              <a:br>
                <a:rPr lang="ru-RU" sz="1400" b="1" dirty="0" smtClean="0">
                  <a:solidFill>
                    <a:prstClr val="black"/>
                  </a:solidFill>
                </a:rPr>
              </a:br>
              <a:r>
                <a:rPr lang="ru-RU" sz="1400" b="1" dirty="0" smtClean="0">
                  <a:solidFill>
                    <a:prstClr val="black"/>
                  </a:solidFill>
                </a:rPr>
                <a:t>(</a:t>
              </a:r>
              <a:r>
                <a:rPr lang="ru-RU" sz="1400" b="1" dirty="0">
                  <a:solidFill>
                    <a:prstClr val="black"/>
                  </a:solidFill>
                </a:rPr>
                <a:t>Цеха добычи нефти и </a:t>
              </a:r>
              <a:r>
                <a:rPr lang="ru-RU" sz="1400" b="1" dirty="0" smtClean="0">
                  <a:solidFill>
                    <a:prstClr val="black"/>
                  </a:solidFill>
                </a:rPr>
                <a:t>газа)</a:t>
              </a:r>
            </a:p>
            <a:p>
              <a:pPr algn="ctr" defTabSz="1066800">
                <a:defRPr/>
              </a:pPr>
              <a:r>
                <a:rPr lang="ru-RU" sz="1400" b="1" dirty="0" smtClean="0">
                  <a:solidFill>
                    <a:prstClr val="black"/>
                  </a:solidFill>
                </a:rPr>
                <a:t>33% </a:t>
              </a:r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 smtClean="0">
                  <a:solidFill>
                    <a:prstClr val="black"/>
                  </a:solidFill>
                </a:rPr>
                <a:t> времени</a:t>
              </a:r>
              <a:endParaRPr lang="ru-RU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41" name="Овал 40"/>
            <p:cNvSpPr/>
            <p:nvPr/>
          </p:nvSpPr>
          <p:spPr>
            <a:xfrm>
              <a:off x="0" y="1937802"/>
              <a:ext cx="2665739" cy="265137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</p:grpSp>
      <p:cxnSp>
        <p:nvCxnSpPr>
          <p:cNvPr id="5" name="Прямая со стрелкой 4"/>
          <p:cNvCxnSpPr/>
          <p:nvPr/>
        </p:nvCxnSpPr>
        <p:spPr>
          <a:xfrm flipV="1">
            <a:off x="1640310" y="2590886"/>
            <a:ext cx="511175" cy="23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3875876" y="2597616"/>
            <a:ext cx="511175" cy="23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90175" y="851365"/>
            <a:ext cx="49765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170</a:t>
            </a:r>
            <a:r>
              <a:rPr lang="ru-RU" altLang="ru-RU" sz="20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студентов по специальности «Разработка и </a:t>
            </a:r>
            <a:r>
              <a:rPr lang="ru-RU" altLang="ru-RU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эксплуатация нефтяных </a:t>
            </a:r>
            <a:r>
              <a:rPr lang="ru-RU" altLang="ru-RU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/>
            </a:r>
            <a:br>
              <a:rPr lang="ru-RU" altLang="ru-RU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ru-RU" altLang="ru-RU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и </a:t>
            </a:r>
            <a:r>
              <a:rPr lang="ru-RU" altLang="ru-RU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газовых </a:t>
            </a:r>
            <a:r>
              <a:rPr lang="ru-RU" altLang="ru-RU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месторождений»</a:t>
            </a:r>
            <a:endParaRPr lang="ru-RU" altLang="ru-RU" sz="20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401" y="4792245"/>
            <a:ext cx="2057400" cy="273844"/>
          </a:xfrm>
        </p:spPr>
        <p:txBody>
          <a:bodyPr/>
          <a:lstStyle/>
          <a:p>
            <a:fld id="{F1A24823-F0AF-4921-8289-550D1DD1DD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632812" y="2382240"/>
            <a:ext cx="2361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млн.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  <a:b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создание Полигона</a:t>
            </a:r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C4F59030-74AD-4B5C-B508-0AA5A2B0A5B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/>
        </p:blipFill>
        <p:spPr bwMode="auto">
          <a:xfrm>
            <a:off x="0" y="562696"/>
            <a:ext cx="9144000" cy="1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612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28825" y="63587"/>
            <a:ext cx="8894762" cy="392825"/>
          </a:xfrm>
        </p:spPr>
        <p:txBody>
          <a:bodyPr>
            <a:noAutofit/>
          </a:bodyPr>
          <a:lstStyle/>
          <a:p>
            <a:pPr algn="l">
              <a:lnSpc>
                <a:spcPts val="2400"/>
              </a:lnSpc>
            </a:pPr>
            <a:r>
              <a:rPr lang="ru-RU" altLang="ru-RU" sz="20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Подготовка рабочих кадров в многофункциональных центрах прикладных квалификаций (МЦПК)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7646" y="1033848"/>
            <a:ext cx="3220913" cy="3213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28"/>
          <p:cNvSpPr txBox="1">
            <a:spLocks noChangeArrowheads="1"/>
          </p:cNvSpPr>
          <p:nvPr/>
        </p:nvSpPr>
        <p:spPr bwMode="auto">
          <a:xfrm>
            <a:off x="3332798" y="2080082"/>
            <a:ext cx="917575" cy="26161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ru-RU" sz="1100" b="1">
                <a:solidFill>
                  <a:srgbClr val="000000"/>
                </a:solidFill>
                <a:latin typeface="Arial" charset="0"/>
              </a:rPr>
              <a:t>Кудымкар</a:t>
            </a:r>
          </a:p>
        </p:txBody>
      </p:sp>
      <p:sp>
        <p:nvSpPr>
          <p:cNvPr id="7173" name="Text Box 28"/>
          <p:cNvSpPr txBox="1">
            <a:spLocks noChangeArrowheads="1"/>
          </p:cNvSpPr>
          <p:nvPr/>
        </p:nvSpPr>
        <p:spPr bwMode="auto">
          <a:xfrm>
            <a:off x="4670998" y="2586119"/>
            <a:ext cx="741362" cy="276999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ru-RU" sz="1200" b="1" u="sng">
                <a:solidFill>
                  <a:srgbClr val="000000"/>
                </a:solidFill>
                <a:latin typeface="Arial" charset="0"/>
              </a:rPr>
              <a:t>ПЕРМЬ</a:t>
            </a:r>
          </a:p>
        </p:txBody>
      </p:sp>
      <p:sp>
        <p:nvSpPr>
          <p:cNvPr id="7174" name="Text Box 14"/>
          <p:cNvSpPr txBox="1">
            <a:spLocks noChangeArrowheads="1"/>
          </p:cNvSpPr>
          <p:nvPr/>
        </p:nvSpPr>
        <p:spPr bwMode="auto">
          <a:xfrm>
            <a:off x="5413948" y="3411201"/>
            <a:ext cx="825500" cy="26161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ru-RU" sz="1100" b="1">
                <a:solidFill>
                  <a:srgbClr val="000000"/>
                </a:solidFill>
                <a:latin typeface="Arial" charset="0"/>
              </a:rPr>
              <a:t>Кунгур</a:t>
            </a:r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3227959" y="3456445"/>
            <a:ext cx="1092200" cy="26161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ru-RU" sz="1100" b="1">
                <a:solidFill>
                  <a:srgbClr val="000000"/>
                </a:solidFill>
                <a:latin typeface="Arial" charset="0"/>
              </a:rPr>
              <a:t>Чайковский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421884" y="2075319"/>
            <a:ext cx="1028700" cy="26161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charset="0"/>
              </a:rPr>
              <a:t>Березники</a:t>
            </a:r>
          </a:p>
        </p:txBody>
      </p:sp>
      <p:sp>
        <p:nvSpPr>
          <p:cNvPr id="7177" name="Text Box 28"/>
          <p:cNvSpPr txBox="1">
            <a:spLocks noChangeArrowheads="1"/>
          </p:cNvSpPr>
          <p:nvPr/>
        </p:nvSpPr>
        <p:spPr bwMode="auto">
          <a:xfrm>
            <a:off x="5005974" y="1865770"/>
            <a:ext cx="987425" cy="26161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ru-RU" sz="1100" b="1">
                <a:solidFill>
                  <a:srgbClr val="000000"/>
                </a:solidFill>
                <a:latin typeface="Arial" charset="0"/>
              </a:rPr>
              <a:t>Соликамск</a:t>
            </a:r>
          </a:p>
        </p:txBody>
      </p:sp>
      <p:sp>
        <p:nvSpPr>
          <p:cNvPr id="7178" name="Text Box 28"/>
          <p:cNvSpPr txBox="1">
            <a:spLocks noChangeArrowheads="1"/>
          </p:cNvSpPr>
          <p:nvPr/>
        </p:nvSpPr>
        <p:spPr bwMode="auto">
          <a:xfrm>
            <a:off x="4972624" y="3862448"/>
            <a:ext cx="996950" cy="26161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ru-RU" sz="1100" b="1">
                <a:solidFill>
                  <a:srgbClr val="000000"/>
                </a:solidFill>
                <a:latin typeface="Arial" charset="0"/>
              </a:rPr>
              <a:t>Чернушка</a:t>
            </a:r>
          </a:p>
        </p:txBody>
      </p:sp>
      <p:sp>
        <p:nvSpPr>
          <p:cNvPr id="7179" name="Text Box 28"/>
          <p:cNvSpPr txBox="1">
            <a:spLocks noChangeArrowheads="1"/>
          </p:cNvSpPr>
          <p:nvPr/>
        </p:nvSpPr>
        <p:spPr bwMode="auto">
          <a:xfrm>
            <a:off x="5748909" y="2738505"/>
            <a:ext cx="782638" cy="26161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ru-RU" sz="1100" b="1">
                <a:solidFill>
                  <a:srgbClr val="000000"/>
                </a:solidFill>
                <a:latin typeface="Arial" charset="0"/>
              </a:rPr>
              <a:t>Лысьва</a:t>
            </a:r>
          </a:p>
        </p:txBody>
      </p:sp>
      <p:sp>
        <p:nvSpPr>
          <p:cNvPr id="7180" name="Text Box 28"/>
          <p:cNvSpPr txBox="1">
            <a:spLocks noChangeArrowheads="1"/>
          </p:cNvSpPr>
          <p:nvPr/>
        </p:nvSpPr>
        <p:spPr bwMode="auto">
          <a:xfrm>
            <a:off x="3383534" y="2939713"/>
            <a:ext cx="1123950" cy="26161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ru-RU" sz="1100" b="1">
                <a:solidFill>
                  <a:srgbClr val="000000"/>
                </a:solidFill>
                <a:latin typeface="Arial" charset="0"/>
              </a:rPr>
              <a:t>Краснокамск</a:t>
            </a:r>
          </a:p>
        </p:txBody>
      </p:sp>
      <p:sp>
        <p:nvSpPr>
          <p:cNvPr id="7198" name="Text Box 28"/>
          <p:cNvSpPr txBox="1">
            <a:spLocks noChangeArrowheads="1"/>
          </p:cNvSpPr>
          <p:nvPr/>
        </p:nvSpPr>
        <p:spPr bwMode="auto">
          <a:xfrm>
            <a:off x="4788472" y="1587163"/>
            <a:ext cx="1397000" cy="26161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ru-RU" sz="1100" b="1">
                <a:solidFill>
                  <a:srgbClr val="000000"/>
                </a:solidFill>
                <a:latin typeface="Arial" charset="0"/>
              </a:rPr>
              <a:t>Красновишерск</a:t>
            </a:r>
          </a:p>
        </p:txBody>
      </p:sp>
      <p:sp>
        <p:nvSpPr>
          <p:cNvPr id="7199" name="Text Box 10"/>
          <p:cNvSpPr txBox="1">
            <a:spLocks noChangeArrowheads="1"/>
          </p:cNvSpPr>
          <p:nvPr/>
        </p:nvSpPr>
        <p:spPr bwMode="auto">
          <a:xfrm>
            <a:off x="3167642" y="2668251"/>
            <a:ext cx="1114425" cy="26161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ru-RU" sz="1100" b="1">
                <a:solidFill>
                  <a:srgbClr val="000000"/>
                </a:solidFill>
                <a:latin typeface="Arial" charset="0"/>
              </a:rPr>
              <a:t>Верещагино</a:t>
            </a:r>
          </a:p>
        </p:txBody>
      </p:sp>
      <p:sp>
        <p:nvSpPr>
          <p:cNvPr id="7200" name="Text Box 28"/>
          <p:cNvSpPr txBox="1">
            <a:spLocks noChangeArrowheads="1"/>
          </p:cNvSpPr>
          <p:nvPr/>
        </p:nvSpPr>
        <p:spPr bwMode="auto">
          <a:xfrm>
            <a:off x="5545710" y="2524186"/>
            <a:ext cx="790575" cy="26161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ru-RU" sz="1100" b="1">
                <a:solidFill>
                  <a:srgbClr val="000000"/>
                </a:solidFill>
                <a:latin typeface="Arial" charset="0"/>
              </a:rPr>
              <a:t>Губаха</a:t>
            </a:r>
          </a:p>
        </p:txBody>
      </p:sp>
      <p:sp>
        <p:nvSpPr>
          <p:cNvPr id="65" name="Oval 38"/>
          <p:cNvSpPr>
            <a:spLocks noChangeArrowheads="1"/>
          </p:cNvSpPr>
          <p:nvPr/>
        </p:nvSpPr>
        <p:spPr bwMode="auto">
          <a:xfrm>
            <a:off x="4179330" y="2048464"/>
            <a:ext cx="222045" cy="15990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591" dirty="0">
              <a:solidFill>
                <a:prstClr val="black"/>
              </a:solidFill>
            </a:endParaRPr>
          </a:p>
        </p:txBody>
      </p:sp>
      <p:sp>
        <p:nvSpPr>
          <p:cNvPr id="71" name="Oval 38"/>
          <p:cNvSpPr>
            <a:spLocks noChangeArrowheads="1"/>
          </p:cNvSpPr>
          <p:nvPr/>
        </p:nvSpPr>
        <p:spPr bwMode="auto">
          <a:xfrm>
            <a:off x="4083054" y="2233900"/>
            <a:ext cx="222045" cy="15990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591" dirty="0">
              <a:solidFill>
                <a:prstClr val="black"/>
              </a:solidFill>
            </a:endParaRPr>
          </a:p>
        </p:txBody>
      </p:sp>
      <p:sp>
        <p:nvSpPr>
          <p:cNvPr id="75" name="Oval 38"/>
          <p:cNvSpPr>
            <a:spLocks noChangeArrowheads="1"/>
          </p:cNvSpPr>
          <p:nvPr/>
        </p:nvSpPr>
        <p:spPr bwMode="auto">
          <a:xfrm>
            <a:off x="3953165" y="1972018"/>
            <a:ext cx="216000" cy="162000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591" dirty="0">
              <a:solidFill>
                <a:prstClr val="black"/>
              </a:solidFill>
            </a:endParaRPr>
          </a:p>
        </p:txBody>
      </p:sp>
      <p:sp>
        <p:nvSpPr>
          <p:cNvPr id="83" name="Oval 38"/>
          <p:cNvSpPr>
            <a:spLocks noChangeArrowheads="1"/>
          </p:cNvSpPr>
          <p:nvPr/>
        </p:nvSpPr>
        <p:spPr bwMode="auto">
          <a:xfrm>
            <a:off x="4327009" y="2197958"/>
            <a:ext cx="216000" cy="162000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591" dirty="0">
              <a:solidFill>
                <a:prstClr val="black"/>
              </a:solidFill>
            </a:endParaRPr>
          </a:p>
        </p:txBody>
      </p:sp>
      <p:sp>
        <p:nvSpPr>
          <p:cNvPr id="84" name="Oval 38"/>
          <p:cNvSpPr>
            <a:spLocks noChangeArrowheads="1"/>
          </p:cNvSpPr>
          <p:nvPr/>
        </p:nvSpPr>
        <p:spPr bwMode="auto">
          <a:xfrm>
            <a:off x="4966518" y="1459901"/>
            <a:ext cx="216000" cy="162000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591" dirty="0">
              <a:solidFill>
                <a:prstClr val="black"/>
              </a:solidFill>
            </a:endParaRPr>
          </a:p>
        </p:txBody>
      </p:sp>
      <p:sp>
        <p:nvSpPr>
          <p:cNvPr id="85" name="Oval 38"/>
          <p:cNvSpPr>
            <a:spLocks noChangeArrowheads="1"/>
          </p:cNvSpPr>
          <p:nvPr/>
        </p:nvSpPr>
        <p:spPr bwMode="auto">
          <a:xfrm>
            <a:off x="5239826" y="2236072"/>
            <a:ext cx="222045" cy="15990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591" dirty="0">
              <a:solidFill>
                <a:prstClr val="black"/>
              </a:solidFill>
            </a:endParaRPr>
          </a:p>
        </p:txBody>
      </p:sp>
      <p:sp>
        <p:nvSpPr>
          <p:cNvPr id="86" name="Oval 38"/>
          <p:cNvSpPr>
            <a:spLocks noChangeArrowheads="1"/>
          </p:cNvSpPr>
          <p:nvPr/>
        </p:nvSpPr>
        <p:spPr bwMode="auto">
          <a:xfrm>
            <a:off x="5025602" y="2075353"/>
            <a:ext cx="222045" cy="15990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591" dirty="0">
              <a:solidFill>
                <a:prstClr val="black"/>
              </a:solidFill>
            </a:endParaRPr>
          </a:p>
        </p:txBody>
      </p:sp>
      <p:sp>
        <p:nvSpPr>
          <p:cNvPr id="87" name="Oval 38"/>
          <p:cNvSpPr>
            <a:spLocks noChangeArrowheads="1"/>
          </p:cNvSpPr>
          <p:nvPr/>
        </p:nvSpPr>
        <p:spPr bwMode="auto">
          <a:xfrm>
            <a:off x="5384607" y="2494993"/>
            <a:ext cx="216000" cy="162000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591" dirty="0">
              <a:solidFill>
                <a:prstClr val="black"/>
              </a:solidFill>
            </a:endParaRPr>
          </a:p>
        </p:txBody>
      </p:sp>
      <p:sp>
        <p:nvSpPr>
          <p:cNvPr id="88" name="Oval 38"/>
          <p:cNvSpPr>
            <a:spLocks noChangeArrowheads="1"/>
          </p:cNvSpPr>
          <p:nvPr/>
        </p:nvSpPr>
        <p:spPr bwMode="auto">
          <a:xfrm>
            <a:off x="4143495" y="2658923"/>
            <a:ext cx="216000" cy="162000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591" dirty="0">
              <a:solidFill>
                <a:prstClr val="black"/>
              </a:solidFill>
            </a:endParaRPr>
          </a:p>
        </p:txBody>
      </p:sp>
      <p:sp>
        <p:nvSpPr>
          <p:cNvPr id="89" name="Oval 38"/>
          <p:cNvSpPr>
            <a:spLocks noChangeArrowheads="1"/>
          </p:cNvSpPr>
          <p:nvPr/>
        </p:nvSpPr>
        <p:spPr bwMode="auto">
          <a:xfrm>
            <a:off x="4354161" y="2860147"/>
            <a:ext cx="222045" cy="15990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591" dirty="0">
              <a:solidFill>
                <a:prstClr val="black"/>
              </a:solidFill>
            </a:endParaRPr>
          </a:p>
        </p:txBody>
      </p:sp>
      <p:sp>
        <p:nvSpPr>
          <p:cNvPr id="90" name="Oval 38"/>
          <p:cNvSpPr>
            <a:spLocks noChangeArrowheads="1"/>
          </p:cNvSpPr>
          <p:nvPr/>
        </p:nvSpPr>
        <p:spPr bwMode="auto">
          <a:xfrm>
            <a:off x="4176470" y="3588880"/>
            <a:ext cx="222045" cy="15990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591" dirty="0">
              <a:solidFill>
                <a:prstClr val="black"/>
              </a:solidFill>
            </a:endParaRPr>
          </a:p>
        </p:txBody>
      </p:sp>
      <p:sp>
        <p:nvSpPr>
          <p:cNvPr id="91" name="Oval 38"/>
          <p:cNvSpPr>
            <a:spLocks noChangeArrowheads="1"/>
          </p:cNvSpPr>
          <p:nvPr/>
        </p:nvSpPr>
        <p:spPr bwMode="auto">
          <a:xfrm>
            <a:off x="3945578" y="3685003"/>
            <a:ext cx="222045" cy="15990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591" dirty="0">
              <a:solidFill>
                <a:prstClr val="black"/>
              </a:solidFill>
            </a:endParaRPr>
          </a:p>
        </p:txBody>
      </p:sp>
      <p:sp>
        <p:nvSpPr>
          <p:cNvPr id="92" name="Oval 38"/>
          <p:cNvSpPr>
            <a:spLocks noChangeArrowheads="1"/>
          </p:cNvSpPr>
          <p:nvPr/>
        </p:nvSpPr>
        <p:spPr bwMode="auto">
          <a:xfrm>
            <a:off x="4856751" y="3762054"/>
            <a:ext cx="222045" cy="15990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591" dirty="0">
              <a:solidFill>
                <a:prstClr val="black"/>
              </a:solidFill>
            </a:endParaRPr>
          </a:p>
        </p:txBody>
      </p:sp>
      <p:sp>
        <p:nvSpPr>
          <p:cNvPr id="93" name="Oval 38"/>
          <p:cNvSpPr>
            <a:spLocks noChangeArrowheads="1"/>
          </p:cNvSpPr>
          <p:nvPr/>
        </p:nvSpPr>
        <p:spPr bwMode="auto">
          <a:xfrm>
            <a:off x="5256632" y="3475924"/>
            <a:ext cx="222045" cy="15990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591" dirty="0">
              <a:solidFill>
                <a:prstClr val="black"/>
              </a:solidFill>
            </a:endParaRPr>
          </a:p>
        </p:txBody>
      </p:sp>
      <p:sp>
        <p:nvSpPr>
          <p:cNvPr id="94" name="Oval 38"/>
          <p:cNvSpPr>
            <a:spLocks noChangeArrowheads="1"/>
          </p:cNvSpPr>
          <p:nvPr/>
        </p:nvSpPr>
        <p:spPr bwMode="auto">
          <a:xfrm>
            <a:off x="5794737" y="2892667"/>
            <a:ext cx="222045" cy="15990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591" dirty="0">
              <a:solidFill>
                <a:prstClr val="black"/>
              </a:solidFill>
            </a:endParaRPr>
          </a:p>
        </p:txBody>
      </p:sp>
      <p:sp>
        <p:nvSpPr>
          <p:cNvPr id="95" name="Oval 38"/>
          <p:cNvSpPr>
            <a:spLocks noChangeArrowheads="1"/>
          </p:cNvSpPr>
          <p:nvPr/>
        </p:nvSpPr>
        <p:spPr bwMode="auto">
          <a:xfrm>
            <a:off x="5375794" y="2942391"/>
            <a:ext cx="222045" cy="15990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591" dirty="0">
              <a:solidFill>
                <a:prstClr val="black"/>
              </a:solidFill>
            </a:endParaRPr>
          </a:p>
        </p:txBody>
      </p:sp>
      <p:sp>
        <p:nvSpPr>
          <p:cNvPr id="96" name="Oval 38"/>
          <p:cNvSpPr>
            <a:spLocks noChangeArrowheads="1"/>
          </p:cNvSpPr>
          <p:nvPr/>
        </p:nvSpPr>
        <p:spPr bwMode="auto">
          <a:xfrm>
            <a:off x="4751207" y="3009515"/>
            <a:ext cx="222045" cy="15990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591" dirty="0">
              <a:solidFill>
                <a:prstClr val="black"/>
              </a:solidFill>
            </a:endParaRPr>
          </a:p>
        </p:txBody>
      </p:sp>
      <p:sp>
        <p:nvSpPr>
          <p:cNvPr id="97" name="Oval 38"/>
          <p:cNvSpPr>
            <a:spLocks noChangeArrowheads="1"/>
          </p:cNvSpPr>
          <p:nvPr/>
        </p:nvSpPr>
        <p:spPr bwMode="auto">
          <a:xfrm>
            <a:off x="5246261" y="2793862"/>
            <a:ext cx="222045" cy="15990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591" dirty="0">
              <a:solidFill>
                <a:prstClr val="black"/>
              </a:solidFill>
            </a:endParaRPr>
          </a:p>
        </p:txBody>
      </p:sp>
      <p:sp>
        <p:nvSpPr>
          <p:cNvPr id="98" name="Oval 38"/>
          <p:cNvSpPr>
            <a:spLocks noChangeArrowheads="1"/>
          </p:cNvSpPr>
          <p:nvPr/>
        </p:nvSpPr>
        <p:spPr bwMode="auto">
          <a:xfrm>
            <a:off x="5016163" y="2806282"/>
            <a:ext cx="222045" cy="15990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591" dirty="0">
              <a:solidFill>
                <a:prstClr val="black"/>
              </a:solidFill>
            </a:endParaRPr>
          </a:p>
        </p:txBody>
      </p:sp>
      <p:sp>
        <p:nvSpPr>
          <p:cNvPr id="99" name="Oval 38"/>
          <p:cNvSpPr>
            <a:spLocks noChangeArrowheads="1"/>
          </p:cNvSpPr>
          <p:nvPr/>
        </p:nvSpPr>
        <p:spPr bwMode="auto">
          <a:xfrm>
            <a:off x="4760325" y="2826908"/>
            <a:ext cx="222045" cy="15990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591" dirty="0">
              <a:solidFill>
                <a:prstClr val="black"/>
              </a:solidFill>
            </a:endParaRPr>
          </a:p>
        </p:txBody>
      </p:sp>
      <p:sp>
        <p:nvSpPr>
          <p:cNvPr id="100" name="Oval 38"/>
          <p:cNvSpPr>
            <a:spLocks noChangeArrowheads="1"/>
          </p:cNvSpPr>
          <p:nvPr/>
        </p:nvSpPr>
        <p:spPr bwMode="auto">
          <a:xfrm>
            <a:off x="5043395" y="3118909"/>
            <a:ext cx="216000" cy="162000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591" dirty="0">
              <a:solidFill>
                <a:prstClr val="black"/>
              </a:solidFill>
            </a:endParaRPr>
          </a:p>
        </p:txBody>
      </p:sp>
      <p:sp>
        <p:nvSpPr>
          <p:cNvPr id="101" name="Oval 38"/>
          <p:cNvSpPr>
            <a:spLocks noChangeArrowheads="1"/>
          </p:cNvSpPr>
          <p:nvPr/>
        </p:nvSpPr>
        <p:spPr bwMode="auto">
          <a:xfrm>
            <a:off x="5246489" y="3130478"/>
            <a:ext cx="216000" cy="162000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591" dirty="0">
              <a:solidFill>
                <a:prstClr val="black"/>
              </a:solidFill>
            </a:endParaRPr>
          </a:p>
        </p:txBody>
      </p:sp>
      <p:sp>
        <p:nvSpPr>
          <p:cNvPr id="102" name="Oval 38"/>
          <p:cNvSpPr>
            <a:spLocks noChangeArrowheads="1"/>
          </p:cNvSpPr>
          <p:nvPr/>
        </p:nvSpPr>
        <p:spPr bwMode="auto">
          <a:xfrm>
            <a:off x="5174481" y="2958867"/>
            <a:ext cx="216000" cy="162000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591" dirty="0">
              <a:solidFill>
                <a:prstClr val="black"/>
              </a:solidFill>
            </a:endParaRPr>
          </a:p>
        </p:txBody>
      </p:sp>
      <p:sp>
        <p:nvSpPr>
          <p:cNvPr id="103" name="Oval 38"/>
          <p:cNvSpPr>
            <a:spLocks noChangeArrowheads="1"/>
          </p:cNvSpPr>
          <p:nvPr/>
        </p:nvSpPr>
        <p:spPr bwMode="auto">
          <a:xfrm>
            <a:off x="4958457" y="2970601"/>
            <a:ext cx="216000" cy="162000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59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50584" y="740557"/>
            <a:ext cx="2637743" cy="483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  <a:spcBef>
                <a:spcPct val="0"/>
              </a:spcBef>
            </a:pPr>
            <a:r>
              <a:rPr lang="ru-RU" altLang="ru-RU" sz="1400" dirty="0" smtClean="0">
                <a:solidFill>
                  <a:prstClr val="black"/>
                </a:solidFill>
              </a:rPr>
              <a:t>Группы граждан, обучающихся в МЦПК</a:t>
            </a:r>
            <a:endParaRPr lang="ru-RU" alt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1757980394"/>
              </p:ext>
            </p:extLst>
          </p:nvPr>
        </p:nvGraphicFramePr>
        <p:xfrm>
          <a:off x="6413685" y="1322317"/>
          <a:ext cx="2847519" cy="2832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7849090"/>
              </p:ext>
            </p:extLst>
          </p:nvPr>
        </p:nvGraphicFramePr>
        <p:xfrm>
          <a:off x="160971" y="1205729"/>
          <a:ext cx="3006036" cy="2986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5117"/>
                <a:gridCol w="770919"/>
              </a:tblGrid>
              <a:tr h="398018">
                <a:tc>
                  <a:txBody>
                    <a:bodyPr/>
                    <a:lstStyle/>
                    <a:p>
                      <a:pPr algn="ctr" fontAlgn="b">
                        <a:lnSpc>
                          <a:spcPts val="17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Отрасль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7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Кол-во МЦПК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8018">
                <a:tc>
                  <a:txBody>
                    <a:bodyPr/>
                    <a:lstStyle/>
                    <a:p>
                      <a:pPr algn="l" fontAlgn="b">
                        <a:lnSpc>
                          <a:spcPts val="1300"/>
                        </a:lnSpc>
                      </a:pPr>
                      <a:r>
                        <a:rPr lang="ru-RU" sz="1100" u="none" strike="noStrike" dirty="0">
                          <a:effectLst/>
                        </a:rPr>
                        <a:t>Машиностроение и </a:t>
                      </a:r>
                      <a:r>
                        <a:rPr lang="ru-RU" sz="1100" u="none" strike="noStrike" dirty="0" smtClean="0">
                          <a:effectLst/>
                        </a:rPr>
                        <a:t>металлообработка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ru-RU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348">
                <a:tc>
                  <a:txBody>
                    <a:bodyPr/>
                    <a:lstStyle/>
                    <a:p>
                      <a:pPr algn="l" fontAlgn="b">
                        <a:lnSpc>
                          <a:spcPts val="1300"/>
                        </a:lnSpc>
                      </a:pPr>
                      <a:r>
                        <a:rPr lang="ru-RU" sz="1100" u="none" strike="noStrike" dirty="0">
                          <a:effectLst/>
                        </a:rPr>
                        <a:t>Строительство, сфера ЖКХ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ru-RU" sz="1100" u="none" strike="noStrike" dirty="0">
                          <a:effectLst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8490">
                <a:tc>
                  <a:txBody>
                    <a:bodyPr/>
                    <a:lstStyle/>
                    <a:p>
                      <a:pPr algn="l" fontAlgn="b">
                        <a:lnSpc>
                          <a:spcPts val="1300"/>
                        </a:lnSpc>
                      </a:pPr>
                      <a:r>
                        <a:rPr lang="ru-RU" sz="1100" u="none" strike="noStrike" dirty="0">
                          <a:effectLst/>
                        </a:rPr>
                        <a:t>Горно-химическое дело, химическая отрасль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ru-RU" sz="1100" u="none" strike="noStrike" dirty="0">
                          <a:effectLst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118">
                <a:tc>
                  <a:txBody>
                    <a:bodyPr/>
                    <a:lstStyle/>
                    <a:p>
                      <a:pPr algn="l" fontAlgn="b">
                        <a:lnSpc>
                          <a:spcPts val="1300"/>
                        </a:lnSpc>
                      </a:pPr>
                      <a:r>
                        <a:rPr lang="ru-RU" sz="1100" u="none" strike="noStrike" dirty="0">
                          <a:effectLst/>
                        </a:rPr>
                        <a:t>Сельское хозяйство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ru-RU" sz="1100" u="none" strike="noStrike" dirty="0">
                          <a:effectLst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118">
                <a:tc>
                  <a:txBody>
                    <a:bodyPr/>
                    <a:lstStyle/>
                    <a:p>
                      <a:pPr algn="l" fontAlgn="b">
                        <a:lnSpc>
                          <a:spcPts val="1300"/>
                        </a:lnSpc>
                      </a:pPr>
                      <a:r>
                        <a:rPr lang="ru-RU" sz="1100" u="none" strike="noStrike" dirty="0">
                          <a:effectLst/>
                        </a:rPr>
                        <a:t>Лесное хозяйство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ru-RU" sz="1100" u="none" strike="noStrike" dirty="0">
                          <a:effectLst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866">
                <a:tc>
                  <a:txBody>
                    <a:bodyPr/>
                    <a:lstStyle/>
                    <a:p>
                      <a:pPr algn="l" fontAlgn="b">
                        <a:lnSpc>
                          <a:spcPts val="1300"/>
                        </a:lnSpc>
                      </a:pPr>
                      <a:r>
                        <a:rPr lang="ru-RU" sz="1100" u="none" strike="noStrike" dirty="0">
                          <a:effectLst/>
                        </a:rPr>
                        <a:t>Техника и технология наземного транспорта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ru-RU" sz="1100" u="none" strike="noStrike" dirty="0">
                          <a:effectLst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118">
                <a:tc>
                  <a:txBody>
                    <a:bodyPr/>
                    <a:lstStyle/>
                    <a:p>
                      <a:pPr algn="l" fontAlgn="b">
                        <a:lnSpc>
                          <a:spcPts val="1300"/>
                        </a:lnSpc>
                      </a:pPr>
                      <a:r>
                        <a:rPr lang="ru-RU" sz="1100" u="none" strike="noStrike" dirty="0">
                          <a:effectLst/>
                        </a:rPr>
                        <a:t>Здравоохранение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2292">
                <a:tc>
                  <a:txBody>
                    <a:bodyPr/>
                    <a:lstStyle/>
                    <a:p>
                      <a:pPr algn="l" fontAlgn="b">
                        <a:lnSpc>
                          <a:spcPts val="1300"/>
                        </a:lnSpc>
                      </a:pPr>
                      <a:r>
                        <a:rPr lang="ru-RU" sz="1100" u="none" strike="noStrike" dirty="0">
                          <a:effectLst/>
                        </a:rPr>
                        <a:t>Авиационная и ракетно-космическая техника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118">
                <a:tc>
                  <a:txBody>
                    <a:bodyPr/>
                    <a:lstStyle/>
                    <a:p>
                      <a:pPr algn="l" fontAlgn="b">
                        <a:lnSpc>
                          <a:spcPts val="1300"/>
                        </a:lnSpc>
                      </a:pPr>
                      <a:r>
                        <a:rPr lang="ru-RU" sz="1100" u="none" strike="noStrike">
                          <a:effectLst/>
                        </a:rPr>
                        <a:t>Нефтегазовая отрасль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118">
                <a:tc>
                  <a:txBody>
                    <a:bodyPr/>
                    <a:lstStyle/>
                    <a:p>
                      <a:pPr algn="l" fontAlgn="b">
                        <a:lnSpc>
                          <a:spcPts val="1300"/>
                        </a:lnSpc>
                      </a:pPr>
                      <a:r>
                        <a:rPr lang="ru-RU" sz="1100" u="none" strike="noStrike" dirty="0">
                          <a:effectLst/>
                        </a:rPr>
                        <a:t>Сфера обслуживание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00"/>
                        </a:lnSpc>
                      </a:pPr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30927" y="4817199"/>
            <a:ext cx="2057400" cy="273844"/>
          </a:xfrm>
        </p:spPr>
        <p:txBody>
          <a:bodyPr/>
          <a:lstStyle/>
          <a:p>
            <a:fld id="{B0821026-ADDA-4A1A-9241-B8D33AE63E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3" name="Picture 7" descr="C:\Users\Sokolova\Desktop\Иконки\index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880" y="612551"/>
            <a:ext cx="481733" cy="345591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</p:pic>
      <p:sp>
        <p:nvSpPr>
          <p:cNvPr id="54" name="TextBox 12"/>
          <p:cNvSpPr txBox="1">
            <a:spLocks noChangeArrowheads="1"/>
          </p:cNvSpPr>
          <p:nvPr/>
        </p:nvSpPr>
        <p:spPr bwMode="auto">
          <a:xfrm>
            <a:off x="1144603" y="553351"/>
            <a:ext cx="122667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100" b="1" dirty="0" smtClean="0">
                <a:solidFill>
                  <a:srgbClr val="C00000"/>
                </a:solidFill>
              </a:rPr>
              <a:t>25 </a:t>
            </a:r>
            <a:r>
              <a:rPr lang="ru-RU" altLang="ru-RU" sz="1600" b="1" dirty="0" smtClean="0">
                <a:solidFill>
                  <a:srgbClr val="000000"/>
                </a:solidFill>
              </a:rPr>
              <a:t>МЦПК</a:t>
            </a:r>
            <a:endParaRPr lang="ru-RU" altLang="ru-RU" sz="1600" b="1" dirty="0">
              <a:solidFill>
                <a:srgbClr val="000000"/>
              </a:solidFill>
            </a:endParaRPr>
          </a:p>
        </p:txBody>
      </p:sp>
      <p:sp>
        <p:nvSpPr>
          <p:cNvPr id="55" name="Oval 38"/>
          <p:cNvSpPr>
            <a:spLocks noChangeArrowheads="1"/>
          </p:cNvSpPr>
          <p:nvPr/>
        </p:nvSpPr>
        <p:spPr bwMode="auto">
          <a:xfrm>
            <a:off x="4837649" y="3166955"/>
            <a:ext cx="216000" cy="162000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591" dirty="0">
              <a:solidFill>
                <a:prstClr val="black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3775173"/>
              </p:ext>
            </p:extLst>
          </p:nvPr>
        </p:nvGraphicFramePr>
        <p:xfrm>
          <a:off x="258633" y="4575538"/>
          <a:ext cx="84131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2620"/>
                <a:gridCol w="1682620"/>
                <a:gridCol w="1682620"/>
                <a:gridCol w="1682620"/>
                <a:gridCol w="1682620"/>
              </a:tblGrid>
              <a:tr h="220849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200" dirty="0" smtClean="0"/>
                        <a:t>2018 год</a:t>
                      </a:r>
                      <a:endParaRPr lang="ru-RU" sz="1200" dirty="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2019 год</a:t>
                      </a:r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2020 год</a:t>
                      </a:r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2021 год</a:t>
                      </a:r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2022 год</a:t>
                      </a:r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0797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200" dirty="0" smtClean="0"/>
                        <a:t>200</a:t>
                      </a:r>
                      <a:endParaRPr lang="ru-RU" sz="12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200" dirty="0" smtClean="0"/>
                        <a:t>230</a:t>
                      </a:r>
                      <a:endParaRPr lang="ru-RU" sz="12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200" dirty="0" smtClean="0"/>
                        <a:t>250</a:t>
                      </a:r>
                      <a:endParaRPr lang="ru-RU" sz="12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200" dirty="0" smtClean="0"/>
                        <a:t>280</a:t>
                      </a:r>
                      <a:endParaRPr lang="ru-RU" sz="12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200" dirty="0" smtClean="0"/>
                        <a:t>300</a:t>
                      </a:r>
                      <a:endParaRPr lang="ru-RU" sz="12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0549" y="4236984"/>
            <a:ext cx="7028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Количество краткосрочных программ подготовки в МЦПК (3-6 мес.)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49" name="Picture 57" descr="https://image.freepik.com/free-icon/industry-worker-with-cap-protection-and-a-laptop_318-64416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3601" y="600852"/>
            <a:ext cx="605990" cy="45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12"/>
          <p:cNvSpPr txBox="1">
            <a:spLocks noChangeArrowheads="1"/>
          </p:cNvSpPr>
          <p:nvPr/>
        </p:nvSpPr>
        <p:spPr bwMode="auto">
          <a:xfrm>
            <a:off x="3445247" y="545530"/>
            <a:ext cx="2195603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100" b="1" dirty="0" smtClean="0">
                <a:solidFill>
                  <a:srgbClr val="C00000"/>
                </a:solidFill>
              </a:rPr>
              <a:t>16 323  </a:t>
            </a:r>
            <a:r>
              <a:rPr lang="ru-RU" altLang="ru-RU" sz="1600" b="1" dirty="0" smtClean="0">
                <a:solidFill>
                  <a:srgbClr val="000000"/>
                </a:solidFill>
              </a:rPr>
              <a:t>обученных за 2018-2020 гг.</a:t>
            </a:r>
            <a:endParaRPr lang="ru-RU" altLang="ru-RU" sz="1600" b="1" dirty="0">
              <a:solidFill>
                <a:srgbClr val="000000"/>
              </a:solidFill>
            </a:endParaRP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C4F59030-74AD-4B5C-B508-0AA5A2B0A5B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/>
        </p:blipFill>
        <p:spPr bwMode="auto">
          <a:xfrm>
            <a:off x="0" y="562696"/>
            <a:ext cx="9144000" cy="1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161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5155</TotalTime>
  <Words>1228</Words>
  <Application>Microsoft Office PowerPoint</Application>
  <PresentationFormat>Экран (16:9)</PresentationFormat>
  <Paragraphs>357</Paragraphs>
  <Slides>25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Тема Office</vt:lpstr>
      <vt:lpstr>1_Тема Office</vt:lpstr>
      <vt:lpstr>2_Тема Office</vt:lpstr>
      <vt:lpstr>3_Тема Office</vt:lpstr>
      <vt:lpstr>4_Тема Office</vt:lpstr>
      <vt:lpstr>6_Тема Office</vt:lpstr>
      <vt:lpstr>7_Тема Office</vt:lpstr>
      <vt:lpstr>8_Тема Office</vt:lpstr>
      <vt:lpstr>5_Тема Office</vt:lpstr>
      <vt:lpstr>Подготовка кадров и ключевые проблемы обеспечения трудовыми ресурсами  </vt:lpstr>
      <vt:lpstr>Новые вызовы</vt:lpstr>
      <vt:lpstr>Слайд 3</vt:lpstr>
      <vt:lpstr>Жизненные траектории выпускников школ</vt:lpstr>
      <vt:lpstr>Формирование заказа на подготовку рабочих кадров и специалистов в Пермском крае</vt:lpstr>
      <vt:lpstr>Формирование заказа на подготовку рабочих кадров и специалистов в Пермском крае</vt:lpstr>
      <vt:lpstr>Модель формирования заказа на подготовку рабочих кадров  и специалистов в Пермском крае</vt:lpstr>
      <vt:lpstr>Слайд 8</vt:lpstr>
      <vt:lpstr>Подготовка рабочих кадров в многофункциональных центрах прикладных квалификаций (МЦПК)</vt:lpstr>
      <vt:lpstr>Слайд 10</vt:lpstr>
      <vt:lpstr>Слайд 11</vt:lpstr>
      <vt:lpstr>Слайд 12</vt:lpstr>
      <vt:lpstr>Слайд 13</vt:lpstr>
      <vt:lpstr>Возможности для участия работодателя в подготовке будущего специалиста:</vt:lpstr>
      <vt:lpstr>Электронная Пермская Образовательная Система</vt:lpstr>
      <vt:lpstr>Модуль «ЭПОС Абитуриент – Работодатель» - сектор Абитуриент </vt:lpstr>
      <vt:lpstr>Модуль «ЭПОС Абитуриент – Работодатель» - сектор Абитуриент </vt:lpstr>
      <vt:lpstr>Модуль «ЭПОС Абитуриент – Работодатель» - сектор Работодатель</vt:lpstr>
      <vt:lpstr>Модуль «ЭПОС Абитуриент – Работодатель» - сектор Работодатель</vt:lpstr>
      <vt:lpstr>Модуль «ЭПОС Абитуриент – Работодатель» - сектор Работодатель</vt:lpstr>
      <vt:lpstr>Модуль «ЭПОС Абитуриент – Работодатель» - сектор Работодатель</vt:lpstr>
      <vt:lpstr>Слайд 22</vt:lpstr>
      <vt:lpstr>Слайд 23</vt:lpstr>
      <vt:lpstr>Слайд 24</vt:lpstr>
      <vt:lpstr>Ключевые проблемы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заказа на подготовку молодежи</dc:title>
  <dc:creator>Вельможина Ольга Владимировна</dc:creator>
  <cp:lastModifiedBy>s.chudinova</cp:lastModifiedBy>
  <cp:revision>559</cp:revision>
  <cp:lastPrinted>2021-11-09T08:26:27Z</cp:lastPrinted>
  <dcterms:created xsi:type="dcterms:W3CDTF">2019-01-28T08:45:27Z</dcterms:created>
  <dcterms:modified xsi:type="dcterms:W3CDTF">2021-11-12T04:44:03Z</dcterms:modified>
</cp:coreProperties>
</file>