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  <p:sldMasterId id="2147483674" r:id="rId2"/>
  </p:sldMasterIdLst>
  <p:notesMasterIdLst>
    <p:notesMasterId r:id="rId18"/>
  </p:notesMasterIdLst>
  <p:handoutMasterIdLst>
    <p:handoutMasterId r:id="rId19"/>
  </p:handoutMasterIdLst>
  <p:sldIdLst>
    <p:sldId id="300" r:id="rId3"/>
    <p:sldId id="296" r:id="rId4"/>
    <p:sldId id="258" r:id="rId5"/>
    <p:sldId id="259" r:id="rId6"/>
    <p:sldId id="299" r:id="rId7"/>
    <p:sldId id="283" r:id="rId8"/>
    <p:sldId id="271" r:id="rId9"/>
    <p:sldId id="294" r:id="rId10"/>
    <p:sldId id="295" r:id="rId11"/>
    <p:sldId id="293" r:id="rId12"/>
    <p:sldId id="297" r:id="rId13"/>
    <p:sldId id="262" r:id="rId14"/>
    <p:sldId id="265" r:id="rId15"/>
    <p:sldId id="277" r:id="rId16"/>
    <p:sldId id="281" r:id="rId17"/>
  </p:sldIdLst>
  <p:sldSz cx="9144000" cy="5143500" type="screen16x9"/>
  <p:notesSz cx="9875838" cy="6742113"/>
  <p:defaultTextStyle>
    <a:defPPr>
      <a:defRPr lang="ru-RU"/>
    </a:defPPr>
    <a:lvl1pPr marL="0" algn="l" defTabSz="685800">
      <a:defRPr sz="14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>
      <a:defRPr sz="14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>
      <a:defRPr sz="14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>
      <a:defRPr sz="14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>
      <a:defRPr sz="14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>
      <a:defRPr sz="14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14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14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14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185"/>
    <a:srgbClr val="FF5050"/>
    <a:srgbClr val="07A1C5"/>
    <a:srgbClr val="0793E9"/>
    <a:srgbClr val="079ABD"/>
    <a:srgbClr val="250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279" autoAdjust="0"/>
  </p:normalViewPr>
  <p:slideViewPr>
    <p:cSldViewPr>
      <p:cViewPr varScale="1">
        <p:scale>
          <a:sx n="122" d="100"/>
          <a:sy n="122" d="100"/>
        </p:scale>
        <p:origin x="723" y="94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425" cy="338523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256" y="1"/>
            <a:ext cx="4281004" cy="338523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r">
              <a:defRPr sz="1200"/>
            </a:lvl1pPr>
          </a:lstStyle>
          <a:p>
            <a:fld id="{95DD5806-9389-4046-988A-823C1522318B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03591"/>
            <a:ext cx="4279425" cy="338522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256" y="6403591"/>
            <a:ext cx="4281004" cy="338522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r">
              <a:defRPr sz="1200"/>
            </a:lvl1pPr>
          </a:lstStyle>
          <a:p>
            <a:fld id="{818F33AB-87C3-4ECF-9F0F-753B6CF23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08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425" cy="336948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256" y="1"/>
            <a:ext cx="4281004" cy="336948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r">
              <a:defRPr sz="1200"/>
            </a:lvl1pPr>
          </a:lstStyle>
          <a:p>
            <a:fld id="{D61CED5A-4C65-4A61-BC82-437910DF67DE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7388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6" tIns="45423" rIns="90846" bIns="454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952" y="3202583"/>
            <a:ext cx="7901934" cy="3034109"/>
          </a:xfrm>
          <a:prstGeom prst="rect">
            <a:avLst/>
          </a:prstGeom>
        </p:spPr>
        <p:txBody>
          <a:bodyPr vert="horz" lIns="90846" tIns="45423" rIns="90846" bIns="454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03591"/>
            <a:ext cx="4279425" cy="336948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256" y="6403591"/>
            <a:ext cx="4281004" cy="336948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r">
              <a:defRPr sz="1200"/>
            </a:lvl1pPr>
          </a:lstStyle>
          <a:p>
            <a:fld id="{13445E9A-C467-42E6-BC8C-643D808D1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2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0523-7315-44DB-BD6A-843FD88A3BE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2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45E9A-C467-42E6-BC8C-643D808D1F8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5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45E9A-C467-42E6-BC8C-643D808D1F8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9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822933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822933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 bwMode="auto">
          <a:xfrm>
            <a:off x="467397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 bwMode="auto">
          <a:xfrm>
            <a:off x="3239730" y="120339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 bwMode="auto">
          <a:xfrm>
            <a:off x="6022350" y="120339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 bwMode="auto">
          <a:xfrm>
            <a:off x="3239730" y="276156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 bwMode="auto">
          <a:xfrm>
            <a:off x="6022350" y="276156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6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 bwMode="auto">
          <a:xfrm>
            <a:off x="457110" y="2510205"/>
            <a:ext cx="822933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13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822933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803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535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54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 bwMode="auto">
          <a:xfrm>
            <a:off x="457110" y="2010975"/>
            <a:ext cx="822933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616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22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 bwMode="auto">
          <a:xfrm>
            <a:off x="457110" y="2510204"/>
            <a:ext cx="822933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 bwMode="auto">
          <a:xfrm>
            <a:off x="467397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919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822933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208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822933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822933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99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 bwMode="auto">
          <a:xfrm>
            <a:off x="467397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926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20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 bwMode="auto">
          <a:xfrm>
            <a:off x="3239730" y="120339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 bwMode="auto">
          <a:xfrm>
            <a:off x="6022350" y="120339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 bwMode="auto">
          <a:xfrm>
            <a:off x="3239730" y="276156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 bwMode="auto">
          <a:xfrm>
            <a:off x="6022350" y="2761560"/>
            <a:ext cx="264978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60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822933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 bwMode="auto">
          <a:xfrm>
            <a:off x="457110" y="2010974"/>
            <a:ext cx="822933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 bwMode="auto">
          <a:xfrm>
            <a:off x="4673970" y="276156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380719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endParaRPr lang="ru-RU" sz="33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 bwMode="auto">
          <a:xfrm>
            <a:off x="4673970" y="1203390"/>
            <a:ext cx="401571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 bwMode="auto">
          <a:xfrm>
            <a:off x="457110" y="2761560"/>
            <a:ext cx="8229330" cy="142263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05200"/>
            <a:ext cx="822933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ru-RU" sz="3300" b="0" strike="noStrike" spc="-1"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822933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400" b="0" strike="noStrike" spc="-1">
                <a:latin typeface="Arial"/>
              </a:rPr>
              <a:t>Для правки структуры щёлкните мышью</a:t>
            </a:r>
            <a:endParaRPr/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100" b="0" strike="noStrike" spc="-1">
                <a:latin typeface="Arial"/>
              </a:rPr>
              <a:t>Второй уровень структуры</a:t>
            </a:r>
            <a:endParaRPr/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  <a:endParaRPr/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500" b="0" strike="noStrike" spc="-1">
                <a:latin typeface="Arial"/>
              </a:rPr>
              <a:t>Четвёртый уровень структуры</a:t>
            </a:r>
            <a:endParaRPr/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latin typeface="Arial"/>
              </a:rPr>
              <a:t>Пятый уровень структуры</a:t>
            </a:r>
            <a:endParaRPr/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latin typeface="Arial"/>
              </a:rPr>
              <a:t>Шестой уровень структуры</a:t>
            </a:r>
            <a:endParaRPr/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/>
    <p:bodyStyle>
      <a:lvl1pPr marL="324000" indent="-243000">
        <a:spcBef>
          <a:spcPts val="1063"/>
        </a:spcBef>
        <a:buClr>
          <a:srgbClr val="000000"/>
        </a:buClr>
        <a:buSzPct val="45000"/>
        <a:buFont typeface="Wingdings"/>
        <a:buChar char=""/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05200"/>
            <a:ext cx="822933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ru-RU" sz="3300" b="0" strike="noStrike" spc="-1"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 bwMode="auto">
          <a:xfrm>
            <a:off x="457110" y="1203390"/>
            <a:ext cx="822933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400" b="0" strike="noStrike" spc="-1">
                <a:latin typeface="Arial"/>
              </a:rPr>
              <a:t>Для правки структуры щёлкните мышью</a:t>
            </a:r>
            <a:endParaRPr/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100" b="0" strike="noStrike" spc="-1">
                <a:latin typeface="Arial"/>
              </a:rPr>
              <a:t>Второй уровень структуры</a:t>
            </a:r>
            <a:endParaRPr/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  <a:endParaRPr/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500" b="0" strike="noStrike" spc="-1">
                <a:latin typeface="Arial"/>
              </a:rPr>
              <a:t>Четвёртый уровень структуры</a:t>
            </a:r>
            <a:endParaRPr/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latin typeface="Arial"/>
              </a:rPr>
              <a:t>Пятый уровень структуры</a:t>
            </a:r>
            <a:endParaRPr/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latin typeface="Arial"/>
              </a:rPr>
              <a:t>Шестой уровень структуры</a:t>
            </a:r>
            <a:endParaRPr/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latin typeface="Arial"/>
              </a:rPr>
              <a:t>Седьмой уровень структуры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443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/>
    <p:bodyStyle>
      <a:lvl1pPr marL="324000" indent="-243000">
        <a:spcBef>
          <a:spcPts val="1063"/>
        </a:spcBef>
        <a:buClr>
          <a:srgbClr val="000000"/>
        </a:buClr>
        <a:buSzPct val="45000"/>
        <a:buFont typeface="Wingdings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g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12" Type="http://schemas.openxmlformats.org/officeDocument/2006/relationships/image" Target="../media/image6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8.jpg"/><Relationship Id="rId7" Type="http://schemas.openxmlformats.org/officeDocument/2006/relationships/image" Target="../media/image1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0" Type="http://schemas.openxmlformats.org/officeDocument/2006/relationships/image" Target="../media/image71.jpg"/><Relationship Id="rId4" Type="http://schemas.openxmlformats.org/officeDocument/2006/relationships/image" Target="../media/image69.jp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3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health@permtpp.ru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8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hyperlink" Target="https://permtpp.ru/projects/ustoychivoe-razvitie-esg/zdorove-v-promyshlennom-gorode/" TargetMode="External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6" name="Рисунок 2"/>
          <p:cNvPicPr/>
          <p:nvPr/>
        </p:nvPicPr>
        <p:blipFill>
          <a:blip r:embed="rId2"/>
          <a:stretch/>
        </p:blipFill>
        <p:spPr bwMode="auto">
          <a:xfrm>
            <a:off x="0" y="0"/>
            <a:ext cx="9153270" cy="51526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5"/>
          <p:cNvPicPr/>
          <p:nvPr/>
        </p:nvPicPr>
        <p:blipFill>
          <a:blip r:embed="rId3"/>
          <a:stretch/>
        </p:blipFill>
        <p:spPr bwMode="auto">
          <a:xfrm>
            <a:off x="324000" y="162000"/>
            <a:ext cx="1349730" cy="94743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 bwMode="auto">
          <a:xfrm>
            <a:off x="790764" y="1923678"/>
            <a:ext cx="7506270" cy="1083822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300" b="1" spc="-1">
                <a:solidFill>
                  <a:srgbClr val="FFFFFF"/>
                </a:solidFill>
                <a:latin typeface="Myriad Pro"/>
                <a:ea typeface="DejaVu Sans"/>
              </a:rPr>
              <a:t>Проект </a:t>
            </a:r>
            <a:endParaRPr lang="ru-RU" sz="3300" spc="-1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3300" b="1" spc="-1">
                <a:solidFill>
                  <a:srgbClr val="FFFFFF"/>
                </a:solidFill>
                <a:latin typeface="Myriad Pro"/>
                <a:ea typeface="DejaVu Sans"/>
              </a:rPr>
              <a:t>«Здоровье в промышленном городе»</a:t>
            </a:r>
            <a:endParaRPr lang="ru-RU" sz="3300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 bwMode="auto">
          <a:xfrm>
            <a:off x="629562" y="3772969"/>
            <a:ext cx="8046894" cy="345158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800" spc="-1" dirty="0">
                <a:solidFill>
                  <a:srgbClr val="FFFFFF"/>
                </a:solidFill>
                <a:latin typeface="Arial Narrow"/>
                <a:ea typeface="DejaVu Sans"/>
              </a:rPr>
              <a:t>2022 -</a:t>
            </a:r>
            <a:r>
              <a:rPr lang="ru-RU" sz="1800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2025 </a:t>
            </a:r>
            <a:r>
              <a:rPr lang="ru-RU" sz="1800" spc="-1" dirty="0">
                <a:solidFill>
                  <a:srgbClr val="FFFFFF"/>
                </a:solidFill>
                <a:latin typeface="Arial Narrow"/>
                <a:ea typeface="DejaVu Sans"/>
              </a:rPr>
              <a:t>гг.</a:t>
            </a:r>
            <a:endParaRPr sz="1050" dirty="0"/>
          </a:p>
        </p:txBody>
      </p:sp>
      <p:pic>
        <p:nvPicPr>
          <p:cNvPr id="81" name="Рисунок 80"/>
          <p:cNvPicPr/>
          <p:nvPr/>
        </p:nvPicPr>
        <p:blipFill>
          <a:blip r:embed="rId4"/>
          <a:stretch/>
        </p:blipFill>
        <p:spPr bwMode="auto">
          <a:xfrm>
            <a:off x="8100000" y="135000"/>
            <a:ext cx="809730" cy="11142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2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1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4250" cy="62208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 bwMode="auto">
          <a:xfrm rot="5400000">
            <a:off x="6472170" y="2470500"/>
            <a:ext cx="5142420" cy="20142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1"/>
            <a:ext cx="1708020" cy="690659"/>
          </a:xfrm>
          <a:prstGeom prst="rect">
            <a:avLst/>
          </a:prstGeom>
          <a:ln>
            <a:noFill/>
          </a:ln>
        </p:spPr>
      </p:pic>
      <p:sp>
        <p:nvSpPr>
          <p:cNvPr id="244" name="CustomShape 8"/>
          <p:cNvSpPr/>
          <p:nvPr/>
        </p:nvSpPr>
        <p:spPr bwMode="auto">
          <a:xfrm>
            <a:off x="6639570" y="4803300"/>
            <a:ext cx="2056320" cy="2727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fld id="{603B44AF-B255-460F-9541-64F9C7532677}" type="slidenum">
              <a:rPr lang="ru-RU" sz="900" spc="-1">
                <a:solidFill>
                  <a:srgbClr val="8B8B8B"/>
                </a:solidFill>
                <a:latin typeface="Calibri"/>
              </a:rPr>
              <a:pPr algn="r">
                <a:defRPr/>
              </a:pPr>
              <a:t>10</a:t>
            </a:fld>
            <a:endParaRPr lang="ru-RU" sz="900" spc="-1" dirty="0">
              <a:solidFill>
                <a:prstClr val="black"/>
              </a:solidFill>
            </a:endParaRPr>
          </a:p>
        </p:txBody>
      </p:sp>
      <p:sp>
        <p:nvSpPr>
          <p:cNvPr id="25" name="CustomShape 3"/>
          <p:cNvSpPr/>
          <p:nvPr/>
        </p:nvSpPr>
        <p:spPr bwMode="auto">
          <a:xfrm>
            <a:off x="2897814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defRPr/>
            </a:pPr>
            <a:endParaRPr lang="ru-RU" sz="2400" spc="-1" dirty="0">
              <a:solidFill>
                <a:prstClr val="black"/>
              </a:solidFill>
            </a:endParaRPr>
          </a:p>
        </p:txBody>
      </p:sp>
      <p:sp>
        <p:nvSpPr>
          <p:cNvPr id="15" name="CustomShape 3"/>
          <p:cNvSpPr/>
          <p:nvPr/>
        </p:nvSpPr>
        <p:spPr bwMode="auto">
          <a:xfrm>
            <a:off x="2176417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МЕНТАЛЬНОЕ ЗДОРОВЬЕ</a:t>
            </a:r>
            <a:endParaRPr lang="ru-RU" sz="2400" spc="-1" dirty="0">
              <a:solidFill>
                <a:prstClr val="black"/>
              </a:solidFill>
            </a:endParaRPr>
          </a:p>
        </p:txBody>
      </p:sp>
      <p:sp>
        <p:nvSpPr>
          <p:cNvPr id="26" name="CustomShape 2"/>
          <p:cNvSpPr/>
          <p:nvPr/>
        </p:nvSpPr>
        <p:spPr bwMode="auto">
          <a:xfrm>
            <a:off x="962921" y="1259010"/>
            <a:ext cx="7579980" cy="52982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defRPr/>
            </a:pPr>
            <a:r>
              <a:rPr lang="ru-RU" sz="1500" b="1" spc="-1" dirty="0">
                <a:solidFill>
                  <a:srgbClr val="000000"/>
                </a:solidFill>
                <a:latin typeface="Arial Narrow"/>
              </a:rPr>
              <a:t>ПРОЕКТ «ПСИХОЛОГИЯ УПРАВЛЕНИЯ СТРЕССОМ</a:t>
            </a:r>
            <a:r>
              <a:rPr lang="ru-RU" sz="1500" b="1" spc="-1" dirty="0" smtClean="0">
                <a:solidFill>
                  <a:srgbClr val="000000"/>
                </a:solidFill>
                <a:latin typeface="Arial Narrow"/>
              </a:rPr>
              <a:t>».</a:t>
            </a:r>
          </a:p>
          <a:p>
            <a:pPr>
              <a:defRPr/>
            </a:pPr>
            <a:r>
              <a:rPr lang="ru-RU" sz="1500" spc="-1" dirty="0" smtClean="0">
                <a:solidFill>
                  <a:srgbClr val="000000"/>
                </a:solidFill>
                <a:latin typeface="Arial Narrow"/>
              </a:rPr>
              <a:t>ДЛЯ ПОВЫШЕНИЯ СТРЕССОУСТОЙЧИВОСТИ НАСЕЛЕНИЯ.</a:t>
            </a:r>
            <a:endParaRPr lang="ru-RU" sz="1500" spc="-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3598" y="2132328"/>
            <a:ext cx="1127954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Arial Narrow" panose="020B0606020202030204" pitchFamily="34" charset="0"/>
              </a:rPr>
              <a:t>АУДИТОРИЯ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1110928" y="2626922"/>
            <a:ext cx="938398" cy="28469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взрослые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7891" y="3435846"/>
            <a:ext cx="1254189" cy="111569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5 РОЛИКОВ.</a:t>
            </a:r>
            <a:r>
              <a:rPr lang="ru-RU" sz="1700" b="1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1700" b="1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ВСЕ ВИДЕО </a:t>
            </a:r>
            <a:r>
              <a:rPr lang="ru-RU" sz="1700" b="1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1700" b="1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СМОТРИТЕ</a:t>
            </a:r>
            <a:b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17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ЗДЕСЬ</a:t>
            </a:r>
            <a:endParaRPr lang="ru-RU" sz="17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CustomShape 12"/>
          <p:cNvSpPr/>
          <p:nvPr/>
        </p:nvSpPr>
        <p:spPr bwMode="auto">
          <a:xfrm>
            <a:off x="5688160" y="3597864"/>
            <a:ext cx="324000" cy="800509"/>
          </a:xfrm>
          <a:custGeom>
            <a:avLst/>
            <a:gdLst/>
            <a:ahLst/>
            <a:cxnLst/>
            <a:rect l="0" t="0" r="r" b="b"/>
            <a:pathLst>
              <a:path w="1202" h="902" extrusionOk="0">
                <a:moveTo>
                  <a:pt x="0" y="208"/>
                </a:moveTo>
                <a:lnTo>
                  <a:pt x="375" y="208"/>
                </a:lnTo>
                <a:lnTo>
                  <a:pt x="375" y="0"/>
                </a:lnTo>
                <a:lnTo>
                  <a:pt x="1201" y="450"/>
                </a:lnTo>
                <a:lnTo>
                  <a:pt x="375" y="901"/>
                </a:lnTo>
                <a:lnTo>
                  <a:pt x="375" y="693"/>
                </a:lnTo>
                <a:lnTo>
                  <a:pt x="0" y="693"/>
                </a:lnTo>
                <a:lnTo>
                  <a:pt x="0" y="208"/>
                </a:lnTo>
              </a:path>
            </a:pathLst>
          </a:cu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13" name="Группа 12"/>
          <p:cNvGrpSpPr/>
          <p:nvPr/>
        </p:nvGrpSpPr>
        <p:grpSpPr>
          <a:xfrm>
            <a:off x="457989" y="2517745"/>
            <a:ext cx="7714411" cy="484748"/>
            <a:chOff x="610651" y="3356991"/>
            <a:chExt cx="8141364" cy="64633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10651" y="3356991"/>
              <a:ext cx="4037728" cy="64633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ШКОЛЬНИКИ И ИХ РОДИТЕЛИ</a:t>
              </a:r>
            </a:p>
          </p:txBody>
        </p:sp>
        <p:sp>
          <p:nvSpPr>
            <p:cNvPr id="37" name="Прямоугольник 36"/>
            <p:cNvSpPr/>
            <p:nvPr/>
          </p:nvSpPr>
          <p:spPr bwMode="auto">
            <a:xfrm>
              <a:off x="4876358" y="3356991"/>
              <a:ext cx="3875657" cy="64633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ПРЕПОДАВАТЕЛИ</a:t>
              </a:r>
              <a:endParaRPr lang="ru-RU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43" name="Рисунок 7"/>
          <p:cNvPicPr/>
          <p:nvPr/>
        </p:nvPicPr>
        <p:blipFill>
          <a:blip r:embed="rId4"/>
          <a:stretch/>
        </p:blipFill>
        <p:spPr bwMode="auto">
          <a:xfrm>
            <a:off x="405810" y="1343692"/>
            <a:ext cx="526770" cy="525980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 bwMode="auto">
          <a:xfrm>
            <a:off x="7679894" y="1059582"/>
            <a:ext cx="797334" cy="284693"/>
          </a:xfrm>
          <a:prstGeom prst="rect">
            <a:avLst/>
          </a:prstGeom>
          <a:solidFill>
            <a:srgbClr val="FF0000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НОВОЕ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12" y="3328606"/>
            <a:ext cx="1437624" cy="1437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1857167"/>
            <a:ext cx="3865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РЕКОМЕНДАЦИИ ЭКСПЕРТОВ И ВРАЧЕЙ.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8" y="3192625"/>
            <a:ext cx="2544597" cy="15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1" name="Рисунок 3"/>
          <p:cNvPicPr/>
          <p:nvPr/>
        </p:nvPicPr>
        <p:blipFill>
          <a:blip r:embed="rId3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3" name="Рисунок 8"/>
          <p:cNvPicPr/>
          <p:nvPr/>
        </p:nvPicPr>
        <p:blipFill>
          <a:blip r:embed="rId4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19" name="CustomShape 3"/>
          <p:cNvSpPr/>
          <p:nvPr/>
        </p:nvSpPr>
        <p:spPr bwMode="auto">
          <a:xfrm>
            <a:off x="4680012" y="794610"/>
            <a:ext cx="1944216" cy="314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ДЛЯ СЕМЕЙ СОТРУДНИКОВ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sp>
        <p:nvSpPr>
          <p:cNvPr id="20" name="CustomShape 3"/>
          <p:cNvSpPr/>
          <p:nvPr/>
        </p:nvSpPr>
        <p:spPr bwMode="auto">
          <a:xfrm>
            <a:off x="2897814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ФИЗИЧЕСКОЕ ЗДОРОВЬЕ</a:t>
            </a:r>
            <a:endParaRPr lang="ru-RU" sz="2400" spc="-1" dirty="0">
              <a:latin typeface="Arial"/>
            </a:endParaRPr>
          </a:p>
        </p:txBody>
      </p:sp>
      <p:pic>
        <p:nvPicPr>
          <p:cNvPr id="29" name="Рисунок 2"/>
          <p:cNvPicPr/>
          <p:nvPr/>
        </p:nvPicPr>
        <p:blipFill rotWithShape="1">
          <a:blip r:embed="rId5"/>
          <a:srcRect t="12285"/>
          <a:stretch/>
        </p:blipFill>
        <p:spPr bwMode="auto">
          <a:xfrm>
            <a:off x="6896575" y="1275607"/>
            <a:ext cx="1608394" cy="940457"/>
          </a:xfrm>
          <a:prstGeom prst="rect">
            <a:avLst/>
          </a:prstGeom>
          <a:ln>
            <a:noFill/>
          </a:ln>
        </p:spPr>
      </p:pic>
      <p:sp>
        <p:nvSpPr>
          <p:cNvPr id="30" name="CustomShape 11"/>
          <p:cNvSpPr/>
          <p:nvPr/>
        </p:nvSpPr>
        <p:spPr bwMode="auto">
          <a:xfrm>
            <a:off x="325082" y="1275606"/>
            <a:ext cx="6412685" cy="37773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defRPr/>
            </a:pPr>
            <a:r>
              <a:rPr lang="ru-RU" b="1" spc="-1" dirty="0">
                <a:solidFill>
                  <a:schemeClr val="bg1"/>
                </a:solidFill>
                <a:latin typeface="Arial Narrow" panose="020B0606020202030204" pitchFamily="34" charset="0"/>
              </a:rPr>
              <a:t>ГЕРОИ УЛИЦ. </a:t>
            </a:r>
            <a:r>
              <a:rPr lang="ru-RU" spc="-1" dirty="0" smtClean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  <a:t>ГЕРОЯМИ </a:t>
            </a:r>
            <a:r>
              <a:rPr lang="ru-RU" spc="-1" dirty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  <a:t>СТАЛО 1 006 РЕБЯТ ПОСЛЕ 34 МАСТЕР-КЛАССОВ </a:t>
            </a:r>
            <a:endParaRPr lang="ru-RU" spc="-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CustomShape 5"/>
          <p:cNvSpPr/>
          <p:nvPr/>
        </p:nvSpPr>
        <p:spPr bwMode="auto">
          <a:xfrm>
            <a:off x="325081" y="1715121"/>
            <a:ext cx="6412685" cy="499046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Мастер-классы по уличным видам спорта: баскетбольный и футбольный фристайл, фрисби, скейтбординг, </a:t>
            </a:r>
            <a:r>
              <a:rPr lang="ru-RU" spc="-1" dirty="0" err="1">
                <a:solidFill>
                  <a:srgbClr val="000000"/>
                </a:solidFill>
                <a:latin typeface="Arial Narrow"/>
                <a:ea typeface="DejaVu Sans"/>
              </a:rPr>
              <a:t>паркур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, </a:t>
            </a:r>
            <a:r>
              <a:rPr lang="ru-RU" spc="-1" dirty="0" err="1">
                <a:solidFill>
                  <a:srgbClr val="000000"/>
                </a:solidFill>
                <a:latin typeface="Arial Narrow"/>
                <a:ea typeface="DejaVu Sans"/>
              </a:rPr>
              <a:t>актобатика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, </a:t>
            </a:r>
            <a:r>
              <a:rPr lang="ru-RU" spc="-1" dirty="0" err="1">
                <a:solidFill>
                  <a:srgbClr val="000000"/>
                </a:solidFill>
                <a:latin typeface="Arial Narrow"/>
                <a:ea typeface="DejaVu Sans"/>
              </a:rPr>
              <a:t>трикинг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, BMX для учащихся 7-14 лет.</a:t>
            </a:r>
            <a:endParaRPr lang="ru-RU" spc="-1" dirty="0">
              <a:latin typeface="Arial"/>
            </a:endParaRPr>
          </a:p>
        </p:txBody>
      </p:sp>
      <p:sp>
        <p:nvSpPr>
          <p:cNvPr id="33" name="CustomShape 10"/>
          <p:cNvSpPr/>
          <p:nvPr/>
        </p:nvSpPr>
        <p:spPr bwMode="auto">
          <a:xfrm>
            <a:off x="5166066" y="2345807"/>
            <a:ext cx="3338903" cy="9717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defRPr/>
            </a:pPr>
            <a:r>
              <a:rPr lang="ru-RU" b="1" spc="-1" dirty="0">
                <a:solidFill>
                  <a:schemeClr val="bg1"/>
                </a:solidFill>
                <a:latin typeface="Arial Narrow" panose="020B0606020202030204" pitchFamily="34" charset="0"/>
              </a:rPr>
              <a:t>СЕМИНАРЫ ДЛЯ ТРЕНЕРОВ И УЧИТЕЛЕЙ </a:t>
            </a:r>
            <a:r>
              <a:rPr lang="ru-RU" b="1" spc="-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ФИЗКУЛЬТУРЫ</a:t>
            </a:r>
            <a:r>
              <a:rPr lang="ru-RU" b="1" spc="-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b="1" spc="-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spc="-1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r>
              <a:rPr lang="ru-RU" spc="-1" dirty="0" smtClean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  <a:t> СЕМИНАРА, </a:t>
            </a:r>
            <a:r>
              <a:rPr lang="ru-RU" spc="-1" dirty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  <a:t/>
            </a:r>
            <a:br>
              <a:rPr lang="ru-RU" spc="-1" dirty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</a:br>
            <a:r>
              <a:rPr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  <a:r>
              <a:rPr lang="ru-RU" spc="-1" dirty="0" smtClean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ea typeface="DejaVu Sans"/>
              </a:rPr>
              <a:t>ПЕДАГОГОВ-УЧАСТНИКОВ</a:t>
            </a:r>
            <a:endParaRPr lang="ru-RU" spc="-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CustomShape 9"/>
          <p:cNvSpPr/>
          <p:nvPr/>
        </p:nvSpPr>
        <p:spPr bwMode="auto">
          <a:xfrm>
            <a:off x="5112060" y="3317599"/>
            <a:ext cx="3318526" cy="157626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Обучение формированию у детей привычек 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к ведению ЗОЖ через 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игровые виды спорта, 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современным 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технологиям в спорте,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издание сборников игр 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и упражнений. </a:t>
            </a:r>
            <a:endParaRPr lang="ru-RU" spc="-1" dirty="0">
              <a:latin typeface="Arial"/>
            </a:endParaRPr>
          </a:p>
        </p:txBody>
      </p:sp>
      <p:sp>
        <p:nvSpPr>
          <p:cNvPr id="35" name="CustomShape 4"/>
          <p:cNvSpPr/>
          <p:nvPr/>
        </p:nvSpPr>
        <p:spPr bwMode="auto">
          <a:xfrm>
            <a:off x="2004324" y="2952189"/>
            <a:ext cx="3082063" cy="499046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Мастер-классы по баскетболу и волейболу в школах для учеников 7-13 лет.</a:t>
            </a:r>
            <a:endParaRPr lang="ru-RU" spc="-1" dirty="0">
              <a:latin typeface="Arial"/>
            </a:endParaRPr>
          </a:p>
        </p:txBody>
      </p:sp>
      <p:pic>
        <p:nvPicPr>
          <p:cNvPr id="36" name="Рисунок 13"/>
          <p:cNvPicPr/>
          <p:nvPr/>
        </p:nvPicPr>
        <p:blipFill>
          <a:blip r:embed="rId6"/>
          <a:srcRect t="23823" b="25307"/>
          <a:stretch/>
        </p:blipFill>
        <p:spPr bwMode="auto">
          <a:xfrm>
            <a:off x="365637" y="2353032"/>
            <a:ext cx="1581930" cy="1072170"/>
          </a:xfrm>
          <a:prstGeom prst="rect">
            <a:avLst/>
          </a:prstGeom>
          <a:ln>
            <a:noFill/>
          </a:ln>
        </p:spPr>
      </p:pic>
      <p:sp>
        <p:nvSpPr>
          <p:cNvPr id="37" name="CustomShape 6"/>
          <p:cNvSpPr/>
          <p:nvPr/>
        </p:nvSpPr>
        <p:spPr bwMode="auto">
          <a:xfrm>
            <a:off x="2062051" y="2355726"/>
            <a:ext cx="3024335" cy="53608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defRPr/>
            </a:pPr>
            <a:r>
              <a:rPr lang="ru-RU" sz="1500" spc="-1" dirty="0">
                <a:solidFill>
                  <a:schemeClr val="bg1"/>
                </a:solidFill>
                <a:latin typeface="Arial Narrow" panose="020B0606020202030204" pitchFamily="34" charset="0"/>
              </a:rPr>
              <a:t>ШКОЛА МЯЧА</a:t>
            </a:r>
            <a:r>
              <a:rPr lang="ru-RU" sz="1500" spc="-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n-US" sz="1500" spc="-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ru-RU" sz="1500" spc="-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500" spc="-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500" spc="-1" dirty="0">
                <a:solidFill>
                  <a:srgbClr val="FFFFFF"/>
                </a:solidFill>
                <a:latin typeface="Arial Narrow"/>
                <a:ea typeface="DejaVu Sans"/>
              </a:rPr>
              <a:t>ПОУЧАСТВОВАЛО 1477 РЕБЯТ </a:t>
            </a:r>
            <a:endParaRPr lang="ru-RU" sz="1500" spc="-1" dirty="0">
              <a:latin typeface="Arial"/>
            </a:endParaRPr>
          </a:p>
        </p:txBody>
      </p:sp>
      <p:pic>
        <p:nvPicPr>
          <p:cNvPr id="32" name="Рисунок 31"/>
          <p:cNvPicPr/>
          <p:nvPr/>
        </p:nvPicPr>
        <p:blipFill rotWithShape="1">
          <a:blip r:embed="rId7"/>
          <a:srcRect l="10085" t="32250" r="7587"/>
          <a:stretch/>
        </p:blipFill>
        <p:spPr bwMode="auto">
          <a:xfrm>
            <a:off x="6859807" y="3633171"/>
            <a:ext cx="1600625" cy="1073951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6"/>
          <p:cNvPicPr/>
          <p:nvPr/>
        </p:nvPicPr>
        <p:blipFill rotWithShape="1">
          <a:blip r:embed="rId8"/>
          <a:srcRect t="31502" b="11149"/>
          <a:stretch/>
        </p:blipFill>
        <p:spPr bwMode="auto">
          <a:xfrm>
            <a:off x="3532001" y="3543858"/>
            <a:ext cx="1512168" cy="1200150"/>
          </a:xfrm>
          <a:prstGeom prst="rect">
            <a:avLst/>
          </a:prstGeom>
          <a:ln>
            <a:noFill/>
          </a:ln>
        </p:spPr>
      </p:pic>
      <p:sp>
        <p:nvSpPr>
          <p:cNvPr id="39" name="CustomShape 6"/>
          <p:cNvSpPr/>
          <p:nvPr/>
        </p:nvSpPr>
        <p:spPr bwMode="auto">
          <a:xfrm>
            <a:off x="325082" y="3547833"/>
            <a:ext cx="3091533" cy="536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defRPr/>
            </a:pPr>
            <a:r>
              <a:rPr lang="ru-RU" sz="1500" b="1" spc="-1" dirty="0">
                <a:solidFill>
                  <a:schemeClr val="bg1"/>
                </a:solidFill>
                <a:latin typeface="Arial Narrow" panose="020B0606020202030204" pitchFamily="34" charset="0"/>
              </a:rPr>
              <a:t>ШКОЛА МЯЧА. </a:t>
            </a:r>
            <a:r>
              <a:rPr lang="ru-RU" sz="1500" spc="-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500" spc="-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500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СЕМИНАРЫ И МАСТЕР-КЛАССЫ</a:t>
            </a:r>
            <a:endParaRPr lang="ru-RU" sz="1500" spc="-1" dirty="0">
              <a:latin typeface="Arial"/>
            </a:endParaRPr>
          </a:p>
        </p:txBody>
      </p:sp>
      <p:sp>
        <p:nvSpPr>
          <p:cNvPr id="40" name="CustomShape 4"/>
          <p:cNvSpPr/>
          <p:nvPr/>
        </p:nvSpPr>
        <p:spPr bwMode="auto">
          <a:xfrm>
            <a:off x="265082" y="4083918"/>
            <a:ext cx="3082063" cy="7144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Присоединилось 2879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школьников, </a:t>
            </a:r>
            <a:b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42 студента СПО</a:t>
            </a:r>
            <a:r>
              <a:rPr lang="ru-RU" spc="-1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</a:rPr>
              <a:t>и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 50 тренеров </a:t>
            </a:r>
            <a:b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и учителей физкультуры.</a:t>
            </a:r>
            <a:endParaRPr lang="ru-RU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3670" y="2233554"/>
            <a:ext cx="655949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2022 г.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2689139" y="3475944"/>
            <a:ext cx="655949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2024 г.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7903026" y="2903284"/>
            <a:ext cx="655949" cy="307777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2023 г.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36362" y="1028398"/>
            <a:ext cx="655949" cy="307777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2022 г.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1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4250" cy="62208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 bwMode="auto">
          <a:xfrm rot="5400000">
            <a:off x="6472170" y="2470500"/>
            <a:ext cx="5142420" cy="20142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1"/>
            <a:ext cx="1708020" cy="690659"/>
          </a:xfrm>
          <a:prstGeom prst="rect">
            <a:avLst/>
          </a:prstGeom>
          <a:ln>
            <a:noFill/>
          </a:ln>
        </p:spPr>
      </p:pic>
      <p:sp>
        <p:nvSpPr>
          <p:cNvPr id="143" name="CustomShape 7"/>
          <p:cNvSpPr/>
          <p:nvPr/>
        </p:nvSpPr>
        <p:spPr bwMode="auto">
          <a:xfrm>
            <a:off x="6457860" y="4767390"/>
            <a:ext cx="2056320" cy="2727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BFF6A469-FE4A-4436-A62F-BDC2D7F2688E}" type="slidenum">
              <a:rPr lang="ru-RU" sz="900" spc="-1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lang="ru-RU" sz="900" spc="-1">
              <a:latin typeface="Arial"/>
            </a:endParaRPr>
          </a:p>
        </p:txBody>
      </p:sp>
      <p:grpSp>
        <p:nvGrpSpPr>
          <p:cNvPr id="17" name="Группа 16"/>
          <p:cNvGrpSpPr/>
          <p:nvPr/>
        </p:nvGrpSpPr>
        <p:grpSpPr bwMode="auto">
          <a:xfrm>
            <a:off x="413539" y="1229077"/>
            <a:ext cx="8356190" cy="1450685"/>
            <a:chOff x="584243" y="2066116"/>
            <a:chExt cx="11141587" cy="1934246"/>
          </a:xfrm>
        </p:grpSpPr>
        <p:grpSp>
          <p:nvGrpSpPr>
            <p:cNvPr id="8" name="Группа 7"/>
            <p:cNvGrpSpPr/>
            <p:nvPr/>
          </p:nvGrpSpPr>
          <p:grpSpPr bwMode="auto">
            <a:xfrm>
              <a:off x="584243" y="2066116"/>
              <a:ext cx="11141587" cy="1934246"/>
              <a:chOff x="551384" y="1926802"/>
              <a:chExt cx="11141587" cy="1934246"/>
            </a:xfrm>
          </p:grpSpPr>
          <p:pic>
            <p:nvPicPr>
              <p:cNvPr id="16" name="Рисунок 15" descr="pngegg (1).png"/>
              <p:cNvPicPr>
                <a:picLocks noChangeAspect="1"/>
              </p:cNvPicPr>
              <p:nvPr/>
            </p:nvPicPr>
            <p:blipFill>
              <a:blip r:embed="rId4"/>
              <a:srcRect t="11070" b="50437"/>
              <a:stretch/>
            </p:blipFill>
            <p:spPr bwMode="auto">
              <a:xfrm>
                <a:off x="551384" y="1926802"/>
                <a:ext cx="7416824" cy="1934246"/>
              </a:xfrm>
              <a:prstGeom prst="rect">
                <a:avLst/>
              </a:prstGeom>
            </p:spPr>
          </p:pic>
          <p:pic>
            <p:nvPicPr>
              <p:cNvPr id="10" name="Рисунок 9" descr="pngegg (1).png"/>
              <p:cNvPicPr>
                <a:picLocks noChangeAspect="1"/>
              </p:cNvPicPr>
              <p:nvPr/>
            </p:nvPicPr>
            <p:blipFill>
              <a:blip r:embed="rId4"/>
              <a:srcRect l="47838" t="11070" b="50437"/>
              <a:stretch/>
            </p:blipFill>
            <p:spPr bwMode="auto">
              <a:xfrm>
                <a:off x="7824192" y="1926802"/>
                <a:ext cx="3868779" cy="1934246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5"/>
              <a:srcRect l="17730" r="12259"/>
              <a:stretch/>
            </p:blipFill>
            <p:spPr bwMode="auto">
              <a:xfrm>
                <a:off x="623391" y="2251180"/>
                <a:ext cx="1721224" cy="1285490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6"/>
              <a:srcRect l="33519"/>
              <a:stretch/>
            </p:blipFill>
            <p:spPr bwMode="auto">
              <a:xfrm>
                <a:off x="2495600" y="2251180"/>
                <a:ext cx="1728192" cy="1285490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7"/>
              <a:srcRect l="15018" r="12710"/>
              <a:stretch/>
            </p:blipFill>
            <p:spPr bwMode="auto">
              <a:xfrm>
                <a:off x="4356100" y="2241777"/>
                <a:ext cx="1676400" cy="1294893"/>
              </a:xfrm>
              <a:prstGeom prst="rect">
                <a:avLst/>
              </a:prstGeom>
            </p:spPr>
          </p:pic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rcRect l="10519" r="10450"/>
            <a:stretch/>
          </p:blipFill>
          <p:spPr bwMode="auto">
            <a:xfrm>
              <a:off x="6240016" y="2367898"/>
              <a:ext cx="1688593" cy="109506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/>
            <a:srcRect l="15679" r="17634"/>
            <a:stretch/>
          </p:blipFill>
          <p:spPr bwMode="auto">
            <a:xfrm>
              <a:off x="8040216" y="2358495"/>
              <a:ext cx="1751224" cy="131401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/>
            <a:srcRect l="16232" r="17609"/>
            <a:stretch/>
          </p:blipFill>
          <p:spPr bwMode="auto">
            <a:xfrm>
              <a:off x="9912423" y="2364147"/>
              <a:ext cx="1728193" cy="128924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 bwMode="auto">
            <a:xfrm>
              <a:off x="6240016" y="3462960"/>
              <a:ext cx="1688593" cy="185726"/>
            </a:xfrm>
            <a:prstGeom prst="rect">
              <a:avLst/>
            </a:prstGeom>
            <a:solidFill>
              <a:srgbClr val="B6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5" name="CustomShape 3"/>
          <p:cNvSpPr/>
          <p:nvPr/>
        </p:nvSpPr>
        <p:spPr bwMode="auto">
          <a:xfrm>
            <a:off x="2900070" y="252759"/>
            <a:ext cx="5401890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ЗДОРОВОЕ ПИТАНИЕ </a:t>
            </a:r>
            <a:endParaRPr lang="ru-RU" sz="2400" spc="-1" dirty="0">
              <a:latin typeface="Arial"/>
            </a:endParaRPr>
          </a:p>
        </p:txBody>
      </p:sp>
      <p:pic>
        <p:nvPicPr>
          <p:cNvPr id="2051294255" name="Рисунок 2051294254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546363" y="3720949"/>
            <a:ext cx="941961" cy="941961"/>
          </a:xfrm>
          <a:prstGeom prst="rect">
            <a:avLst/>
          </a:prstGeom>
        </p:spPr>
      </p:pic>
      <p:sp>
        <p:nvSpPr>
          <p:cNvPr id="18" name="Прямоугольный треугольник 17"/>
          <p:cNvSpPr/>
          <p:nvPr/>
        </p:nvSpPr>
        <p:spPr>
          <a:xfrm flipH="1" flipV="1">
            <a:off x="7531030" y="3061657"/>
            <a:ext cx="1199432" cy="599212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38174" y="2828869"/>
            <a:ext cx="2598415" cy="807914"/>
          </a:xfrm>
          <a:prstGeom prst="rect">
            <a:avLst/>
          </a:prstGeom>
          <a:solidFill>
            <a:srgbClr val="92D050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ru-RU" sz="1200" b="1" dirty="0">
                <a:latin typeface="Arial Narrow" panose="020B0606020202030204" pitchFamily="34" charset="0"/>
              </a:rPr>
              <a:t>РЕЦЕПТЫ ДЛЯ ВКУСНОЙ </a:t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200" b="1" dirty="0">
                <a:latin typeface="Arial Narrow" panose="020B0606020202030204" pitchFamily="34" charset="0"/>
              </a:rPr>
              <a:t>И ЗДОРОВОЙ ЖИЗНИ В ПАРТНЕРСТВЕ </a:t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200" b="1" dirty="0">
                <a:latin typeface="Arial Narrow" panose="020B0606020202030204" pitchFamily="34" charset="0"/>
              </a:rPr>
              <a:t>С ТЕЛЕКОМПАНИЕЙ «РИФЕЙ».</a:t>
            </a:r>
          </a:p>
          <a:p>
            <a:pPr algn="r"/>
            <a:r>
              <a:rPr lang="ru-RU" sz="1200" b="1" dirty="0">
                <a:latin typeface="Arial Narrow" panose="020B0606020202030204" pitchFamily="34" charset="0"/>
              </a:rPr>
              <a:t>ТЕЛЕПЕРЕДАЧА «ЕДА КАК 2Х2» </a:t>
            </a:r>
          </a:p>
        </p:txBody>
      </p:sp>
      <p:pic>
        <p:nvPicPr>
          <p:cNvPr id="26" name="Рисунок 7"/>
          <p:cNvPicPr/>
          <p:nvPr/>
        </p:nvPicPr>
        <p:blipFill>
          <a:blip r:embed="rId12"/>
          <a:stretch/>
        </p:blipFill>
        <p:spPr bwMode="auto">
          <a:xfrm>
            <a:off x="305526" y="3661354"/>
            <a:ext cx="1059212" cy="1016630"/>
          </a:xfrm>
          <a:prstGeom prst="rect">
            <a:avLst/>
          </a:prstGeom>
          <a:ln>
            <a:noFill/>
          </a:ln>
        </p:spPr>
      </p:pic>
      <p:sp>
        <p:nvSpPr>
          <p:cNvPr id="27" name="CustomShape 5"/>
          <p:cNvSpPr/>
          <p:nvPr/>
        </p:nvSpPr>
        <p:spPr bwMode="auto">
          <a:xfrm>
            <a:off x="379525" y="2828870"/>
            <a:ext cx="1795997" cy="806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  <a:t>РЕЕСТР ПИЩЕВЫХ ПРОДУКТОВ МЕСТНЫХ </a:t>
            </a:r>
            <a:b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  <a:t>(РЕГИОНАЛЬНЫХ) ПРОИЗВОДИТЕЛЕЙ</a:t>
            </a:r>
            <a:endParaRPr lang="ru-RU" sz="1200" b="1" spc="-1" dirty="0">
              <a:latin typeface="Arial"/>
            </a:endParaRPr>
          </a:p>
        </p:txBody>
      </p:sp>
      <p:pic>
        <p:nvPicPr>
          <p:cNvPr id="28" name="Рисунок 9"/>
          <p:cNvPicPr/>
          <p:nvPr/>
        </p:nvPicPr>
        <p:blipFill>
          <a:blip r:embed="rId13"/>
          <a:stretch/>
        </p:blipFill>
        <p:spPr bwMode="auto">
          <a:xfrm>
            <a:off x="2519772" y="3661054"/>
            <a:ext cx="1052305" cy="1016930"/>
          </a:xfrm>
          <a:prstGeom prst="rect">
            <a:avLst/>
          </a:prstGeom>
          <a:ln>
            <a:noFill/>
          </a:ln>
        </p:spPr>
      </p:pic>
      <p:sp>
        <p:nvSpPr>
          <p:cNvPr id="29" name="CustomShape 6"/>
          <p:cNvSpPr/>
          <p:nvPr/>
        </p:nvSpPr>
        <p:spPr bwMode="auto">
          <a:xfrm>
            <a:off x="2291792" y="2828870"/>
            <a:ext cx="3709008" cy="806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  <a:t>ПЕРЕЧЕНЬ КРИТЕРИЕВ  КАЧЕСТВА </a:t>
            </a:r>
            <a:b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  <a:t>ДЛЯ ИДЕНТИФИКАЦИИ ПИЩЕВЫХ ПРОДУКТОВ </a:t>
            </a:r>
            <a:b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  <a:t>КАК СПОСОБСТВУЮЩИХ СОБЛЮДЕНИЮ ПРИНЦИПОВ ЗДОРОВОГО ПИТАНИЯ </a:t>
            </a:r>
            <a:endParaRPr lang="ru-RU" sz="1200" b="1" spc="-1" dirty="0">
              <a:latin typeface="Arial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331640" y="3744359"/>
            <a:ext cx="1184436" cy="864096"/>
            <a:chOff x="1775520" y="5280511"/>
            <a:chExt cx="1579248" cy="1152128"/>
          </a:xfrm>
        </p:grpSpPr>
        <p:sp>
          <p:nvSpPr>
            <p:cNvPr id="20" name="Пятиугольник 19"/>
            <p:cNvSpPr/>
            <p:nvPr/>
          </p:nvSpPr>
          <p:spPr>
            <a:xfrm rot="10800000">
              <a:off x="1775520" y="5280511"/>
              <a:ext cx="1534844" cy="1152128"/>
            </a:xfrm>
            <a:prstGeom prst="homePlate">
              <a:avLst>
                <a:gd name="adj" fmla="val 28903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15912" y="5826750"/>
              <a:ext cx="14388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участников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40927" y="5338083"/>
              <a:ext cx="62239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60</a:t>
              </a:r>
              <a:endParaRPr lang="ru-RU" sz="24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545885" y="3759882"/>
            <a:ext cx="2885265" cy="864096"/>
            <a:chOff x="4727847" y="5301208"/>
            <a:chExt cx="3847020" cy="1152128"/>
          </a:xfrm>
        </p:grpSpPr>
        <p:sp>
          <p:nvSpPr>
            <p:cNvPr id="34" name="Пятиугольник 33"/>
            <p:cNvSpPr/>
            <p:nvPr/>
          </p:nvSpPr>
          <p:spPr bwMode="auto">
            <a:xfrm rot="10800000">
              <a:off x="4727847" y="5301208"/>
              <a:ext cx="3847020" cy="1152128"/>
            </a:xfrm>
            <a:prstGeom prst="homePlate">
              <a:avLst>
                <a:gd name="adj" fmla="val 28903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86058" y="5423881"/>
              <a:ext cx="361680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dirty="0">
                  <a:solidFill>
                    <a:schemeClr val="bg1"/>
                  </a:solidFill>
                </a:rPr>
                <a:t>разработаны специалистами </a:t>
              </a:r>
              <a:br>
                <a:rPr lang="ru-RU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ФГБОУ ВО «Пермский институт </a:t>
              </a:r>
              <a:br>
                <a:rPr lang="ru-RU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(филиал) РЭУ им. Г.В. Плеханова»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568251" y="3749201"/>
            <a:ext cx="1169123" cy="864096"/>
            <a:chOff x="10090997" y="5286967"/>
            <a:chExt cx="1558830" cy="1152128"/>
          </a:xfrm>
        </p:grpSpPr>
        <p:sp>
          <p:nvSpPr>
            <p:cNvPr id="40" name="Пятиугольник 39"/>
            <p:cNvSpPr/>
            <p:nvPr/>
          </p:nvSpPr>
          <p:spPr bwMode="auto">
            <a:xfrm rot="10800000">
              <a:off x="10090997" y="5286967"/>
              <a:ext cx="1534844" cy="1152128"/>
            </a:xfrm>
            <a:prstGeom prst="homePlate">
              <a:avLst>
                <a:gd name="adj" fmla="val 28903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10632504" y="5430415"/>
              <a:ext cx="70361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10375546" y="5847391"/>
              <a:ext cx="12742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программ</a:t>
              </a:r>
            </a:p>
          </p:txBody>
        </p:sp>
      </p:grpSp>
      <p:sp>
        <p:nvSpPr>
          <p:cNvPr id="41" name="CustomShape 4"/>
          <p:cNvSpPr/>
          <p:nvPr/>
        </p:nvSpPr>
        <p:spPr bwMode="auto">
          <a:xfrm>
            <a:off x="4726266" y="732915"/>
            <a:ext cx="1928182" cy="2999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ДЛЯ СОТРУДНИКОВ</a:t>
            </a:r>
            <a:endParaRPr lang="ru-RU" sz="12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rcRect l="9" t="4376" r="-9" b="6182"/>
          <a:stretch/>
        </p:blipFill>
        <p:spPr bwMode="auto">
          <a:xfrm>
            <a:off x="467543" y="3281924"/>
            <a:ext cx="2779102" cy="1657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t="24801"/>
          <a:stretch/>
        </p:blipFill>
        <p:spPr bwMode="auto">
          <a:xfrm>
            <a:off x="3328950" y="3260858"/>
            <a:ext cx="1506802" cy="1699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2445" t="11004" r="10982" b="6410"/>
          <a:stretch/>
        </p:blipFill>
        <p:spPr bwMode="auto">
          <a:xfrm>
            <a:off x="3089666" y="1511500"/>
            <a:ext cx="1746086" cy="1699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7543" y="1594199"/>
            <a:ext cx="2488173" cy="1240133"/>
          </a:xfrm>
          <a:prstGeom prst="rect">
            <a:avLst/>
          </a:prstGeom>
        </p:spPr>
      </p:pic>
      <p:pic>
        <p:nvPicPr>
          <p:cNvPr id="291" name="Рисунок 3"/>
          <p:cNvPicPr/>
          <p:nvPr/>
        </p:nvPicPr>
        <p:blipFill>
          <a:blip r:embed="rId6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3" name="Рисунок 8"/>
          <p:cNvPicPr/>
          <p:nvPr/>
        </p:nvPicPr>
        <p:blipFill>
          <a:blip r:embed="rId7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 bwMode="auto">
          <a:xfrm>
            <a:off x="1007604" y="1161715"/>
            <a:ext cx="2882256" cy="28360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</a:rPr>
              <a:t>КОНКУРС «РАБОЧИЙ ОБЕД»</a:t>
            </a:r>
            <a:endParaRPr lang="ru-RU" spc="-1" dirty="0">
              <a:solidFill>
                <a:prstClr val="black"/>
              </a:solidFill>
            </a:endParaRPr>
          </a:p>
        </p:txBody>
      </p:sp>
      <p:pic>
        <p:nvPicPr>
          <p:cNvPr id="296" name="Рисунок 9"/>
          <p:cNvPicPr/>
          <p:nvPr/>
        </p:nvPicPr>
        <p:blipFill>
          <a:blip r:embed="rId8"/>
          <a:stretch/>
        </p:blipFill>
        <p:spPr bwMode="auto">
          <a:xfrm>
            <a:off x="405810" y="1059582"/>
            <a:ext cx="525960" cy="525150"/>
          </a:xfrm>
          <a:prstGeom prst="rect">
            <a:avLst/>
          </a:prstGeom>
          <a:ln>
            <a:noFill/>
          </a:ln>
        </p:spPr>
      </p:pic>
      <p:sp>
        <p:nvSpPr>
          <p:cNvPr id="297" name="CustomShape 4"/>
          <p:cNvSpPr/>
          <p:nvPr/>
        </p:nvSpPr>
        <p:spPr bwMode="auto">
          <a:xfrm>
            <a:off x="4711929" y="821070"/>
            <a:ext cx="1928182" cy="2999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ДЛЯ ПРЕДПРИЯТИЙ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sp>
        <p:nvSpPr>
          <p:cNvPr id="302" name="CustomShape 7"/>
          <p:cNvSpPr/>
          <p:nvPr/>
        </p:nvSpPr>
        <p:spPr bwMode="auto">
          <a:xfrm>
            <a:off x="2195736" y="3186201"/>
            <a:ext cx="1050910" cy="2554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spc="-1" dirty="0">
                <a:solidFill>
                  <a:prstClr val="white"/>
                </a:solidFill>
                <a:latin typeface="Arial Narrow"/>
              </a:rPr>
              <a:t>2023 – 2024 гг.</a:t>
            </a:r>
            <a:endParaRPr lang="ru-RU" sz="1200" spc="-1" dirty="0">
              <a:solidFill>
                <a:prstClr val="white"/>
              </a:solidFill>
            </a:endParaRPr>
          </a:p>
        </p:txBody>
      </p:sp>
      <p:sp>
        <p:nvSpPr>
          <p:cNvPr id="305" name="CustomShape 9"/>
          <p:cNvSpPr/>
          <p:nvPr/>
        </p:nvSpPr>
        <p:spPr bwMode="auto">
          <a:xfrm>
            <a:off x="3889860" y="1322157"/>
            <a:ext cx="952170" cy="3168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000000"/>
                </a:solidFill>
                <a:latin typeface="Arial Narrow"/>
              </a:rPr>
              <a:t>17 КОМАНД</a:t>
            </a:r>
            <a:endParaRPr lang="ru-RU" sz="1200" b="1" spc="-1" dirty="0">
              <a:solidFill>
                <a:prstClr val="black"/>
              </a:solidFill>
            </a:endParaRPr>
          </a:p>
        </p:txBody>
      </p:sp>
      <p:sp>
        <p:nvSpPr>
          <p:cNvPr id="306" name="CustomShape 10"/>
          <p:cNvSpPr/>
          <p:nvPr/>
        </p:nvSpPr>
        <p:spPr bwMode="auto">
          <a:xfrm>
            <a:off x="1663766" y="4524259"/>
            <a:ext cx="2583900" cy="436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spc="-1" dirty="0">
                <a:solidFill>
                  <a:srgbClr val="FFFFFF"/>
                </a:solidFill>
                <a:latin typeface="Arial Narrow"/>
              </a:rPr>
              <a:t>ФОРМИРОВАНИЕ ЗДОРОВЫХ</a:t>
            </a:r>
            <a:endParaRPr dirty="0"/>
          </a:p>
          <a:p>
            <a:pPr algn="ctr">
              <a:defRPr/>
            </a:pPr>
            <a:r>
              <a:rPr lang="ru-RU" sz="1200" spc="-1" dirty="0">
                <a:solidFill>
                  <a:srgbClr val="FFFFFF"/>
                </a:solidFill>
                <a:latin typeface="Arial Narrow"/>
              </a:rPr>
              <a:t>ПРИВЫЧЕК В ПИТАНИИ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sp>
        <p:nvSpPr>
          <p:cNvPr id="307" name="CustomShape 11"/>
          <p:cNvSpPr/>
          <p:nvPr/>
        </p:nvSpPr>
        <p:spPr bwMode="auto">
          <a:xfrm>
            <a:off x="6639570" y="4803300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fld id="{ABA4338A-ED13-47E6-A1E2-F47D883EEBDB}" type="slidenum">
              <a:rPr lang="ru-RU" sz="900" spc="-1">
                <a:solidFill>
                  <a:srgbClr val="8B8B8B"/>
                </a:solidFill>
                <a:latin typeface="Calibri"/>
              </a:rPr>
              <a:t>13</a:t>
            </a:fld>
            <a:endParaRPr lang="ru-RU" sz="900" spc="-1">
              <a:solidFill>
                <a:prstClr val="black"/>
              </a:solidFill>
            </a:endParaRPr>
          </a:p>
        </p:txBody>
      </p:sp>
      <p:sp>
        <p:nvSpPr>
          <p:cNvPr id="19" name="CustomShape 3"/>
          <p:cNvSpPr/>
          <p:nvPr/>
        </p:nvSpPr>
        <p:spPr bwMode="auto">
          <a:xfrm>
            <a:off x="2900070" y="353160"/>
            <a:ext cx="5401890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ЗДОРОВОЕ ПИТАНИЕ </a:t>
            </a:r>
            <a:endParaRPr lang="ru-RU" sz="2400" spc="-1" dirty="0">
              <a:latin typeface="Arial"/>
            </a:endParaRPr>
          </a:p>
        </p:txBody>
      </p:sp>
      <p:pic>
        <p:nvPicPr>
          <p:cNvPr id="20" name="Рисунок 7"/>
          <p:cNvPicPr/>
          <p:nvPr/>
        </p:nvPicPr>
        <p:blipFill>
          <a:blip r:embed="rId9"/>
          <a:stretch/>
        </p:blipFill>
        <p:spPr bwMode="auto">
          <a:xfrm>
            <a:off x="7980684" y="1276416"/>
            <a:ext cx="540060" cy="539250"/>
          </a:xfrm>
          <a:prstGeom prst="rect">
            <a:avLst/>
          </a:prstGeom>
          <a:ln>
            <a:noFill/>
          </a:ln>
        </p:spPr>
      </p:pic>
      <p:sp>
        <p:nvSpPr>
          <p:cNvPr id="21" name="CustomShape 2"/>
          <p:cNvSpPr/>
          <p:nvPr/>
        </p:nvSpPr>
        <p:spPr bwMode="auto">
          <a:xfrm>
            <a:off x="4950042" y="1217362"/>
            <a:ext cx="2882256" cy="7144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r">
              <a:defRPr/>
            </a:pPr>
            <a:r>
              <a:rPr lang="ru-RU" b="1" spc="-1" dirty="0">
                <a:solidFill>
                  <a:prstClr val="black"/>
                </a:solidFill>
                <a:latin typeface="Arial Narrow" panose="020B0606020202030204" pitchFamily="34" charset="0"/>
              </a:rPr>
              <a:t>РАЗРАБОТКА СБОРНИКА РЕЦЕПТУР ДЛЯ ПРЕДПРИЯТИЙ ОБЩЕСТВЕННОГО ПИТАНИЯ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330972" y="1978071"/>
            <a:ext cx="2129460" cy="30097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195357" y="4015345"/>
            <a:ext cx="923901" cy="923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6066" y="3759882"/>
            <a:ext cx="1002920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200" i="1" dirty="0">
                <a:latin typeface="Arial Narrow" panose="020B0606020202030204" pitchFamily="34" charset="0"/>
              </a:rPr>
              <a:t>Сборник здесь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 bwMode="auto">
          <a:xfrm>
            <a:off x="320101" y="2878787"/>
            <a:ext cx="4848715" cy="34103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500" spc="-1" dirty="0" smtClean="0">
                <a:solidFill>
                  <a:srgbClr val="FFFFFF"/>
                </a:solidFill>
                <a:latin typeface="Arial Narrow"/>
              </a:rPr>
              <a:t>За 3 года В </a:t>
            </a:r>
            <a:r>
              <a:rPr lang="ru-RU" sz="1500" spc="-1" dirty="0">
                <a:solidFill>
                  <a:srgbClr val="FFFFFF"/>
                </a:solidFill>
                <a:latin typeface="Arial Narrow"/>
              </a:rPr>
              <a:t>«БУДЬ ЗДОРОВ!» ПОЯВИЛОСЬ </a:t>
            </a:r>
            <a:r>
              <a:rPr lang="ru-RU" sz="1500" b="1" spc="-1" dirty="0" smtClean="0">
                <a:solidFill>
                  <a:srgbClr val="FFFFFF"/>
                </a:solidFill>
                <a:latin typeface="Arial Narrow"/>
              </a:rPr>
              <a:t>507 РОЛИКОВ</a:t>
            </a:r>
            <a:endParaRPr lang="ru-RU" sz="1500" spc="-1" dirty="0">
              <a:solidFill>
                <a:prstClr val="black"/>
              </a:solidFill>
            </a:endParaRPr>
          </a:p>
        </p:txBody>
      </p:sp>
      <p:pic>
        <p:nvPicPr>
          <p:cNvPr id="243" name="Рисунок 11"/>
          <p:cNvPicPr/>
          <p:nvPr/>
        </p:nvPicPr>
        <p:blipFill>
          <a:blip r:embed="rId3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5" name="Рисунок 13"/>
          <p:cNvPicPr/>
          <p:nvPr/>
        </p:nvPicPr>
        <p:blipFill>
          <a:blip r:embed="rId4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246" name="CustomShape 3"/>
          <p:cNvSpPr/>
          <p:nvPr/>
        </p:nvSpPr>
        <p:spPr bwMode="auto">
          <a:xfrm>
            <a:off x="4481190" y="753840"/>
            <a:ext cx="2066040" cy="2999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ДЛЯ СЕМЕЙ СОТРУДНИКОВ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sp>
        <p:nvSpPr>
          <p:cNvPr id="248" name="CustomShape 5"/>
          <p:cNvSpPr/>
          <p:nvPr/>
        </p:nvSpPr>
        <p:spPr bwMode="auto">
          <a:xfrm>
            <a:off x="290790" y="936360"/>
            <a:ext cx="4850010" cy="204049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spcAft>
                <a:spcPts val="451"/>
              </a:spcAft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</a:rPr>
              <a:t>БУДЬ ЗДОРОВ!</a:t>
            </a:r>
            <a:endParaRPr lang="ru-RU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Вовлечение детей и подростков в </a:t>
            </a:r>
            <a:r>
              <a:rPr lang="ru-RU" sz="1200" spc="-1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блогерскую</a:t>
            </a: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 деятельность, популяризирующую физкультуру, спорт и ЗОЖ. Размещение роликов </a:t>
            </a:r>
            <a: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во </a:t>
            </a: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«</a:t>
            </a:r>
            <a:r>
              <a:rPr lang="ru-RU" sz="1200" spc="-1" dirty="0" err="1">
                <a:solidFill>
                  <a:srgbClr val="000000"/>
                </a:solidFill>
                <a:latin typeface="Arial Narrow" panose="020B0606020202030204" pitchFamily="34" charset="0"/>
              </a:rPr>
              <a:t>ВКонтакте</a:t>
            </a: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», где участники инициативы через собственный пример участия в «живых» спортивных мероприятиях стимулируют ребят своего возраста </a:t>
            </a:r>
            <a: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к </a:t>
            </a: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подобным активностям:</a:t>
            </a:r>
            <a:endParaRPr lang="ru-RU" sz="1200" spc="-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14380" indent="-212490">
              <a:buClr>
                <a:srgbClr val="000000"/>
              </a:buClr>
              <a:buFont typeface="Courier New"/>
              <a:buChar char="o"/>
              <a:defRPr/>
            </a:pP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сформированы команды наставников, участников, экспертная группа;</a:t>
            </a:r>
            <a:endParaRPr lang="ru-RU" sz="1200" spc="-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14380" indent="-212490">
              <a:buClr>
                <a:srgbClr val="000000"/>
              </a:buClr>
              <a:buFont typeface="Courier New"/>
              <a:buChar char="o"/>
              <a:defRPr/>
            </a:pP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ребята активно участвуют в спортивных мероприятиях, проводимых </a:t>
            </a:r>
            <a: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ru-RU" sz="1200" spc="-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</a:t>
            </a: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Пермском крае.</a:t>
            </a:r>
            <a:endParaRPr lang="ru-RU" sz="1200" spc="-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ru-RU" spc="-1" dirty="0">
              <a:solidFill>
                <a:prstClr val="black"/>
              </a:solidFill>
            </a:endParaRPr>
          </a:p>
        </p:txBody>
      </p:sp>
      <p:sp>
        <p:nvSpPr>
          <p:cNvPr id="249" name="CustomShape 6"/>
          <p:cNvSpPr/>
          <p:nvPr/>
        </p:nvSpPr>
        <p:spPr bwMode="auto">
          <a:xfrm>
            <a:off x="6827220" y="4869720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fld id="{93C125ED-D379-4CE3-8B33-10A732C4C67D}" type="slidenum">
              <a:rPr lang="ru-RU" sz="900" spc="-1">
                <a:solidFill>
                  <a:srgbClr val="8B8B8B"/>
                </a:solidFill>
                <a:latin typeface="Calibri"/>
              </a:rPr>
              <a:t>14</a:t>
            </a:fld>
            <a:endParaRPr lang="ru-RU" sz="900" spc="-1">
              <a:solidFill>
                <a:prstClr val="black"/>
              </a:solidFill>
            </a:endParaRPr>
          </a:p>
        </p:txBody>
      </p:sp>
      <p:sp>
        <p:nvSpPr>
          <p:cNvPr id="14" name="CustomShape 2"/>
          <p:cNvSpPr/>
          <p:nvPr/>
        </p:nvSpPr>
        <p:spPr bwMode="auto">
          <a:xfrm>
            <a:off x="2900070" y="321138"/>
            <a:ext cx="5401890" cy="422102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300" spc="-1" dirty="0">
                <a:solidFill>
                  <a:srgbClr val="000000"/>
                </a:solidFill>
                <a:latin typeface="Arial Narrow"/>
                <a:ea typeface="DejaVu Sans"/>
              </a:rPr>
              <a:t>МЕНТАЛЬНОЕ ЗДОРОВЬЕ</a:t>
            </a:r>
            <a:endParaRPr lang="ru-RU" sz="2300" spc="-1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6451" y="2537441"/>
            <a:ext cx="2109114" cy="32316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НАШИ </a:t>
            </a:r>
            <a:r>
              <a:rPr lang="ru-RU" sz="1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ЮНЫЕ БЛОГЕРЫ</a:t>
            </a:r>
            <a:endParaRPr lang="ru-RU" sz="1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06"/>
          <a:stretch/>
        </p:blipFill>
        <p:spPr>
          <a:xfrm>
            <a:off x="5199191" y="1207807"/>
            <a:ext cx="3255517" cy="19400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91" y="1524779"/>
            <a:ext cx="1668179" cy="1668179"/>
          </a:xfrm>
          <a:prstGeom prst="rect">
            <a:avLst/>
          </a:prstGeom>
        </p:spPr>
      </p:pic>
      <p:sp>
        <p:nvSpPr>
          <p:cNvPr id="15" name="CustomShape 3"/>
          <p:cNvSpPr/>
          <p:nvPr/>
        </p:nvSpPr>
        <p:spPr bwMode="auto">
          <a:xfrm>
            <a:off x="2965740" y="3282594"/>
            <a:ext cx="5534670" cy="66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defRPr/>
            </a:pPr>
            <a:r>
              <a:rPr lang="ru-RU" sz="1200" b="1" spc="-1" dirty="0" smtClean="0">
                <a:solidFill>
                  <a:srgbClr val="FFFFFF"/>
                </a:solidFill>
                <a:latin typeface="Arial Narrow"/>
              </a:rPr>
              <a:t>СОЗДАНЫ </a:t>
            </a: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И </a:t>
            </a:r>
            <a:r>
              <a:rPr lang="ru-RU" sz="1200" b="1" spc="-1" dirty="0" smtClean="0">
                <a:solidFill>
                  <a:srgbClr val="FFFFFF"/>
                </a:solidFill>
                <a:latin typeface="Arial Narrow"/>
              </a:rPr>
              <a:t>РАСПРОСТРАНЕНЫ РОЛИКИО </a:t>
            </a: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ВЕДЕНИИ ЗОЖ И ОТКАЗЕ ОТ ВРЕДНЫХ </a:t>
            </a:r>
            <a:r>
              <a:rPr lang="ru-RU" sz="1200" b="1" spc="-1" dirty="0" smtClean="0">
                <a:solidFill>
                  <a:srgbClr val="FFFFFF"/>
                </a:solidFill>
                <a:latin typeface="Arial Narrow"/>
              </a:rPr>
              <a:t>ПРИВЫЧЕК (о </a:t>
            </a:r>
            <a:r>
              <a:rPr lang="ru-RU" sz="1200" b="1" spc="-1" dirty="0" smtClean="0">
                <a:solidFill>
                  <a:srgbClr val="FFFFFF"/>
                </a:solidFill>
                <a:latin typeface="Arial Narrow"/>
              </a:rPr>
              <a:t>пользе спорта и активного образа жизни, правильного питания, </a:t>
            </a:r>
            <a:br>
              <a:rPr lang="ru-RU" sz="1200" b="1" spc="-1" dirty="0" smtClean="0">
                <a:solidFill>
                  <a:srgbClr val="FFFFFF"/>
                </a:solidFill>
                <a:latin typeface="Arial Narrow"/>
              </a:rPr>
            </a:br>
            <a:r>
              <a:rPr lang="ru-RU" sz="1200" b="1" spc="-1" dirty="0" smtClean="0">
                <a:solidFill>
                  <a:srgbClr val="FFFFFF"/>
                </a:solidFill>
                <a:latin typeface="Arial Narrow"/>
              </a:rPr>
              <a:t>о вреде курения и употребления алкоголя)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rcRect l="4852" r="4426"/>
          <a:stretch/>
        </p:blipFill>
        <p:spPr bwMode="auto">
          <a:xfrm>
            <a:off x="290790" y="3282595"/>
            <a:ext cx="2614200" cy="14691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6732553" y="4017187"/>
            <a:ext cx="1650132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en-US" sz="1200" dirty="0"/>
              <a:t>&gt;</a:t>
            </a:r>
            <a:r>
              <a:rPr lang="ru-RU" sz="1200" dirty="0"/>
              <a:t> </a:t>
            </a:r>
            <a:r>
              <a:rPr lang="ru-RU" sz="1200" dirty="0" smtClean="0"/>
              <a:t>25 </a:t>
            </a:r>
            <a:r>
              <a:rPr lang="ru-RU" sz="1200" dirty="0"/>
              <a:t>МЛН. ПОКАЗОВ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3528856" y="3993918"/>
            <a:ext cx="313721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sz="1200" dirty="0"/>
              <a:t>ТРАНСЛЯЦИЯ НА ЭКРАНАХ АВТОБУСОВ ПОПУЛЯРНЫХ МАРШРУТОВ + В ЭФИРЕ ТЕЛЕКОМПАНИИ «ВЕТТА 24»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rcRect l="1" t="23666" r="40283" b="19900"/>
          <a:stretch/>
        </p:blipFill>
        <p:spPr bwMode="auto">
          <a:xfrm>
            <a:off x="2921925" y="4083245"/>
            <a:ext cx="572911" cy="5414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rcRect l="15092" t="15280" r="22686" b="21110"/>
          <a:stretch/>
        </p:blipFill>
        <p:spPr bwMode="auto">
          <a:xfrm>
            <a:off x="6130919" y="4126678"/>
            <a:ext cx="530551" cy="5423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278443" y="4302891"/>
            <a:ext cx="576532" cy="576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 bwMode="auto">
          <a:xfrm>
            <a:off x="6457860" y="4767390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7FEACDAB-0640-4188-95B7-A4AAFB4A7186}" type="slidenum">
              <a:rPr lang="ru-RU" sz="900" spc="-1">
                <a:solidFill>
                  <a:srgbClr val="8B8B8B"/>
                </a:solidFill>
                <a:latin typeface="Calibri"/>
                <a:ea typeface="DejaVu Sans"/>
              </a:rPr>
              <a:t>15</a:t>
            </a:fld>
            <a:endParaRPr lang="ru-RU" sz="900" spc="-1">
              <a:latin typeface="Arial"/>
            </a:endParaRPr>
          </a:p>
        </p:txBody>
      </p:sp>
      <p:pic>
        <p:nvPicPr>
          <p:cNvPr id="381" name="Рисунок 4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382" name="CustomShape 2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CustomShape 3"/>
          <p:cNvSpPr/>
          <p:nvPr/>
        </p:nvSpPr>
        <p:spPr bwMode="auto">
          <a:xfrm>
            <a:off x="2595510" y="353160"/>
            <a:ext cx="4347135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  <a:ea typeface="DejaVu Sans"/>
              </a:rPr>
              <a:t>ВАРИАНТЫ ВКЛЮЧЕНИЯ </a:t>
            </a:r>
            <a:br>
              <a:rPr lang="ru-RU" sz="2400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z="2400" spc="-1" dirty="0">
                <a:solidFill>
                  <a:srgbClr val="000000"/>
                </a:solidFill>
                <a:latin typeface="Arial Narrow"/>
                <a:ea typeface="DejaVu Sans"/>
              </a:rPr>
              <a:t>В ПРОЕКТ</a:t>
            </a:r>
            <a:endParaRPr lang="ru-RU" sz="2400" spc="-1" dirty="0">
              <a:latin typeface="Arial"/>
            </a:endParaRPr>
          </a:p>
        </p:txBody>
      </p:sp>
      <p:pic>
        <p:nvPicPr>
          <p:cNvPr id="384" name="Рисунок 7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385" name="CustomShape 4"/>
          <p:cNvSpPr/>
          <p:nvPr/>
        </p:nvSpPr>
        <p:spPr bwMode="auto">
          <a:xfrm>
            <a:off x="5234814" y="2750440"/>
            <a:ext cx="3873690" cy="7144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  <a:ea typeface="DejaVu Sans"/>
              </a:rPr>
              <a:t>Информация о проекте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:  </a:t>
            </a:r>
            <a:r>
              <a:rPr lang="ru-RU" u="sng" spc="-1" dirty="0">
                <a:solidFill>
                  <a:srgbClr val="0563C1"/>
                </a:solidFill>
                <a:latin typeface="Arial Narrow"/>
                <a:ea typeface="DejaVu Sans"/>
                <a:hlinkClick r:id="rId4" tooltip="https://permtpp.ru/projects/ustoychivoe-razvitie-esg/zdorove-v-promyshlennom-gorode/"/>
              </a:rPr>
              <a:t>https://permtpp.ru/projects/ustoychivoe-razvitie-esg/zdorove-v-promyshlennom-gorode/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  </a:t>
            </a:r>
            <a:endParaRPr lang="ru-RU" spc="-1" dirty="0">
              <a:latin typeface="Arial"/>
            </a:endParaRPr>
          </a:p>
        </p:txBody>
      </p:sp>
      <p:sp>
        <p:nvSpPr>
          <p:cNvPr id="388" name="CustomShape 5"/>
          <p:cNvSpPr/>
          <p:nvPr/>
        </p:nvSpPr>
        <p:spPr bwMode="auto">
          <a:xfrm>
            <a:off x="446850" y="1383619"/>
            <a:ext cx="3801114" cy="4320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pc="-1" dirty="0">
                <a:solidFill>
                  <a:srgbClr val="FFFFFF"/>
                </a:solidFill>
                <a:latin typeface="Arial Narrow"/>
                <a:ea typeface="DejaVu Sans"/>
              </a:rPr>
              <a:t>Применение разработок проекта</a:t>
            </a:r>
            <a:endParaRPr lang="ru-RU" spc="-1" dirty="0">
              <a:latin typeface="Arial"/>
            </a:endParaRPr>
          </a:p>
        </p:txBody>
      </p:sp>
      <p:sp>
        <p:nvSpPr>
          <p:cNvPr id="389" name="CustomShape 6"/>
          <p:cNvSpPr/>
          <p:nvPr/>
        </p:nvSpPr>
        <p:spPr bwMode="auto">
          <a:xfrm>
            <a:off x="4753032" y="1383619"/>
            <a:ext cx="3747378" cy="4333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pc="-1">
                <a:solidFill>
                  <a:srgbClr val="FFFFFF"/>
                </a:solidFill>
                <a:latin typeface="Arial Narrow"/>
                <a:ea typeface="DejaVu Sans"/>
              </a:rPr>
              <a:t>Презентация корпоративных практик</a:t>
            </a:r>
            <a:endParaRPr lang="ru-RU" spc="-1">
              <a:latin typeface="Arial"/>
            </a:endParaRPr>
          </a:p>
        </p:txBody>
      </p:sp>
      <p:sp>
        <p:nvSpPr>
          <p:cNvPr id="390" name="CustomShape 7"/>
          <p:cNvSpPr/>
          <p:nvPr/>
        </p:nvSpPr>
        <p:spPr bwMode="auto">
          <a:xfrm>
            <a:off x="446850" y="1977684"/>
            <a:ext cx="3801114" cy="4320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pc="-1" dirty="0">
                <a:solidFill>
                  <a:srgbClr val="FFFFFF"/>
                </a:solidFill>
                <a:latin typeface="Arial Narrow"/>
                <a:ea typeface="DejaVu Sans"/>
              </a:rPr>
              <a:t>Информационное партнерство</a:t>
            </a:r>
            <a:endParaRPr lang="ru-RU" spc="-1" dirty="0">
              <a:latin typeface="Arial"/>
            </a:endParaRPr>
          </a:p>
        </p:txBody>
      </p:sp>
      <p:sp>
        <p:nvSpPr>
          <p:cNvPr id="391" name="CustomShape 8"/>
          <p:cNvSpPr/>
          <p:nvPr/>
        </p:nvSpPr>
        <p:spPr bwMode="auto">
          <a:xfrm>
            <a:off x="4760823" y="1974645"/>
            <a:ext cx="3739587" cy="435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Совместные инициативы</a:t>
            </a:r>
            <a:endParaRPr lang="ru-RU" spc="-1" dirty="0">
              <a:latin typeface="Arial"/>
            </a:endParaRPr>
          </a:p>
        </p:txBody>
      </p:sp>
      <p:pic>
        <p:nvPicPr>
          <p:cNvPr id="395" name="Рисунок 22"/>
          <p:cNvPicPr/>
          <p:nvPr/>
        </p:nvPicPr>
        <p:blipFill>
          <a:blip r:embed="rId5"/>
          <a:stretch/>
        </p:blipFill>
        <p:spPr bwMode="auto">
          <a:xfrm>
            <a:off x="4623264" y="2834680"/>
            <a:ext cx="598320" cy="598320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9"/>
          <p:cNvPicPr/>
          <p:nvPr/>
        </p:nvPicPr>
        <p:blipFill rotWithShape="1">
          <a:blip r:embed="rId6"/>
          <a:srcRect b="20537"/>
          <a:stretch/>
        </p:blipFill>
        <p:spPr bwMode="auto">
          <a:xfrm>
            <a:off x="754291" y="2519044"/>
            <a:ext cx="1274670" cy="1519883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0"/>
          <p:cNvPicPr/>
          <p:nvPr/>
        </p:nvPicPr>
        <p:blipFill rotWithShape="1">
          <a:blip r:embed="rId7"/>
          <a:srcRect b="20537"/>
          <a:stretch/>
        </p:blipFill>
        <p:spPr bwMode="auto">
          <a:xfrm>
            <a:off x="2668321" y="2519044"/>
            <a:ext cx="1274670" cy="1519883"/>
          </a:xfrm>
          <a:prstGeom prst="rect">
            <a:avLst/>
          </a:prstGeom>
          <a:ln>
            <a:noFill/>
          </a:ln>
        </p:spPr>
      </p:pic>
      <p:sp>
        <p:nvSpPr>
          <p:cNvPr id="21" name="CustomShape 10"/>
          <p:cNvSpPr/>
          <p:nvPr/>
        </p:nvSpPr>
        <p:spPr bwMode="auto">
          <a:xfrm>
            <a:off x="449730" y="4137924"/>
            <a:ext cx="1884060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000000"/>
                </a:solidFill>
                <a:latin typeface="Arial Narrow"/>
                <a:ea typeface="DejaVu Sans"/>
              </a:rPr>
              <a:t>ТАТЬЯНА ПРОКОПЧУК</a:t>
            </a:r>
            <a: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  <a:t>,</a:t>
            </a:r>
            <a:endParaRPr lang="ru-RU" sz="1200" spc="-1" dirty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  <a:t>вице-президент </a:t>
            </a:r>
            <a:b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  <a:t>по проектной деятельности </a:t>
            </a:r>
            <a:b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  <a:t>Пермской ТПП</a:t>
            </a:r>
            <a:endParaRPr lang="ru-RU" sz="1200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 bwMode="auto">
          <a:xfrm>
            <a:off x="2411761" y="4137924"/>
            <a:ext cx="1899605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</a:rPr>
              <a:t>ОЛЬГА ГИЛЁВА</a:t>
            </a: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</a:rPr>
              <a:t>,</a:t>
            </a:r>
            <a:endParaRPr lang="ru-RU" sz="1200" spc="-1" dirty="0"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200" spc="-1" dirty="0">
                <a:solidFill>
                  <a:srgbClr val="000000"/>
                </a:solidFill>
                <a:latin typeface="Arial Narrow" panose="020B0606020202030204" pitchFamily="34" charset="0"/>
              </a:rPr>
              <a:t>руководитель проекта. Департамент проектной деятельности Пермской ТПП</a:t>
            </a:r>
            <a:endParaRPr lang="ru-RU" sz="1200" spc="-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3821" y="3558218"/>
            <a:ext cx="355058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spc="-1" dirty="0">
                <a:solidFill>
                  <a:srgbClr val="000000"/>
                </a:solidFill>
                <a:latin typeface="Arial Narrow"/>
              </a:rPr>
              <a:t>Написать команде проекта: </a:t>
            </a:r>
            <a:r>
              <a:rPr lang="ru-RU" b="1" u="sng" spc="-1" dirty="0">
                <a:solidFill>
                  <a:srgbClr val="0563C1"/>
                </a:solidFill>
                <a:latin typeface="Arial Narrow"/>
                <a:hlinkClick r:id="rId8" tooltip="mailto:health@permtpp.ru"/>
              </a:rPr>
              <a:t>health@permtpp.ru</a:t>
            </a:r>
            <a:endParaRPr lang="ru-RU" spc="-1" dirty="0"/>
          </a:p>
        </p:txBody>
      </p:sp>
      <p:sp>
        <p:nvSpPr>
          <p:cNvPr id="3" name="TextBox 2"/>
          <p:cNvSpPr txBox="1"/>
          <p:nvPr/>
        </p:nvSpPr>
        <p:spPr>
          <a:xfrm>
            <a:off x="5722471" y="3972482"/>
            <a:ext cx="1516634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spc="-1" dirty="0">
                <a:solidFill>
                  <a:srgbClr val="000000"/>
                </a:solidFill>
                <a:latin typeface="Arial Narrow"/>
              </a:rPr>
              <a:t>Быть в сообществе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</a:rPr>
              <a:t/>
            </a:r>
            <a:br>
              <a:rPr lang="ru-RU" spc="-1" dirty="0" smtClean="0">
                <a:solidFill>
                  <a:srgbClr val="000000"/>
                </a:solidFill>
                <a:latin typeface="Arial Narrow"/>
              </a:rPr>
            </a:br>
            <a:r>
              <a:rPr lang="ru-RU" spc="-1" dirty="0" smtClean="0">
                <a:solidFill>
                  <a:srgbClr val="000000"/>
                </a:solidFill>
                <a:latin typeface="Arial Narrow"/>
              </a:rPr>
              <a:t>единомышленников</a:t>
            </a:r>
            <a:endParaRPr lang="ru-RU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61303" y="4635386"/>
            <a:ext cx="2920703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1200" spc="-1" dirty="0">
                <a:solidFill>
                  <a:srgbClr val="000000"/>
                </a:solidFill>
                <a:latin typeface="Arial Narrow"/>
              </a:rPr>
              <a:t>8 (342) 235-78-48 (доб. 145), gileva@permtpp.ru </a:t>
            </a:r>
            <a:endParaRPr lang="ru-RU" sz="1200" spc="-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95594"/>
            <a:ext cx="714394" cy="714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42" y="3906320"/>
            <a:ext cx="708652" cy="708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21" y="1532090"/>
            <a:ext cx="6177500" cy="3125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2" y="260879"/>
            <a:ext cx="1965360" cy="6232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5400000">
            <a:off x="6471032" y="2470534"/>
            <a:ext cx="5143501" cy="202435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89" y="1602861"/>
            <a:ext cx="944509" cy="944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64" y="3640045"/>
            <a:ext cx="937311" cy="9373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02" y="1614359"/>
            <a:ext cx="944509" cy="9445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58" y="1603484"/>
            <a:ext cx="926187" cy="9261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09" y="2621800"/>
            <a:ext cx="945668" cy="9456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38" y="2612467"/>
            <a:ext cx="947756" cy="9477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93" y="2646447"/>
            <a:ext cx="930726" cy="93072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500931" y="894534"/>
            <a:ext cx="6006946" cy="7233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prstClr val="white"/>
                </a:solidFill>
                <a:latin typeface="Arial Narrow" panose="020B0606020202030204" pitchFamily="34" charset="0"/>
              </a:rPr>
              <a:t>ПЕРМСКАЯ ТПП ПОДДЕРЖИВАЕТ И ПРОДВИГАЕТ ТОВАРЫ И УСЛУГИ БИЗНЕСА, КОТОРЫЕ СПОСОБСТВУЮТ ДОСТИЖЕНИЮ ЦЕЛЕЙ УСТОЙЧИВОГО РАЗВИТИЯ. </a:t>
            </a:r>
          </a:p>
        </p:txBody>
      </p:sp>
      <p:sp>
        <p:nvSpPr>
          <p:cNvPr id="19" name="CustomShape 8"/>
          <p:cNvSpPr/>
          <p:nvPr/>
        </p:nvSpPr>
        <p:spPr bwMode="auto">
          <a:xfrm>
            <a:off x="6639570" y="4803300"/>
            <a:ext cx="2056320" cy="2727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r>
              <a:rPr lang="ru-RU" sz="900" spc="-1" dirty="0">
                <a:solidFill>
                  <a:srgbClr val="8B8B8B"/>
                </a:solidFill>
                <a:latin typeface="Calibri"/>
              </a:rPr>
              <a:t>1</a:t>
            </a:r>
            <a:endParaRPr lang="ru-RU" sz="900" spc="-1" dirty="0">
              <a:solidFill>
                <a:prstClr val="black"/>
              </a:solidFill>
            </a:endParaRPr>
          </a:p>
        </p:txBody>
      </p:sp>
      <p:pic>
        <p:nvPicPr>
          <p:cNvPr id="20" name="Рисунок 6"/>
          <p:cNvPicPr/>
          <p:nvPr/>
        </p:nvPicPr>
        <p:blipFill>
          <a:blip r:embed="rId12"/>
          <a:srcRect t="17736" b="27980"/>
          <a:stretch/>
        </p:blipFill>
        <p:spPr bwMode="auto">
          <a:xfrm>
            <a:off x="7023252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21" name="CustomShape 3"/>
          <p:cNvSpPr/>
          <p:nvPr/>
        </p:nvSpPr>
        <p:spPr bwMode="auto">
          <a:xfrm>
            <a:off x="2176417" y="252760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ЗДОРОВЬЕ НА РАБОЧЕМ МЕСТЕ</a:t>
            </a:r>
            <a:endParaRPr lang="ru-RU" sz="2400" spc="-1" dirty="0">
              <a:solidFill>
                <a:prstClr val="black"/>
              </a:solidFill>
            </a:endParaRPr>
          </a:p>
        </p:txBody>
      </p:sp>
      <p:pic>
        <p:nvPicPr>
          <p:cNvPr id="22" name="Рисунок 7"/>
          <p:cNvPicPr/>
          <p:nvPr/>
        </p:nvPicPr>
        <p:blipFill>
          <a:blip r:embed="rId13"/>
          <a:stretch/>
        </p:blipFill>
        <p:spPr bwMode="auto">
          <a:xfrm>
            <a:off x="3227167" y="2513039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7"/>
          <p:cNvPicPr/>
          <p:nvPr/>
        </p:nvPicPr>
        <p:blipFill>
          <a:blip r:embed="rId13"/>
          <a:stretch/>
        </p:blipFill>
        <p:spPr bwMode="auto">
          <a:xfrm>
            <a:off x="4220411" y="2513039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7"/>
          <p:cNvPicPr/>
          <p:nvPr/>
        </p:nvPicPr>
        <p:blipFill>
          <a:blip r:embed="rId13"/>
          <a:stretch/>
        </p:blipFill>
        <p:spPr bwMode="auto">
          <a:xfrm>
            <a:off x="5255206" y="2513038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26" name="Рисунок 7"/>
          <p:cNvPicPr/>
          <p:nvPr/>
        </p:nvPicPr>
        <p:blipFill>
          <a:blip r:embed="rId13"/>
          <a:stretch/>
        </p:blipFill>
        <p:spPr bwMode="auto">
          <a:xfrm>
            <a:off x="7274520" y="2499742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7"/>
          <p:cNvPicPr/>
          <p:nvPr/>
        </p:nvPicPr>
        <p:blipFill>
          <a:blip r:embed="rId13"/>
          <a:stretch/>
        </p:blipFill>
        <p:spPr bwMode="auto">
          <a:xfrm>
            <a:off x="4224953" y="3521151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7"/>
          <p:cNvPicPr/>
          <p:nvPr/>
        </p:nvPicPr>
        <p:blipFill>
          <a:blip r:embed="rId13"/>
          <a:stretch/>
        </p:blipFill>
        <p:spPr bwMode="auto">
          <a:xfrm>
            <a:off x="6251282" y="3525545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7"/>
          <p:cNvPicPr/>
          <p:nvPr/>
        </p:nvPicPr>
        <p:blipFill>
          <a:blip r:embed="rId13"/>
          <a:stretch/>
        </p:blipFill>
        <p:spPr bwMode="auto">
          <a:xfrm>
            <a:off x="7271379" y="3521151"/>
            <a:ext cx="203031" cy="202727"/>
          </a:xfrm>
          <a:prstGeom prst="rect">
            <a:avLst/>
          </a:prstGeom>
          <a:ln>
            <a:noFill/>
          </a:ln>
        </p:spPr>
      </p:pic>
      <p:pic>
        <p:nvPicPr>
          <p:cNvPr id="30" name="Рисунок 7"/>
          <p:cNvPicPr/>
          <p:nvPr/>
        </p:nvPicPr>
        <p:blipFill>
          <a:blip r:embed="rId13"/>
          <a:stretch/>
        </p:blipFill>
        <p:spPr bwMode="auto">
          <a:xfrm>
            <a:off x="6263795" y="4546435"/>
            <a:ext cx="203031" cy="202727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565291" y="3613336"/>
            <a:ext cx="929361" cy="88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570294" y="3556355"/>
            <a:ext cx="1170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 Narrow" panose="020B0606020202030204" pitchFamily="34" charset="0"/>
              </a:rPr>
              <a:t>ЗНАЧКОМ ОБОЗНАЧЕНЫ </a:t>
            </a:r>
            <a:r>
              <a:rPr lang="ru-RU" sz="1000" dirty="0" smtClean="0">
                <a:latin typeface="Arial Narrow" panose="020B0606020202030204" pitchFamily="34" charset="0"/>
              </a:rPr>
              <a:t>ЦУР, </a:t>
            </a:r>
            <a:br>
              <a:rPr lang="ru-RU" sz="1000" dirty="0" smtClean="0">
                <a:latin typeface="Arial Narrow" panose="020B0606020202030204" pitchFamily="34" charset="0"/>
              </a:rPr>
            </a:br>
            <a:r>
              <a:rPr lang="ru-RU" sz="1000" dirty="0" smtClean="0">
                <a:latin typeface="Arial Narrow" panose="020B0606020202030204" pitchFamily="34" charset="0"/>
              </a:rPr>
              <a:t>НА ДОСТИЖЕНИЕ </a:t>
            </a:r>
            <a:br>
              <a:rPr lang="ru-RU" sz="1000" dirty="0" smtClean="0">
                <a:latin typeface="Arial Narrow" panose="020B0606020202030204" pitchFamily="34" charset="0"/>
              </a:rPr>
            </a:br>
            <a:r>
              <a:rPr lang="ru-RU" sz="1000" dirty="0" smtClean="0">
                <a:latin typeface="Arial Narrow" panose="020B0606020202030204" pitchFamily="34" charset="0"/>
              </a:rPr>
              <a:t>КОТОРЫХ </a:t>
            </a:r>
            <a:br>
              <a:rPr lang="ru-RU" sz="1000" dirty="0" smtClean="0">
                <a:latin typeface="Arial Narrow" panose="020B0606020202030204" pitchFamily="34" charset="0"/>
              </a:rPr>
            </a:br>
            <a:r>
              <a:rPr lang="ru-RU" sz="1000" dirty="0" smtClean="0">
                <a:latin typeface="Arial Narrow" panose="020B0606020202030204" pitchFamily="34" charset="0"/>
              </a:rPr>
              <a:t>РАБОТАЕТ ПРОЕКТ.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pic>
        <p:nvPicPr>
          <p:cNvPr id="31" name="Рисунок 7"/>
          <p:cNvPicPr/>
          <p:nvPr/>
        </p:nvPicPr>
        <p:blipFill>
          <a:blip r:embed="rId13"/>
          <a:stretch/>
        </p:blipFill>
        <p:spPr bwMode="auto">
          <a:xfrm>
            <a:off x="7271772" y="3538452"/>
            <a:ext cx="203490" cy="203186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576" y="4695827"/>
            <a:ext cx="7736495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" y="4577356"/>
            <a:ext cx="524301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251520" y="4299942"/>
            <a:ext cx="8046894" cy="7020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7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2"/>
          <p:cNvSpPr/>
          <p:nvPr/>
        </p:nvSpPr>
        <p:spPr bwMode="auto">
          <a:xfrm>
            <a:off x="1485000" y="378000"/>
            <a:ext cx="6101190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spc="-1">
                <a:solidFill>
                  <a:srgbClr val="000000"/>
                </a:solidFill>
                <a:latin typeface="Arial Narrow"/>
                <a:ea typeface="DejaVu Sans"/>
              </a:rPr>
              <a:t>ПРОЕКТ </a:t>
            </a:r>
            <a:r>
              <a:rPr/>
              <a:t/>
            </a:r>
            <a:br>
              <a:rPr/>
            </a:br>
            <a:r>
              <a:rPr lang="ru-RU" sz="2400" spc="-1">
                <a:solidFill>
                  <a:srgbClr val="000000"/>
                </a:solidFill>
                <a:latin typeface="Arial Narrow"/>
                <a:ea typeface="DejaVu Sans"/>
              </a:rPr>
              <a:t>«ЗДОРОВЬЕ В ПРОМЫШЛЕННОМ ГОРОДЕ»</a:t>
            </a:r>
            <a:endParaRPr lang="ru-RU" sz="2400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 bwMode="auto">
          <a:xfrm>
            <a:off x="305526" y="1167594"/>
            <a:ext cx="8066250" cy="499046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pc="-1">
                <a:solidFill>
                  <a:srgbClr val="000000"/>
                </a:solidFill>
                <a:latin typeface="Arial Narrow"/>
                <a:ea typeface="DejaVu Sans"/>
              </a:rPr>
              <a:t>ЦЕЛЬ ПРОЕКТА: МНОГОУРОВНЕВОЕ ФОРМИРОВАНИЕ СИСТЕМЫ МОТИВАЦИИ ГРАЖДАН К ЗДОРОВОМУ ОБРАЗУ ЖИЗНИ, ВКЛЮЧАЯ ЗДОРОВОЕ ПИТАНИЕ И ОТКАЗ ОТ ВРЕДНЫХ ПРИВЫЧЕК. </a:t>
            </a:r>
            <a:endParaRPr lang="ru-RU" spc="-1"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 bwMode="auto">
          <a:xfrm>
            <a:off x="6457860" y="4767390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F267D5C3-15E9-4352-B4F3-FD1410853926}" type="slidenum">
              <a:rPr lang="ru-RU" sz="900" spc="-1">
                <a:solidFill>
                  <a:srgbClr val="8B8B8B"/>
                </a:solidFill>
                <a:latin typeface="Calibri"/>
                <a:ea typeface="DejaVu Sans"/>
              </a:rPr>
              <a:t>3</a:t>
            </a:fld>
            <a:endParaRPr lang="ru-RU" sz="900" spc="-1"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 bwMode="auto">
          <a:xfrm>
            <a:off x="272970" y="1653648"/>
            <a:ext cx="3808080" cy="75896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spc="-1" dirty="0">
                <a:solidFill>
                  <a:srgbClr val="FFFFFF"/>
                </a:solidFill>
                <a:latin typeface="Arial Narrow"/>
                <a:ea typeface="Microsoft YaHei"/>
              </a:rPr>
              <a:t>2022 год – старт проекта. </a:t>
            </a:r>
            <a:r>
              <a:rPr dirty="0"/>
              <a:t/>
            </a:r>
            <a:br>
              <a:rPr dirty="0"/>
            </a:br>
            <a:r>
              <a:rPr lang="ru-RU" b="1" spc="-1" dirty="0">
                <a:solidFill>
                  <a:srgbClr val="FFFFFF"/>
                </a:solidFill>
                <a:latin typeface="Arial Narrow"/>
                <a:ea typeface="Microsoft YaHei"/>
              </a:rPr>
              <a:t>2023, 2024 год </a:t>
            </a:r>
            <a:r>
              <a:rPr lang="ru-RU" b="1" spc="-1" dirty="0">
                <a:solidFill>
                  <a:srgbClr val="FFFFFF"/>
                </a:solidFill>
                <a:latin typeface="Arial Narrow"/>
                <a:ea typeface="DejaVu Sans"/>
              </a:rPr>
              <a:t>– Пермская ТПП продолжила работу </a:t>
            </a:r>
            <a:r>
              <a:rPr lang="ru-RU" b="1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с </a:t>
            </a:r>
            <a:r>
              <a:rPr lang="ru-RU" b="1" spc="-1" dirty="0">
                <a:solidFill>
                  <a:srgbClr val="FFFFFF"/>
                </a:solidFill>
                <a:latin typeface="Arial Narrow"/>
                <a:ea typeface="DejaVu Sans"/>
              </a:rPr>
              <a:t>приверженностью к ведению ЗОЖ</a:t>
            </a:r>
            <a:endParaRPr lang="ru-RU" spc="-1" dirty="0">
              <a:latin typeface="Arial"/>
            </a:endParaRPr>
          </a:p>
        </p:txBody>
      </p:sp>
      <p:sp>
        <p:nvSpPr>
          <p:cNvPr id="133" name="CustomShape 6"/>
          <p:cNvSpPr/>
          <p:nvPr/>
        </p:nvSpPr>
        <p:spPr bwMode="auto">
          <a:xfrm>
            <a:off x="259470" y="2523852"/>
            <a:ext cx="3808080" cy="91766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spc="-1" dirty="0">
                <a:solidFill>
                  <a:srgbClr val="FFFFFF"/>
                </a:solidFill>
                <a:latin typeface="Arial Narrow"/>
                <a:ea typeface="DejaVu Sans"/>
              </a:rPr>
              <a:t>Более 9</a:t>
            </a:r>
            <a:r>
              <a:rPr lang="ru-RU" b="1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0 </a:t>
            </a:r>
            <a:r>
              <a:rPr lang="ru-RU" b="1" spc="-1" dirty="0">
                <a:solidFill>
                  <a:srgbClr val="FFFFFF"/>
                </a:solidFill>
                <a:latin typeface="Arial Narrow"/>
                <a:ea typeface="DejaVu Sans"/>
              </a:rPr>
              <a:t>инициатив реализовано за </a:t>
            </a:r>
            <a:r>
              <a:rPr lang="ru-RU" b="1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3 </a:t>
            </a:r>
            <a:r>
              <a:rPr lang="ru-RU" b="1" spc="-1" dirty="0">
                <a:solidFill>
                  <a:srgbClr val="FFFFFF"/>
                </a:solidFill>
                <a:latin typeface="Arial Narrow"/>
                <a:ea typeface="DejaVu Sans"/>
              </a:rPr>
              <a:t>года</a:t>
            </a:r>
            <a:r>
              <a:rPr dirty="0"/>
              <a:t/>
            </a:r>
            <a:br>
              <a:rPr dirty="0"/>
            </a:br>
            <a:r>
              <a:rPr lang="ru-RU" b="1" spc="-1" dirty="0">
                <a:solidFill>
                  <a:srgbClr val="FFFFFF"/>
                </a:solidFill>
                <a:latin typeface="Arial Narrow"/>
                <a:ea typeface="DejaVu Sans"/>
              </a:rPr>
              <a:t> в партнерстве с экспертным, научным сообществом и бизнесом </a:t>
            </a:r>
            <a:endParaRPr lang="ru-RU" spc="-1" dirty="0">
              <a:latin typeface="Arial"/>
            </a:endParaRPr>
          </a:p>
        </p:txBody>
      </p:sp>
      <p:sp>
        <p:nvSpPr>
          <p:cNvPr id="134" name="CustomShape 7"/>
          <p:cNvSpPr/>
          <p:nvPr/>
        </p:nvSpPr>
        <p:spPr bwMode="auto">
          <a:xfrm>
            <a:off x="259470" y="3542862"/>
            <a:ext cx="3808080" cy="65573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spc="-1" dirty="0">
                <a:solidFill>
                  <a:srgbClr val="FFFFFF"/>
                </a:solidFill>
                <a:latin typeface="Arial Narrow"/>
              </a:rPr>
              <a:t>С</a:t>
            </a:r>
            <a:r>
              <a:rPr lang="ru-RU" b="1" spc="-1" dirty="0" smtClean="0">
                <a:solidFill>
                  <a:srgbClr val="FFFFFF"/>
                </a:solidFill>
                <a:latin typeface="Arial Narrow"/>
              </a:rPr>
              <a:t>выше </a:t>
            </a:r>
            <a:r>
              <a:rPr lang="ru-RU" b="1" spc="-1" dirty="0">
                <a:solidFill>
                  <a:srgbClr val="FFFFFF"/>
                </a:solidFill>
                <a:latin typeface="Arial Narrow"/>
              </a:rPr>
              <a:t>13 млн. </a:t>
            </a:r>
            <a:r>
              <a:rPr lang="ru-RU" b="1" spc="-1" dirty="0" smtClean="0">
                <a:solidFill>
                  <a:srgbClr val="FFFFFF"/>
                </a:solidFill>
                <a:latin typeface="Arial Narrow"/>
              </a:rPr>
              <a:t>человек - охват мероприятиями, информацией (включая </a:t>
            </a:r>
            <a:r>
              <a:rPr lang="ru-RU" b="1" spc="-1" dirty="0">
                <a:solidFill>
                  <a:srgbClr val="FFFFFF"/>
                </a:solidFill>
                <a:latin typeface="Arial Narrow"/>
              </a:rPr>
              <a:t>телезрителей</a:t>
            </a:r>
            <a:r>
              <a:rPr lang="ru-RU" b="1" spc="-1" dirty="0" smtClean="0">
                <a:solidFill>
                  <a:srgbClr val="FFFFFF"/>
                </a:solidFill>
                <a:latin typeface="Arial Narrow"/>
              </a:rPr>
              <a:t>)</a:t>
            </a:r>
            <a:endParaRPr lang="ru-RU" spc="-1" dirty="0">
              <a:latin typeface="Arial"/>
            </a:endParaRPr>
          </a:p>
        </p:txBody>
      </p:sp>
      <p:sp>
        <p:nvSpPr>
          <p:cNvPr id="135" name="CustomShape 8"/>
          <p:cNvSpPr/>
          <p:nvPr/>
        </p:nvSpPr>
        <p:spPr bwMode="auto">
          <a:xfrm>
            <a:off x="4219560" y="3322519"/>
            <a:ext cx="4570020" cy="92993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marL="214380" indent="-212490">
              <a:buClr>
                <a:srgbClr val="000000"/>
              </a:buClr>
              <a:buFont typeface="Courier New"/>
              <a:buChar char="o"/>
              <a:defRPr/>
            </a:pPr>
            <a:r>
              <a:rPr lang="ru-RU" spc="-1">
                <a:solidFill>
                  <a:srgbClr val="000000"/>
                </a:solidFill>
                <a:latin typeface="Arial Narrow"/>
                <a:ea typeface="DejaVu Sans"/>
              </a:rPr>
              <a:t>ТПП с одной стороны объединяет работодателей и имеет возможность общаться с коллективами, а с другой – поддерживает местный бизнес, давая ему реализовывать </a:t>
            </a:r>
            <a:br>
              <a:rPr lang="ru-RU" spc="-1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>
                <a:solidFill>
                  <a:srgbClr val="000000"/>
                </a:solidFill>
                <a:latin typeface="Arial Narrow"/>
                <a:ea typeface="DejaVu Sans"/>
              </a:rPr>
              <a:t>свои инициативы в области здорового образа жизни.</a:t>
            </a:r>
            <a:endParaRPr lang="ru-RU" spc="-1">
              <a:latin typeface="Arial"/>
            </a:endParaRPr>
          </a:p>
        </p:txBody>
      </p:sp>
      <p:sp>
        <p:nvSpPr>
          <p:cNvPr id="136" name="CustomShape 9"/>
          <p:cNvSpPr/>
          <p:nvPr/>
        </p:nvSpPr>
        <p:spPr bwMode="auto">
          <a:xfrm>
            <a:off x="4226310" y="1653648"/>
            <a:ext cx="4570020" cy="499046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marL="214380" indent="-212490">
              <a:buClr>
                <a:srgbClr val="000000"/>
              </a:buClr>
              <a:buFont typeface="Courier New"/>
              <a:buChar char="o"/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Проект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реализован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в рамках соглашения с Министерством здравоохранения Пермского края.</a:t>
            </a:r>
            <a:endParaRPr lang="ru-RU" spc="-1" dirty="0">
              <a:latin typeface="Arial"/>
            </a:endParaRPr>
          </a:p>
        </p:txBody>
      </p:sp>
      <p:sp>
        <p:nvSpPr>
          <p:cNvPr id="137" name="CustomShape 10"/>
          <p:cNvSpPr/>
          <p:nvPr/>
        </p:nvSpPr>
        <p:spPr bwMode="auto">
          <a:xfrm>
            <a:off x="4212000" y="2159897"/>
            <a:ext cx="4570020" cy="1145377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marL="214380" indent="-212490">
              <a:buClr>
                <a:srgbClr val="000000"/>
              </a:buClr>
              <a:buFont typeface="Courier New"/>
              <a:buChar char="o"/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В общей сложности за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3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года мы написали </a:t>
            </a:r>
            <a:r>
              <a:rPr dirty="0"/>
              <a:t/>
            </a:r>
            <a:br>
              <a:rPr dirty="0"/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более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1300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новостей и постов о здоровье</a:t>
            </a:r>
            <a:r>
              <a:rPr lang="ru-RU" b="1" spc="-1" dirty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в промышленном городе. Создали и поддерживаем работу сообщества неравнодушных людей, с которыми продолжим говорить</a:t>
            </a:r>
            <a:r>
              <a:rPr dirty="0"/>
              <a:t/>
            </a:r>
            <a:br>
              <a:rPr dirty="0"/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о ценности человека и его ресурсов.</a:t>
            </a:r>
            <a:endParaRPr lang="ru-RU" spc="-1" dirty="0">
              <a:latin typeface="Arial"/>
            </a:endParaRPr>
          </a:p>
        </p:txBody>
      </p:sp>
      <p:pic>
        <p:nvPicPr>
          <p:cNvPr id="138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38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 bwMode="auto">
          <a:xfrm>
            <a:off x="359532" y="4299941"/>
            <a:ext cx="7561919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ru-RU" b="1"/>
              <a:t>Предприятия Пермского края могут участвовать в мероприятиях, направленных </a:t>
            </a:r>
            <a:br>
              <a:rPr lang="ru-RU" b="1"/>
            </a:br>
            <a:r>
              <a:rPr lang="ru-RU" b="1"/>
              <a:t>на корпоративное здоровое питание,  отказ сотрудников от вредных привычек, </a:t>
            </a:r>
            <a:br>
              <a:rPr lang="ru-RU" b="1"/>
            </a:br>
            <a:r>
              <a:rPr lang="ru-RU" b="1"/>
              <a:t>повышение их физической активности и ведение ЗОЖ всей семьей.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0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"/>
          <p:cNvSpPr/>
          <p:nvPr/>
        </p:nvSpPr>
        <p:spPr bwMode="auto">
          <a:xfrm>
            <a:off x="2900070" y="353160"/>
            <a:ext cx="5401890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>
                <a:solidFill>
                  <a:srgbClr val="000000"/>
                </a:solidFill>
                <a:latin typeface="Arial Narrow"/>
                <a:ea typeface="DejaVu Sans"/>
              </a:rPr>
              <a:t>СТРУКТУРА ПРОЕКТА</a:t>
            </a:r>
            <a:endParaRPr lang="ru-RU" sz="2400" spc="-1">
              <a:latin typeface="Arial"/>
            </a:endParaRPr>
          </a:p>
        </p:txBody>
      </p:sp>
      <p:pic>
        <p:nvPicPr>
          <p:cNvPr id="153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 bwMode="auto">
          <a:xfrm>
            <a:off x="379528" y="959700"/>
            <a:ext cx="8427461" cy="282275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1890">
              <a:spcAft>
                <a:spcPts val="451"/>
              </a:spcAft>
              <a:buClr>
                <a:srgbClr val="000000"/>
              </a:buClr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ФОРМИРОВАНИЕ СРЕДЫ, способствующей ведению гражданами здорового образа жизни, включая здоровое питание, отказ от потребления алкоголя и табака;</a:t>
            </a:r>
            <a:endParaRPr lang="ru-RU" spc="-1" dirty="0">
              <a:latin typeface="Arial"/>
            </a:endParaRPr>
          </a:p>
          <a:p>
            <a:pPr>
              <a:spcAft>
                <a:spcPts val="451"/>
              </a:spcAft>
              <a:defRPr/>
            </a:pPr>
            <a:endParaRPr lang="ru-RU" sz="1200" spc="-1" dirty="0" smtClean="0">
              <a:solidFill>
                <a:srgbClr val="000000"/>
              </a:solidFill>
              <a:latin typeface="Arial Narrow"/>
              <a:ea typeface="DejaVu Sans"/>
            </a:endParaRPr>
          </a:p>
          <a:p>
            <a:pPr>
              <a:spcAft>
                <a:spcPts val="451"/>
              </a:spcAft>
              <a:defRPr/>
            </a:pP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ПРОВЕДЕНИЕ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ИНФОРМАЦИОННО-КОММУНИКАЦИОННОЙ КАМПАНИИ с использованием основных телекоммуникационных каналов для всех целевых аудиторий;</a:t>
            </a:r>
            <a:endParaRPr lang="ru-RU" spc="-1" dirty="0">
              <a:latin typeface="Arial"/>
            </a:endParaRPr>
          </a:p>
          <a:p>
            <a:pPr>
              <a:spcAft>
                <a:spcPts val="451"/>
              </a:spcAft>
              <a:defRPr/>
            </a:pPr>
            <a:endParaRPr lang="ru-RU" sz="1200" spc="-1" dirty="0">
              <a:latin typeface="Arial"/>
            </a:endParaRPr>
          </a:p>
          <a:p>
            <a:pPr>
              <a:spcAft>
                <a:spcPts val="451"/>
              </a:spcAft>
              <a:defRPr/>
            </a:pP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ВОВЛЕЧЕНИЕ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граждан и некоммерческих организаций в мероприятия по укреплению общественного здоровья;</a:t>
            </a:r>
            <a:endParaRPr lang="ru-RU" spc="-1" dirty="0">
              <a:latin typeface="Arial"/>
            </a:endParaRPr>
          </a:p>
          <a:p>
            <a:pPr>
              <a:spcAft>
                <a:spcPts val="451"/>
              </a:spcAft>
              <a:defRPr/>
            </a:pPr>
            <a:endParaRPr lang="ru-RU" sz="1200" spc="-1" dirty="0" smtClean="0">
              <a:latin typeface="Arial"/>
            </a:endParaRPr>
          </a:p>
          <a:p>
            <a:pPr>
              <a:spcAft>
                <a:spcPts val="451"/>
              </a:spcAft>
              <a:defRPr/>
            </a:pP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РАЗРАБОТКА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корпоративных программ укрепления здоровья вне зависимости от организационно-правовой формы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/>
            </a:r>
            <a:b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и </a:t>
            </a: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характера трудовой деятельности, способствующих обеспечению сохранению трудового потенциала </a:t>
            </a:r>
            <a:b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  <a:ea typeface="DejaVu Sans"/>
              </a:rPr>
              <a:t>и устойчивого развития.</a:t>
            </a:r>
            <a:endParaRPr lang="ru-RU" spc="-1" dirty="0">
              <a:latin typeface="Arial"/>
            </a:endParaRPr>
          </a:p>
        </p:txBody>
      </p:sp>
      <p:pic>
        <p:nvPicPr>
          <p:cNvPr id="156" name="Рисунок 6"/>
          <p:cNvPicPr/>
          <p:nvPr/>
        </p:nvPicPr>
        <p:blipFill>
          <a:blip r:embed="rId4"/>
          <a:stretch/>
        </p:blipFill>
        <p:spPr bwMode="auto">
          <a:xfrm>
            <a:off x="107504" y="1799194"/>
            <a:ext cx="270767" cy="268433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7"/>
          <p:cNvPicPr/>
          <p:nvPr/>
        </p:nvPicPr>
        <p:blipFill>
          <a:blip r:embed="rId5"/>
          <a:stretch/>
        </p:blipFill>
        <p:spPr bwMode="auto">
          <a:xfrm>
            <a:off x="148364" y="1095165"/>
            <a:ext cx="252829" cy="25245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13"/>
          <p:cNvPicPr/>
          <p:nvPr/>
        </p:nvPicPr>
        <p:blipFill>
          <a:blip r:embed="rId6"/>
          <a:stretch/>
        </p:blipFill>
        <p:spPr bwMode="auto">
          <a:xfrm>
            <a:off x="105286" y="2456205"/>
            <a:ext cx="270106" cy="269701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14"/>
          <p:cNvPicPr/>
          <p:nvPr/>
        </p:nvPicPr>
        <p:blipFill>
          <a:blip r:embed="rId7"/>
          <a:stretch/>
        </p:blipFill>
        <p:spPr bwMode="auto">
          <a:xfrm>
            <a:off x="101150" y="3177486"/>
            <a:ext cx="278378" cy="277961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3678952"/>
            <a:ext cx="2258373" cy="1459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3916" y="3656489"/>
            <a:ext cx="2232587" cy="1487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56503" y="3697467"/>
            <a:ext cx="2527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В 2024 году Пермская ТПП </a:t>
            </a:r>
            <a:endParaRPr lang="ru-RU" sz="9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заняла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3 место в номинации </a:t>
            </a:r>
            <a:endParaRPr lang="ru-RU" sz="9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Социальные проекты» </a:t>
            </a:r>
            <a:b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en-US" sz="900" dirty="0">
                <a:solidFill>
                  <a:prstClr val="black"/>
                </a:solidFill>
                <a:latin typeface="Arial Narrow" panose="020B0606020202030204" pitchFamily="34" charset="0"/>
              </a:rPr>
              <a:t>V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 юбилейном Национальном конкурсе</a:t>
            </a:r>
            <a:b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 Narrow" panose="020B0606020202030204" pitchFamily="34" charset="0"/>
              </a:rPr>
              <a:t>GPM Awards Russia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, направленном </a:t>
            </a:r>
            <a:endParaRPr lang="ru-RU" sz="9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 </a:t>
            </a: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выявление 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и распространение </a:t>
            </a:r>
            <a:endParaRPr lang="ru-RU" sz="9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лучших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практик реализации проектов </a:t>
            </a:r>
            <a:endParaRPr lang="ru-RU" sz="9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сфере устойчивого развития.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93869" y="3723878"/>
            <a:ext cx="1986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Проект «Здоровье в промышленном городе» - </a:t>
            </a: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финалист конкурса </a:t>
            </a:r>
            <a:b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соискание XIII Региональной премии в </a:t>
            </a: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области коммуникаций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«Серебряный Лучник - Приволжье» </a:t>
            </a: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итогам </a:t>
            </a: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2023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года в номинации «Коммуникации в </a:t>
            </a:r>
            <a:r>
              <a:rPr lang="ru-RU" sz="9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сфере устойчивого </a:t>
            </a: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развития: социальные и экологические проекты».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/>
          <p:nvPr/>
        </p:nvPicPr>
        <p:blipFill>
          <a:blip r:embed="rId2"/>
          <a:srcRect r="9204"/>
          <a:stretch/>
        </p:blipFill>
        <p:spPr bwMode="auto">
          <a:xfrm>
            <a:off x="421200" y="3588300"/>
            <a:ext cx="2602260" cy="1379160"/>
          </a:xfrm>
          <a:prstGeom prst="rect">
            <a:avLst/>
          </a:prstGeom>
          <a:ln>
            <a:noFill/>
          </a:ln>
        </p:spPr>
      </p:pic>
      <p:pic>
        <p:nvPicPr>
          <p:cNvPr id="231" name="Рисунок 3"/>
          <p:cNvPicPr/>
          <p:nvPr/>
        </p:nvPicPr>
        <p:blipFill>
          <a:blip r:embed="rId3"/>
          <a:stretch/>
        </p:blipFill>
        <p:spPr bwMode="auto">
          <a:xfrm>
            <a:off x="446850" y="260820"/>
            <a:ext cx="1964250" cy="62208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 bwMode="auto">
          <a:xfrm rot="5400000">
            <a:off x="6472170" y="2470500"/>
            <a:ext cx="5142420" cy="20142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Рисунок 8"/>
          <p:cNvPicPr/>
          <p:nvPr/>
        </p:nvPicPr>
        <p:blipFill>
          <a:blip r:embed="rId4"/>
          <a:srcRect t="17736" b="27980"/>
          <a:stretch/>
        </p:blipFill>
        <p:spPr bwMode="auto">
          <a:xfrm>
            <a:off x="6793200" y="192241"/>
            <a:ext cx="1708020" cy="690659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 bwMode="auto">
          <a:xfrm>
            <a:off x="962921" y="1259010"/>
            <a:ext cx="7579980" cy="7144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  <a:ea typeface="DejaVu Sans"/>
              </a:rPr>
              <a:t>СОЗДАНИЕ ЦИКЛА ПОСТАНОВОЧНЫХ ВИДЕО И АУДИО СЕРИЙ «ПРОИЗВОДСТВЕННАЯ ГИМНАСТИКА»</a:t>
            </a:r>
            <a:endParaRPr lang="ru-RU" spc="-1" dirty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  <a:ea typeface="DejaVu Sans"/>
              </a:rPr>
              <a:t>Старт — 2022 год.</a:t>
            </a:r>
            <a:endParaRPr lang="ru-RU" spc="-1" dirty="0">
              <a:latin typeface="Arial"/>
            </a:endParaRPr>
          </a:p>
        </p:txBody>
      </p:sp>
      <p:pic>
        <p:nvPicPr>
          <p:cNvPr id="236" name="Рисунок 9"/>
          <p:cNvPicPr/>
          <p:nvPr/>
        </p:nvPicPr>
        <p:blipFill>
          <a:blip r:embed="rId5"/>
          <a:stretch/>
        </p:blipFill>
        <p:spPr bwMode="auto">
          <a:xfrm>
            <a:off x="405810" y="1138590"/>
            <a:ext cx="526770" cy="525960"/>
          </a:xfrm>
          <a:prstGeom prst="rect">
            <a:avLst/>
          </a:prstGeom>
          <a:ln>
            <a:noFill/>
          </a:ln>
        </p:spPr>
      </p:pic>
      <p:sp>
        <p:nvSpPr>
          <p:cNvPr id="237" name="CustomShape 4"/>
          <p:cNvSpPr/>
          <p:nvPr/>
        </p:nvSpPr>
        <p:spPr bwMode="auto">
          <a:xfrm>
            <a:off x="4574070" y="789552"/>
            <a:ext cx="2066850" cy="3007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  <a:ea typeface="DejaVu Sans"/>
              </a:rPr>
              <a:t>ДЛЯ ПРЕДПРИЯТИЙ</a:t>
            </a:r>
            <a:endParaRPr lang="ru-RU" sz="1200" spc="-1" dirty="0">
              <a:latin typeface="Arial"/>
            </a:endParaRPr>
          </a:p>
        </p:txBody>
      </p:sp>
      <p:pic>
        <p:nvPicPr>
          <p:cNvPr id="238" name="Рисунок 5"/>
          <p:cNvPicPr/>
          <p:nvPr/>
        </p:nvPicPr>
        <p:blipFill>
          <a:blip r:embed="rId6"/>
          <a:stretch/>
        </p:blipFill>
        <p:spPr bwMode="auto">
          <a:xfrm>
            <a:off x="405810" y="2211710"/>
            <a:ext cx="2636280" cy="1332180"/>
          </a:xfrm>
          <a:prstGeom prst="rect">
            <a:avLst/>
          </a:prstGeom>
          <a:ln>
            <a:noFill/>
          </a:ln>
        </p:spPr>
      </p:pic>
      <p:sp>
        <p:nvSpPr>
          <p:cNvPr id="240" name="CustomShape 5"/>
          <p:cNvSpPr/>
          <p:nvPr/>
        </p:nvSpPr>
        <p:spPr bwMode="auto">
          <a:xfrm>
            <a:off x="234161" y="1778420"/>
            <a:ext cx="2510730" cy="594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24 ВИДЕО/АУДИО КОМПЛЕКСОВ </a:t>
            </a:r>
            <a:br>
              <a:rPr lang="ru-RU" sz="1200" spc="-1" dirty="0" smtClean="0">
                <a:solidFill>
                  <a:srgbClr val="FFFFFF"/>
                </a:solidFill>
                <a:latin typeface="Arial Narrow"/>
                <a:ea typeface="DejaVu Sans"/>
              </a:rPr>
            </a:br>
            <a:r>
              <a:rPr lang="ru-RU" sz="1200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ДЛЯ </a:t>
            </a:r>
            <a:r>
              <a:rPr lang="ru-RU" sz="1200" spc="-1" dirty="0">
                <a:solidFill>
                  <a:srgbClr val="FFFFFF"/>
                </a:solidFill>
                <a:latin typeface="Arial Narrow"/>
                <a:ea typeface="DejaVu Sans"/>
              </a:rPr>
              <a:t>РАЗНЫХ ТИПОВ ПРОИЗВОДСТВ И ФАКТОРОВ РИСКА</a:t>
            </a:r>
            <a:endParaRPr lang="ru-RU" sz="1200" spc="-1" dirty="0"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 bwMode="auto">
          <a:xfrm>
            <a:off x="216000" y="4726936"/>
            <a:ext cx="2807460" cy="2950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spc="-1" dirty="0">
                <a:solidFill>
                  <a:srgbClr val="000000"/>
                </a:solidFill>
                <a:latin typeface="Arial Narrow"/>
                <a:ea typeface="DejaVu Sans"/>
              </a:rPr>
              <a:t>ПРЕДУПРЕЖДЕНИЕ </a:t>
            </a:r>
            <a:r>
              <a:rPr lang="ru-RU" sz="1200" spc="-1" dirty="0">
                <a:latin typeface="Arial Narrow"/>
              </a:rPr>
              <a:t>ПРОФЗАБОЛЕВАНИЙ</a:t>
            </a:r>
            <a:endParaRPr lang="ru-RU" sz="1200" spc="-1" dirty="0">
              <a:latin typeface="Arial"/>
            </a:endParaRPr>
          </a:p>
        </p:txBody>
      </p:sp>
      <p:sp>
        <p:nvSpPr>
          <p:cNvPr id="244" name="CustomShape 8"/>
          <p:cNvSpPr/>
          <p:nvPr/>
        </p:nvSpPr>
        <p:spPr bwMode="auto">
          <a:xfrm>
            <a:off x="6639570" y="4803300"/>
            <a:ext cx="2056320" cy="2727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603B44AF-B255-460F-9541-64F9C7532677}" type="slidenum">
              <a:rPr lang="ru-RU" sz="900" spc="-1">
                <a:solidFill>
                  <a:srgbClr val="8B8B8B"/>
                </a:solidFill>
                <a:latin typeface="Calibri"/>
                <a:ea typeface="DejaVu Sans"/>
              </a:rPr>
              <a:t>5</a:t>
            </a:fld>
            <a:endParaRPr lang="ru-RU" sz="900" spc="-1">
              <a:latin typeface="Arial"/>
            </a:endParaRPr>
          </a:p>
        </p:txBody>
      </p:sp>
      <p:pic>
        <p:nvPicPr>
          <p:cNvPr id="245" name="Рисунок 244"/>
          <p:cNvPicPr/>
          <p:nvPr/>
        </p:nvPicPr>
        <p:blipFill>
          <a:blip r:embed="rId7"/>
          <a:stretch/>
        </p:blipFill>
        <p:spPr bwMode="auto">
          <a:xfrm>
            <a:off x="4609909" y="2106043"/>
            <a:ext cx="999000" cy="999000"/>
          </a:xfrm>
          <a:prstGeom prst="rect">
            <a:avLst/>
          </a:prstGeom>
          <a:ln>
            <a:noFill/>
          </a:ln>
        </p:spPr>
      </p:pic>
      <p:sp>
        <p:nvSpPr>
          <p:cNvPr id="246" name="TextShape 9"/>
          <p:cNvSpPr txBox="1"/>
          <p:nvPr/>
        </p:nvSpPr>
        <p:spPr bwMode="auto">
          <a:xfrm>
            <a:off x="3131840" y="2056518"/>
            <a:ext cx="1161000" cy="760656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>
            <a:spAutoFit/>
          </a:bodyPr>
          <a:lstStyle/>
          <a:p>
            <a:pPr>
              <a:spcBef>
                <a:spcPts val="15732"/>
              </a:spcBef>
              <a:spcAft>
                <a:spcPts val="11268"/>
              </a:spcAft>
              <a:defRPr/>
            </a:pPr>
            <a:r>
              <a:rPr lang="ru-RU" sz="1500" b="1" spc="-1" dirty="0">
                <a:latin typeface="Arial Narrow"/>
              </a:rPr>
              <a:t>СМОТРИТЕ  </a:t>
            </a:r>
            <a:r>
              <a:rPr dirty="0"/>
              <a:t/>
            </a:r>
            <a:br>
              <a:rPr dirty="0"/>
            </a:br>
            <a:r>
              <a:rPr lang="ru-RU" sz="1500" b="1" spc="-1" dirty="0">
                <a:latin typeface="Arial Narrow"/>
              </a:rPr>
              <a:t>ВСЕ СЕРИИ</a:t>
            </a:r>
            <a:r>
              <a:rPr dirty="0"/>
              <a:t/>
            </a:r>
            <a:br>
              <a:rPr dirty="0"/>
            </a:br>
            <a:r>
              <a:rPr lang="ru-RU" sz="1500" b="1" spc="-1" dirty="0">
                <a:latin typeface="Arial Narrow"/>
              </a:rPr>
              <a:t>2022 ГОДА</a:t>
            </a:r>
            <a:endParaRPr lang="ru-RU" sz="1500" b="1" spc="-1" dirty="0">
              <a:latin typeface="Arial Narrow"/>
              <a:ea typeface="Microsoft YaHei"/>
            </a:endParaRPr>
          </a:p>
        </p:txBody>
      </p:sp>
      <p:pic>
        <p:nvPicPr>
          <p:cNvPr id="247" name="Рисунок 246"/>
          <p:cNvPicPr/>
          <p:nvPr/>
        </p:nvPicPr>
        <p:blipFill>
          <a:blip r:embed="rId8"/>
          <a:srcRect t="1919"/>
          <a:stretch/>
        </p:blipFill>
        <p:spPr bwMode="auto">
          <a:xfrm>
            <a:off x="6013170" y="3537000"/>
            <a:ext cx="2491830" cy="1377000"/>
          </a:xfrm>
          <a:prstGeom prst="rect">
            <a:avLst/>
          </a:prstGeom>
          <a:ln>
            <a:noFill/>
          </a:ln>
        </p:spPr>
      </p:pic>
      <p:sp>
        <p:nvSpPr>
          <p:cNvPr id="248" name="TextShape 10"/>
          <p:cNvSpPr txBox="1"/>
          <p:nvPr/>
        </p:nvSpPr>
        <p:spPr bwMode="auto">
          <a:xfrm>
            <a:off x="5994000" y="2056320"/>
            <a:ext cx="2214000" cy="78597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>
            <a:spAutoFit/>
          </a:bodyPr>
          <a:lstStyle/>
          <a:p>
            <a:pPr>
              <a:spcBef>
                <a:spcPts val="8930"/>
              </a:spcBef>
              <a:spcAft>
                <a:spcPts val="8078"/>
              </a:spcAft>
              <a:defRPr/>
            </a:pPr>
            <a:r>
              <a:rPr lang="ru-RU" sz="1500" b="1" spc="-1">
                <a:latin typeface="Arial Narrow"/>
              </a:rPr>
              <a:t>КАК ВНЕДРИТЬ </a:t>
            </a:r>
            <a:r>
              <a:rPr/>
              <a:t/>
            </a:r>
            <a:br>
              <a:rPr/>
            </a:br>
            <a:r>
              <a:rPr lang="ru-RU" sz="1500" b="1" spc="-1">
                <a:latin typeface="Arial Narrow"/>
              </a:rPr>
              <a:t>ПРОИЗВОДСТВЕННУЮ </a:t>
            </a:r>
            <a:r>
              <a:rPr/>
              <a:t/>
            </a:r>
            <a:br>
              <a:rPr/>
            </a:br>
            <a:r>
              <a:rPr lang="ru-RU" sz="1500" b="1" spc="-1">
                <a:latin typeface="Arial Narrow"/>
              </a:rPr>
              <a:t>ГИМНАСТИКУ? </a:t>
            </a:r>
            <a:endParaRPr lang="ru-RU" sz="1500" b="1" spc="-1">
              <a:latin typeface="Arial Narrow"/>
              <a:ea typeface="Microsoft YaHei"/>
            </a:endParaRPr>
          </a:p>
        </p:txBody>
      </p:sp>
      <p:sp>
        <p:nvSpPr>
          <p:cNvPr id="249" name="TextShape 11"/>
          <p:cNvSpPr txBox="1"/>
          <p:nvPr/>
        </p:nvSpPr>
        <p:spPr bwMode="auto">
          <a:xfrm>
            <a:off x="5994270" y="2758320"/>
            <a:ext cx="1926450" cy="529824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>
            <a:spAutoFit/>
          </a:bodyPr>
          <a:lstStyle/>
          <a:p>
            <a:pPr>
              <a:spcBef>
                <a:spcPts val="8930"/>
              </a:spcBef>
              <a:spcAft>
                <a:spcPts val="8078"/>
              </a:spcAft>
              <a:defRPr/>
            </a:pPr>
            <a:r>
              <a:rPr lang="ru-RU" sz="1500" b="1" spc="-1">
                <a:latin typeface="Arial Narrow"/>
              </a:rPr>
              <a:t>РЕКОМЕНДАЦИИ</a:t>
            </a:r>
            <a:r>
              <a:rPr/>
              <a:t/>
            </a:r>
            <a:br>
              <a:rPr/>
            </a:br>
            <a:r>
              <a:rPr lang="ru-RU" sz="1500" b="1" spc="-1">
                <a:latin typeface="Arial Narrow"/>
              </a:rPr>
              <a:t>ЭКСПЕРТА </a:t>
            </a:r>
            <a:endParaRPr lang="ru-RU" sz="1500" b="1" spc="-1">
              <a:latin typeface="Arial Narrow"/>
              <a:ea typeface="Microsoft YaHei"/>
            </a:endParaRPr>
          </a:p>
        </p:txBody>
      </p:sp>
      <p:pic>
        <p:nvPicPr>
          <p:cNvPr id="250" name="Рисунок 249"/>
          <p:cNvPicPr/>
          <p:nvPr/>
        </p:nvPicPr>
        <p:blipFill>
          <a:blip r:embed="rId9"/>
          <a:stretch/>
        </p:blipFill>
        <p:spPr bwMode="auto">
          <a:xfrm>
            <a:off x="7506000" y="2513700"/>
            <a:ext cx="972000" cy="972000"/>
          </a:xfrm>
          <a:prstGeom prst="rect">
            <a:avLst/>
          </a:prstGeom>
          <a:ln>
            <a:noFill/>
          </a:ln>
        </p:spPr>
      </p:pic>
      <p:sp>
        <p:nvSpPr>
          <p:cNvPr id="251" name="CustomShape 12"/>
          <p:cNvSpPr/>
          <p:nvPr/>
        </p:nvSpPr>
        <p:spPr bwMode="auto">
          <a:xfrm>
            <a:off x="4245803" y="2535302"/>
            <a:ext cx="324000" cy="243000"/>
          </a:xfrm>
          <a:custGeom>
            <a:avLst/>
            <a:gdLst/>
            <a:ahLst/>
            <a:cxnLst/>
            <a:rect l="0" t="0" r="r" b="b"/>
            <a:pathLst>
              <a:path w="1202" h="902" extrusionOk="0">
                <a:moveTo>
                  <a:pt x="0" y="208"/>
                </a:moveTo>
                <a:lnTo>
                  <a:pt x="375" y="208"/>
                </a:lnTo>
                <a:lnTo>
                  <a:pt x="375" y="0"/>
                </a:lnTo>
                <a:lnTo>
                  <a:pt x="1201" y="450"/>
                </a:lnTo>
                <a:lnTo>
                  <a:pt x="375" y="901"/>
                </a:lnTo>
                <a:lnTo>
                  <a:pt x="375" y="693"/>
                </a:lnTo>
                <a:lnTo>
                  <a:pt x="0" y="693"/>
                </a:lnTo>
                <a:lnTo>
                  <a:pt x="0" y="208"/>
                </a:lnTo>
              </a:path>
            </a:pathLst>
          </a:cu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52" name="CustomShape 13"/>
          <p:cNvSpPr/>
          <p:nvPr/>
        </p:nvSpPr>
        <p:spPr bwMode="auto">
          <a:xfrm>
            <a:off x="7074000" y="3105000"/>
            <a:ext cx="324000" cy="243000"/>
          </a:xfrm>
          <a:custGeom>
            <a:avLst/>
            <a:gdLst/>
            <a:ahLst/>
            <a:cxnLst/>
            <a:rect l="0" t="0" r="r" b="b"/>
            <a:pathLst>
              <a:path w="1202" h="902" extrusionOk="0">
                <a:moveTo>
                  <a:pt x="0" y="208"/>
                </a:moveTo>
                <a:lnTo>
                  <a:pt x="375" y="208"/>
                </a:lnTo>
                <a:lnTo>
                  <a:pt x="375" y="0"/>
                </a:lnTo>
                <a:lnTo>
                  <a:pt x="1201" y="450"/>
                </a:lnTo>
                <a:lnTo>
                  <a:pt x="375" y="901"/>
                </a:lnTo>
                <a:lnTo>
                  <a:pt x="375" y="693"/>
                </a:lnTo>
                <a:lnTo>
                  <a:pt x="0" y="693"/>
                </a:lnTo>
                <a:lnTo>
                  <a:pt x="0" y="208"/>
                </a:lnTo>
              </a:path>
            </a:pathLst>
          </a:cu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5" name="CustomShape 3"/>
          <p:cNvSpPr/>
          <p:nvPr/>
        </p:nvSpPr>
        <p:spPr bwMode="auto">
          <a:xfrm>
            <a:off x="2897814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ФИЗИЧЕСКОЕ ЗДОРОВЬЕ</a:t>
            </a:r>
            <a:endParaRPr lang="ru-RU" sz="2400" spc="-1" dirty="0">
              <a:latin typeface="Arial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10"/>
          <a:stretch/>
        </p:blipFill>
        <p:spPr bwMode="auto">
          <a:xfrm>
            <a:off x="4644008" y="4028770"/>
            <a:ext cx="991252" cy="991252"/>
          </a:xfrm>
          <a:prstGeom prst="rect">
            <a:avLst/>
          </a:prstGeom>
          <a:ln>
            <a:noFill/>
          </a:ln>
        </p:spPr>
      </p:pic>
      <p:sp>
        <p:nvSpPr>
          <p:cNvPr id="28" name="TextShape 9"/>
          <p:cNvSpPr txBox="1"/>
          <p:nvPr/>
        </p:nvSpPr>
        <p:spPr bwMode="auto">
          <a:xfrm>
            <a:off x="3143304" y="4262559"/>
            <a:ext cx="1161000" cy="760657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>
            <a:spAutoFit/>
          </a:bodyPr>
          <a:lstStyle/>
          <a:p>
            <a:pPr>
              <a:spcBef>
                <a:spcPts val="15732"/>
              </a:spcBef>
              <a:spcAft>
                <a:spcPts val="11268"/>
              </a:spcAft>
              <a:defRPr/>
            </a:pPr>
            <a:r>
              <a:rPr lang="ru-RU" sz="1500" b="1" spc="-1" dirty="0">
                <a:latin typeface="Arial Narrow"/>
              </a:rPr>
              <a:t>СМОТРИТЕ  </a:t>
            </a:r>
            <a:r>
              <a:rPr dirty="0"/>
              <a:t/>
            </a:r>
            <a:br>
              <a:rPr dirty="0"/>
            </a:br>
            <a:r>
              <a:rPr lang="ru-RU" sz="1500" b="1" spc="-1" dirty="0">
                <a:latin typeface="Arial Narrow"/>
              </a:rPr>
              <a:t>ВСЕ СЕРИИ</a:t>
            </a:r>
            <a:r>
              <a:rPr dirty="0"/>
              <a:t/>
            </a:r>
            <a:br>
              <a:rPr dirty="0"/>
            </a:br>
            <a:r>
              <a:rPr lang="ru-RU" sz="1500" b="1" spc="-1" dirty="0">
                <a:latin typeface="Arial Narrow"/>
              </a:rPr>
              <a:t>2023 ГОДА</a:t>
            </a:r>
            <a:endParaRPr lang="ru-RU" sz="1500" b="1" spc="-1" dirty="0">
              <a:latin typeface="Arial Narrow"/>
              <a:ea typeface="Microsoft YaHei"/>
            </a:endParaRPr>
          </a:p>
        </p:txBody>
      </p:sp>
      <p:sp>
        <p:nvSpPr>
          <p:cNvPr id="29" name="CustomShape 12"/>
          <p:cNvSpPr/>
          <p:nvPr/>
        </p:nvSpPr>
        <p:spPr bwMode="auto">
          <a:xfrm>
            <a:off x="4248000" y="4722447"/>
            <a:ext cx="324000" cy="243000"/>
          </a:xfrm>
          <a:custGeom>
            <a:avLst/>
            <a:gdLst/>
            <a:ahLst/>
            <a:cxnLst/>
            <a:rect l="0" t="0" r="r" b="b"/>
            <a:pathLst>
              <a:path w="1202" h="902" extrusionOk="0">
                <a:moveTo>
                  <a:pt x="0" y="208"/>
                </a:moveTo>
                <a:lnTo>
                  <a:pt x="375" y="208"/>
                </a:lnTo>
                <a:lnTo>
                  <a:pt x="375" y="0"/>
                </a:lnTo>
                <a:lnTo>
                  <a:pt x="1201" y="450"/>
                </a:lnTo>
                <a:lnTo>
                  <a:pt x="375" y="901"/>
                </a:lnTo>
                <a:lnTo>
                  <a:pt x="375" y="693"/>
                </a:lnTo>
                <a:lnTo>
                  <a:pt x="0" y="693"/>
                </a:lnTo>
                <a:lnTo>
                  <a:pt x="0" y="208"/>
                </a:lnTo>
              </a:path>
            </a:pathLst>
          </a:cu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64640"/>
            <a:ext cx="958500" cy="958500"/>
          </a:xfrm>
          <a:prstGeom prst="rect">
            <a:avLst/>
          </a:prstGeom>
        </p:spPr>
      </p:pic>
      <p:sp>
        <p:nvSpPr>
          <p:cNvPr id="27" name="TextShape 9"/>
          <p:cNvSpPr txBox="1"/>
          <p:nvPr/>
        </p:nvSpPr>
        <p:spPr bwMode="auto">
          <a:xfrm>
            <a:off x="4488359" y="3255518"/>
            <a:ext cx="1161000" cy="529824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>
            <a:spAutoFit/>
          </a:bodyPr>
          <a:lstStyle/>
          <a:p>
            <a:pPr algn="r">
              <a:spcBef>
                <a:spcPts val="15732"/>
              </a:spcBef>
              <a:spcAft>
                <a:spcPts val="11268"/>
              </a:spcAft>
              <a:defRPr/>
            </a:pPr>
            <a:r>
              <a:rPr lang="ru-RU" sz="1500" b="1" spc="-1" dirty="0" smtClean="0">
                <a:latin typeface="Arial Narrow"/>
              </a:rPr>
              <a:t>СЛУШАЙТЕ </a:t>
            </a:r>
            <a:r>
              <a:rPr lang="ru-RU" sz="1500" b="1" spc="-1" dirty="0">
                <a:latin typeface="Arial Narrow"/>
                <a:ea typeface="Microsoft YaHei"/>
              </a:rPr>
              <a:t/>
            </a:r>
            <a:br>
              <a:rPr lang="ru-RU" sz="1500" b="1" spc="-1" dirty="0">
                <a:latin typeface="Arial Narrow"/>
                <a:ea typeface="Microsoft YaHei"/>
              </a:rPr>
            </a:br>
            <a:r>
              <a:rPr lang="ru-RU" sz="1500" b="1" spc="-1" dirty="0" smtClean="0">
                <a:latin typeface="Arial Narrow"/>
                <a:ea typeface="Microsoft YaHei"/>
              </a:rPr>
              <a:t>В АУДИО</a:t>
            </a:r>
            <a:endParaRPr lang="ru-RU" sz="1500" b="1" spc="-1" dirty="0" smtClean="0">
              <a:latin typeface="Arial Narrow"/>
            </a:endParaRPr>
          </a:p>
        </p:txBody>
      </p:sp>
      <p:sp>
        <p:nvSpPr>
          <p:cNvPr id="30" name="CustomShape 12"/>
          <p:cNvSpPr/>
          <p:nvPr/>
        </p:nvSpPr>
        <p:spPr bwMode="auto">
          <a:xfrm rot="10800000">
            <a:off x="4249926" y="3632779"/>
            <a:ext cx="324000" cy="243000"/>
          </a:xfrm>
          <a:custGeom>
            <a:avLst/>
            <a:gdLst/>
            <a:ahLst/>
            <a:cxnLst/>
            <a:rect l="0" t="0" r="r" b="b"/>
            <a:pathLst>
              <a:path w="1202" h="902" extrusionOk="0">
                <a:moveTo>
                  <a:pt x="0" y="208"/>
                </a:moveTo>
                <a:lnTo>
                  <a:pt x="375" y="208"/>
                </a:lnTo>
                <a:lnTo>
                  <a:pt x="375" y="0"/>
                </a:lnTo>
                <a:lnTo>
                  <a:pt x="1201" y="450"/>
                </a:lnTo>
                <a:lnTo>
                  <a:pt x="375" y="901"/>
                </a:lnTo>
                <a:lnTo>
                  <a:pt x="375" y="693"/>
                </a:lnTo>
                <a:lnTo>
                  <a:pt x="0" y="693"/>
                </a:lnTo>
                <a:lnTo>
                  <a:pt x="0" y="208"/>
                </a:lnTo>
              </a:path>
            </a:pathLst>
          </a:cu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397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6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8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281" name="CustomShape 4"/>
          <p:cNvSpPr/>
          <p:nvPr/>
        </p:nvSpPr>
        <p:spPr bwMode="auto">
          <a:xfrm>
            <a:off x="6884190" y="4830029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AE6783ED-DDDF-45C2-A2A1-927B55520A26}" type="slidenum">
              <a:rPr lang="ru-RU" sz="900" spc="-1">
                <a:solidFill>
                  <a:srgbClr val="8B8B8B"/>
                </a:solidFill>
                <a:latin typeface="Calibri"/>
                <a:ea typeface="DejaVu Sans"/>
              </a:rPr>
              <a:t>6</a:t>
            </a:fld>
            <a:endParaRPr lang="ru-RU" sz="900" spc="-1">
              <a:latin typeface="Arial"/>
            </a:endParaRPr>
          </a:p>
        </p:txBody>
      </p:sp>
      <p:sp>
        <p:nvSpPr>
          <p:cNvPr id="15" name="CustomShape 3"/>
          <p:cNvSpPr/>
          <p:nvPr/>
        </p:nvSpPr>
        <p:spPr bwMode="auto">
          <a:xfrm>
            <a:off x="2897814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ФИЗИЧЕСКОЕ ЗДОРОВЬЕ</a:t>
            </a:r>
            <a:endParaRPr lang="ru-RU" sz="2400" spc="-1" dirty="0"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398013" y="928002"/>
            <a:ext cx="4426086" cy="3463173"/>
            <a:chOff x="508739" y="1334300"/>
            <a:chExt cx="5901448" cy="4617564"/>
          </a:xfrm>
        </p:grpSpPr>
        <p:sp>
          <p:nvSpPr>
            <p:cNvPr id="14" name="CustomShape 3"/>
            <p:cNvSpPr/>
            <p:nvPr/>
          </p:nvSpPr>
          <p:spPr bwMode="auto">
            <a:xfrm>
              <a:off x="580857" y="1334300"/>
              <a:ext cx="2592288" cy="419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defRPr/>
              </a:pPr>
              <a:r>
                <a:rPr lang="ru-RU" sz="1200" b="1" spc="-1" dirty="0">
                  <a:solidFill>
                    <a:srgbClr val="FFFFFF"/>
                  </a:solidFill>
                  <a:latin typeface="Arial Narrow"/>
                </a:rPr>
                <a:t>НА СВОЕМ ПРИМЕРЕ</a:t>
              </a:r>
              <a:endParaRPr lang="ru-RU" sz="1200" spc="-1" dirty="0">
                <a:solidFill>
                  <a:prstClr val="black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" r="2769"/>
            <a:stretch/>
          </p:blipFill>
          <p:spPr>
            <a:xfrm>
              <a:off x="580859" y="1839391"/>
              <a:ext cx="4087501" cy="19806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 bwMode="auto">
            <a:xfrm>
              <a:off x="534670" y="4743565"/>
              <a:ext cx="554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ru-RU" sz="1200" dirty="0">
                  <a:latin typeface="Arial Narrow" panose="020B0606020202030204" pitchFamily="34" charset="0"/>
                </a:rPr>
                <a:t>для работников проведен цикл занятий по </a:t>
              </a:r>
              <a:r>
                <a:rPr lang="ru-RU" sz="1200" dirty="0" err="1">
                  <a:latin typeface="Arial Narrow" panose="020B0606020202030204" pitchFamily="34" charset="0"/>
                </a:rPr>
                <a:t>цигуну</a:t>
              </a:r>
              <a:r>
                <a:rPr lang="ru-RU" sz="1200" dirty="0">
                  <a:latin typeface="Arial Narrow" panose="020B0606020202030204" pitchFamily="34" charset="0"/>
                </a:rPr>
                <a:t>;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568322" y="4476481"/>
              <a:ext cx="5841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ru-RU" sz="1200" dirty="0">
                  <a:latin typeface="Arial Narrow" panose="020B0606020202030204" pitchFamily="34" charset="0"/>
                </a:rPr>
                <a:t>сотрудники приняли участие в тренировках на набережной;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508739" y="5045721"/>
              <a:ext cx="554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ru-RU" sz="1200" dirty="0">
                  <a:latin typeface="Arial Narrow" panose="020B0606020202030204" pitchFamily="34" charset="0"/>
                </a:rPr>
                <a:t>ежедневно в офисе проходит производственная гимнастика;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512871" y="5336311"/>
              <a:ext cx="58139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ru-RU" sz="1200" dirty="0">
                  <a:latin typeface="Arial Narrow" panose="020B0606020202030204" pitchFamily="34" charset="0"/>
                </a:rPr>
                <a:t>заключены договоры с ведущими </a:t>
              </a:r>
              <a:r>
                <a:rPr lang="ru-RU" sz="1200" dirty="0" err="1">
                  <a:latin typeface="Arial Narrow" panose="020B0606020202030204" pitchFamily="34" charset="0"/>
                </a:rPr>
                <a:t>медцентрами</a:t>
              </a:r>
              <a:r>
                <a:rPr lang="ru-RU" sz="1200" dirty="0">
                  <a:latin typeface="Arial Narrow" panose="020B0606020202030204" pitchFamily="34" charset="0"/>
                </a:rPr>
                <a:t> Перми </a:t>
              </a:r>
              <a:br>
                <a:rPr lang="ru-RU" sz="1200" dirty="0">
                  <a:latin typeface="Arial Narrow" panose="020B0606020202030204" pitchFamily="34" charset="0"/>
                </a:rPr>
              </a:br>
              <a:r>
                <a:rPr lang="ru-RU" sz="1200" dirty="0">
                  <a:latin typeface="Arial Narrow" panose="020B0606020202030204" pitchFamily="34" charset="0"/>
                </a:rPr>
                <a:t> – сотрудники Палаты получают медицинские услуги бесплатно.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580858" y="3813715"/>
              <a:ext cx="505789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rial Narrow" panose="020B0606020202030204" pitchFamily="34" charset="0"/>
                </a:rPr>
                <a:t>В ПЕРМСКОЙ ТПП ВНЕДРЕНЫ ПРАКТИКИ СОХРАНЕНИЯ ЗДОРОВЬЯ ПЕРСОНАЛА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 bwMode="auto">
          <a:xfrm>
            <a:off x="4450964" y="2833279"/>
            <a:ext cx="34289" cy="37804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CustomShape 3"/>
          <p:cNvSpPr/>
          <p:nvPr/>
        </p:nvSpPr>
        <p:spPr bwMode="auto">
          <a:xfrm>
            <a:off x="466075" y="893177"/>
            <a:ext cx="1081590" cy="314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ДЛЯ СЕМЕЙ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pic>
        <p:nvPicPr>
          <p:cNvPr id="21" name="Рисунок 10" descr="photo1686371344.jpeg"/>
          <p:cNvPicPr/>
          <p:nvPr/>
        </p:nvPicPr>
        <p:blipFill rotWithShape="1">
          <a:blip r:embed="rId5"/>
          <a:srcRect l="3775" r="7151"/>
          <a:stretch/>
        </p:blipFill>
        <p:spPr bwMode="auto">
          <a:xfrm>
            <a:off x="466075" y="1270962"/>
            <a:ext cx="3025805" cy="1466852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3469" y="2775943"/>
            <a:ext cx="386985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pc="-1" dirty="0">
                <a:solidFill>
                  <a:srgbClr val="000000"/>
                </a:solidFill>
                <a:latin typeface="Arial Narrow"/>
              </a:rPr>
              <a:t>ТРЕНИРОВКИ «ПЕРМЬ АКТИВНАЯ. ЗДОРОВЫЕ ВЫХОДНЫЕ» НА НАБЕРЕЖНОЙ (июнь-август 2023 г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</a:rPr>
              <a:t>.)</a:t>
            </a:r>
            <a:endParaRPr lang="ru-RU" spc="-1" dirty="0"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460471" y="2844157"/>
            <a:ext cx="45719" cy="37804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 bwMode="auto">
          <a:xfrm>
            <a:off x="534603" y="3439016"/>
            <a:ext cx="416185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200" dirty="0">
                <a:latin typeface="Arial Narrow" panose="020B0606020202030204" pitchFamily="34" charset="0"/>
              </a:rPr>
              <a:t>каждую субботу, все лето;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525638" y="3656686"/>
            <a:ext cx="416185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200" dirty="0">
                <a:latin typeface="Arial Narrow" panose="020B0606020202030204" pitchFamily="34" charset="0"/>
              </a:rPr>
              <a:t>36 мероприятий;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06190" y="3839008"/>
            <a:ext cx="41618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200" dirty="0">
                <a:latin typeface="Arial Narrow" panose="020B0606020202030204" pitchFamily="34" charset="0"/>
              </a:rPr>
              <a:t>более 6 000 участников присоединились </a:t>
            </a:r>
            <a:br>
              <a:rPr lang="ru-RU" sz="1200" dirty="0">
                <a:latin typeface="Arial Narrow" panose="020B0606020202030204" pitchFamily="34" charset="0"/>
              </a:rPr>
            </a:br>
            <a:r>
              <a:rPr lang="ru-RU" sz="1200" dirty="0">
                <a:latin typeface="Arial Narrow" panose="020B0606020202030204" pitchFamily="34" charset="0"/>
              </a:rPr>
              <a:t>к тренировкам очно и онлайн.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06" y="4232621"/>
            <a:ext cx="4197458" cy="946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8" y="4443857"/>
            <a:ext cx="524301" cy="524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146" y="4388695"/>
            <a:ext cx="780013" cy="775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2927" y="4414156"/>
            <a:ext cx="1518036" cy="585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1604" y="4349362"/>
            <a:ext cx="36579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0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2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254" name="CustomShape 3"/>
          <p:cNvSpPr/>
          <p:nvPr/>
        </p:nvSpPr>
        <p:spPr bwMode="auto">
          <a:xfrm>
            <a:off x="4680012" y="794610"/>
            <a:ext cx="1296144" cy="314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ДЛЯ СЕМЕЙ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sp>
        <p:nvSpPr>
          <p:cNvPr id="255" name="CustomShape 4"/>
          <p:cNvSpPr/>
          <p:nvPr/>
        </p:nvSpPr>
        <p:spPr bwMode="auto">
          <a:xfrm>
            <a:off x="6884190" y="4830029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fld id="{2871B092-9494-4AB0-AC3F-9C74B8A2BF74}" type="slidenum">
              <a:rPr lang="ru-RU" sz="900" spc="-1">
                <a:solidFill>
                  <a:srgbClr val="8B8B8B"/>
                </a:solidFill>
                <a:latin typeface="Calibri"/>
              </a:rPr>
              <a:t>7</a:t>
            </a:fld>
            <a:endParaRPr lang="ru-RU" sz="900" spc="-1">
              <a:solidFill>
                <a:prstClr val="black"/>
              </a:solidFill>
            </a:endParaRPr>
          </a:p>
        </p:txBody>
      </p:sp>
      <p:sp>
        <p:nvSpPr>
          <p:cNvPr id="258" name="CustomShape 5"/>
          <p:cNvSpPr/>
          <p:nvPr/>
        </p:nvSpPr>
        <p:spPr bwMode="auto">
          <a:xfrm>
            <a:off x="575556" y="2679762"/>
            <a:ext cx="3409267" cy="2554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spc="-1" dirty="0">
                <a:solidFill>
                  <a:srgbClr val="FFFFFF"/>
                </a:solidFill>
                <a:latin typeface="Arial Narrow"/>
              </a:rPr>
              <a:t>ЖИВЫЕ ИГРЫ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sp>
        <p:nvSpPr>
          <p:cNvPr id="259" name="CustomShape 6"/>
          <p:cNvSpPr/>
          <p:nvPr/>
        </p:nvSpPr>
        <p:spPr bwMode="auto">
          <a:xfrm>
            <a:off x="1428570" y="3016980"/>
            <a:ext cx="3629484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defRPr/>
            </a:pPr>
            <a:r>
              <a:rPr lang="ru-RU" sz="1200" b="1" spc="-1" dirty="0">
                <a:solidFill>
                  <a:srgbClr val="000000"/>
                </a:solidFill>
                <a:latin typeface="Arial Narrow"/>
              </a:rPr>
              <a:t>СОЗДАНЫ СЕРИИ ВИДЕОИГР </a:t>
            </a:r>
            <a:r>
              <a:rPr lang="ru-RU" sz="1200" spc="-1" dirty="0">
                <a:solidFill>
                  <a:srgbClr val="000000"/>
                </a:solidFill>
                <a:latin typeface="Arial Narrow"/>
              </a:rPr>
              <a:t>ДЛЯ ПЕДАГОГОВ, КОТОРЫЕ ОБУЧАЮТ МЛАДШИХ ШКОЛЬНИКОВ </a:t>
            </a:r>
            <a:br>
              <a:rPr lang="ru-RU" sz="1200" spc="-1" dirty="0">
                <a:solidFill>
                  <a:srgbClr val="000000"/>
                </a:solidFill>
                <a:latin typeface="Arial Narrow"/>
              </a:rPr>
            </a:br>
            <a:r>
              <a:rPr lang="ru-RU" sz="1200" spc="-1" dirty="0">
                <a:solidFill>
                  <a:srgbClr val="000000"/>
                </a:solidFill>
                <a:latin typeface="Arial Narrow"/>
              </a:rPr>
              <a:t>И ИХ РОДИТЕЛЕЙ ПОДВИЖНЫМ ИГРАМ.(2023 г.).</a:t>
            </a:r>
            <a:br>
              <a:rPr lang="ru-RU" sz="1200" spc="-1" dirty="0">
                <a:solidFill>
                  <a:srgbClr val="000000"/>
                </a:solidFill>
                <a:latin typeface="Arial Narrow"/>
              </a:rPr>
            </a:br>
            <a:r>
              <a:rPr lang="ru-RU" sz="1200" b="1" spc="-1" dirty="0">
                <a:solidFill>
                  <a:srgbClr val="000000"/>
                </a:solidFill>
                <a:latin typeface="Arial Narrow"/>
              </a:rPr>
              <a:t>10 ВИДЕОИГР</a:t>
            </a:r>
            <a:endParaRPr lang="ru-RU" spc="-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4579" y="3003799"/>
            <a:ext cx="826151" cy="826151"/>
          </a:xfrm>
          <a:prstGeom prst="rect">
            <a:avLst/>
          </a:prstGeom>
        </p:spPr>
      </p:pic>
      <p:pic>
        <p:nvPicPr>
          <p:cNvPr id="21" name="Рисунок 20" descr="IMG_20231125_192822.jpg"/>
          <p:cNvPicPr>
            <a:picLocks noChangeAspect="1"/>
          </p:cNvPicPr>
          <p:nvPr/>
        </p:nvPicPr>
        <p:blipFill rotWithShape="1">
          <a:blip r:embed="rId5"/>
          <a:srcRect t="6815" b="5566"/>
          <a:stretch/>
        </p:blipFill>
        <p:spPr bwMode="auto">
          <a:xfrm>
            <a:off x="575556" y="1011928"/>
            <a:ext cx="3409267" cy="1667834"/>
          </a:xfrm>
          <a:prstGeom prst="rect">
            <a:avLst/>
          </a:prstGeom>
        </p:spPr>
      </p:pic>
      <p:sp>
        <p:nvSpPr>
          <p:cNvPr id="15" name="CustomShape 5"/>
          <p:cNvSpPr/>
          <p:nvPr/>
        </p:nvSpPr>
        <p:spPr bwMode="auto">
          <a:xfrm>
            <a:off x="534579" y="3921900"/>
            <a:ext cx="4523476" cy="10261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defRPr/>
            </a:pPr>
            <a:r>
              <a:rPr lang="ru-RU" sz="1200" spc="-1" dirty="0">
                <a:solidFill>
                  <a:srgbClr val="FFFFFF"/>
                </a:solidFill>
                <a:latin typeface="Arial Narrow"/>
              </a:rPr>
              <a:t>2024 ГОД </a:t>
            </a:r>
            <a:r>
              <a:rPr lang="ru-RU" sz="1200" spc="-1" dirty="0" smtClean="0">
                <a:solidFill>
                  <a:srgbClr val="FFFFFF"/>
                </a:solidFill>
                <a:latin typeface="Arial Narrow"/>
              </a:rPr>
              <a:t>–</a:t>
            </a:r>
            <a:r>
              <a:rPr lang="ru-RU" sz="1200" spc="-1" dirty="0">
                <a:solidFill>
                  <a:srgbClr val="FFFFFF"/>
                </a:solidFill>
                <a:latin typeface="Arial Narrow"/>
              </a:rPr>
              <a:t/>
            </a:r>
            <a:br>
              <a:rPr lang="ru-RU" sz="1200" spc="-1" dirty="0">
                <a:solidFill>
                  <a:srgbClr val="FFFFFF"/>
                </a:solidFill>
                <a:latin typeface="Arial Narrow"/>
              </a:rPr>
            </a:br>
            <a:r>
              <a:rPr lang="ru-RU" sz="1200" b="1" spc="-1" dirty="0" smtClean="0">
                <a:solidFill>
                  <a:srgbClr val="FFFFFF"/>
                </a:solidFill>
                <a:latin typeface="Arial Narrow"/>
              </a:rPr>
              <a:t>КОРПОРАТИВНЫЙ ТУРНИР </a:t>
            </a: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/>
            </a:r>
            <a:br>
              <a:rPr lang="ru-RU" sz="1200" b="1" spc="-1" dirty="0">
                <a:solidFill>
                  <a:srgbClr val="FFFFFF"/>
                </a:solidFill>
                <a:latin typeface="Arial Narrow"/>
              </a:rPr>
            </a:br>
            <a:r>
              <a:rPr lang="ru-RU" sz="1200" b="1" spc="-1" dirty="0">
                <a:solidFill>
                  <a:srgbClr val="FFFFFF"/>
                </a:solidFill>
                <a:latin typeface="Arial Narrow"/>
              </a:rPr>
              <a:t>ПО ДВОРОВОЙ ИГРЕ «ЖИВЫЕ ИГРЫ»</a:t>
            </a:r>
            <a:r>
              <a:rPr lang="ru-RU" sz="1200" spc="-1" dirty="0">
                <a:solidFill>
                  <a:srgbClr val="FFFFFF"/>
                </a:solidFill>
                <a:latin typeface="Arial Narrow"/>
              </a:rPr>
              <a:t> (15 ноября 2024 г</a:t>
            </a:r>
            <a:r>
              <a:rPr lang="ru-RU" sz="1200" spc="-1" dirty="0" smtClean="0">
                <a:solidFill>
                  <a:srgbClr val="FFFFFF"/>
                </a:solidFill>
                <a:latin typeface="Arial Narrow"/>
              </a:rPr>
              <a:t>.)</a:t>
            </a:r>
          </a:p>
          <a:p>
            <a:pPr algn="ctr">
              <a:defRPr/>
            </a:pPr>
            <a:r>
              <a:rPr lang="ru-RU" sz="1200" spc="-1" dirty="0" smtClean="0">
                <a:solidFill>
                  <a:srgbClr val="FFFFFF"/>
                </a:solidFill>
                <a:latin typeface="Arial Narrow"/>
              </a:rPr>
              <a:t>(16 КОМАНД)</a:t>
            </a:r>
            <a:endParaRPr lang="ru-RU" sz="1200" spc="-1" dirty="0">
              <a:solidFill>
                <a:prstClr val="black"/>
              </a:solidFill>
            </a:endParaRPr>
          </a:p>
        </p:txBody>
      </p:sp>
      <p:pic>
        <p:nvPicPr>
          <p:cNvPr id="16" name="Рисунок 15" descr="3_WiFjQiIE8.jpg"/>
          <p:cNvPicPr>
            <a:picLocks noChangeAspect="1"/>
          </p:cNvPicPr>
          <p:nvPr/>
        </p:nvPicPr>
        <p:blipFill>
          <a:blip r:embed="rId6"/>
          <a:srcRect t="14712" b="11730"/>
          <a:stretch/>
        </p:blipFill>
        <p:spPr bwMode="auto">
          <a:xfrm>
            <a:off x="5183002" y="2852970"/>
            <a:ext cx="3402377" cy="1667833"/>
          </a:xfrm>
          <a:prstGeom prst="rect">
            <a:avLst/>
          </a:prstGeom>
        </p:spPr>
      </p:pic>
      <p:sp>
        <p:nvSpPr>
          <p:cNvPr id="17" name="CustomShape 8"/>
          <p:cNvSpPr/>
          <p:nvPr/>
        </p:nvSpPr>
        <p:spPr bwMode="auto">
          <a:xfrm>
            <a:off x="3243313" y="1167594"/>
            <a:ext cx="5342066" cy="92993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r">
              <a:defRPr/>
            </a:pPr>
            <a:r>
              <a:rPr lang="ru-RU" spc="-1" dirty="0">
                <a:solidFill>
                  <a:srgbClr val="000000"/>
                </a:solidFill>
                <a:latin typeface="Arial Narrow"/>
              </a:rPr>
              <a:t>ИЗДАНИЕ И РАСПРОСТРАНЕНИЕ ДНЕВНИКОВ НАБЛЮДЕНИЯ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</a:rPr>
              <a:t>ДЛЯ ШКОЛЬНИКОВ 4-х КЛАССОВ ДЛЯ ВЫПОЛНЕНИЯ ИССЛЕДОВАТЕЛЬСКОЙ РАБОТЫ, КОНКУРС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</a:rPr>
              <a:t>И НАГРАДЫ ПОБЕДИТЕЛЯМ (2022 —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</a:rPr>
              <a:t>2024 </a:t>
            </a:r>
            <a:r>
              <a:rPr lang="ru-RU" spc="-1" dirty="0">
                <a:solidFill>
                  <a:srgbClr val="000000"/>
                </a:solidFill>
                <a:latin typeface="Arial Narrow"/>
              </a:rPr>
              <a:t>гг.)</a:t>
            </a:r>
            <a:endParaRPr lang="ru-RU" spc="-1" dirty="0">
              <a:solidFill>
                <a:prstClr val="black"/>
              </a:solidFill>
            </a:endParaRPr>
          </a:p>
        </p:txBody>
      </p:sp>
      <p:sp>
        <p:nvSpPr>
          <p:cNvPr id="22" name="CustomShape 9"/>
          <p:cNvSpPr/>
          <p:nvPr/>
        </p:nvSpPr>
        <p:spPr bwMode="auto">
          <a:xfrm>
            <a:off x="3246008" y="2119885"/>
            <a:ext cx="5341824" cy="85298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r"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</a:rPr>
              <a:t>4 ТЫС. ДНЕВНИКОВ, 12 ШКОЛ — В 2022 ГОДУ;</a:t>
            </a:r>
            <a:endParaRPr lang="ru-RU" spc="-1" dirty="0">
              <a:solidFill>
                <a:prstClr val="black"/>
              </a:solidFill>
            </a:endParaRPr>
          </a:p>
          <a:p>
            <a:pPr algn="r"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</a:rPr>
              <a:t>35 ТЫС. ДНЕВНИКОВ, 486 ШКОЛ — В 2023 ГОДУ;</a:t>
            </a:r>
          </a:p>
          <a:p>
            <a:pPr algn="r"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</a:rPr>
              <a:t>36 ТЫС. </a:t>
            </a:r>
            <a:r>
              <a:rPr lang="ru-RU" b="1" spc="-1" dirty="0" smtClean="0">
                <a:solidFill>
                  <a:srgbClr val="000000"/>
                </a:solidFill>
                <a:latin typeface="Arial Narrow"/>
              </a:rPr>
              <a:t>ДНЕВНИКОВ, </a:t>
            </a:r>
            <a:r>
              <a:rPr lang="ru-RU" b="1" spc="-1" dirty="0">
                <a:solidFill>
                  <a:srgbClr val="000000"/>
                </a:solidFill>
                <a:latin typeface="Arial Narrow"/>
              </a:rPr>
              <a:t>486 ШКОЛ — В 2024 ГОДУ.</a:t>
            </a:r>
            <a:br>
              <a:rPr lang="ru-RU" b="1" spc="-1" dirty="0">
                <a:solidFill>
                  <a:srgbClr val="000000"/>
                </a:solidFill>
                <a:latin typeface="Arial Narrow"/>
              </a:rPr>
            </a:br>
            <a:endParaRPr lang="ru-RU" sz="900" spc="-1" dirty="0">
              <a:solidFill>
                <a:prstClr val="black"/>
              </a:solidFill>
            </a:endParaRPr>
          </a:p>
        </p:txBody>
      </p:sp>
      <p:sp>
        <p:nvSpPr>
          <p:cNvPr id="24" name="CustomShape 3"/>
          <p:cNvSpPr/>
          <p:nvPr/>
        </p:nvSpPr>
        <p:spPr bwMode="auto">
          <a:xfrm>
            <a:off x="2897814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ФИЗИЧЕСКОЕ ЗДОРОВЬЕ</a:t>
            </a:r>
            <a:endParaRPr lang="ru-RU" sz="2400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1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4250" cy="62208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 bwMode="auto">
          <a:xfrm rot="5400000">
            <a:off x="6472170" y="2470500"/>
            <a:ext cx="5142420" cy="20142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1"/>
            <a:ext cx="1708020" cy="690659"/>
          </a:xfrm>
          <a:prstGeom prst="rect">
            <a:avLst/>
          </a:prstGeom>
          <a:ln>
            <a:noFill/>
          </a:ln>
        </p:spPr>
      </p:pic>
      <p:sp>
        <p:nvSpPr>
          <p:cNvPr id="244" name="CustomShape 8"/>
          <p:cNvSpPr/>
          <p:nvPr/>
        </p:nvSpPr>
        <p:spPr bwMode="auto">
          <a:xfrm>
            <a:off x="6639570" y="4803300"/>
            <a:ext cx="2056320" cy="2727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fld id="{603B44AF-B255-460F-9541-64F9C7532677}" type="slidenum">
              <a:rPr lang="ru-RU" sz="900" spc="-1">
                <a:solidFill>
                  <a:srgbClr val="8B8B8B"/>
                </a:solidFill>
                <a:latin typeface="Calibri"/>
              </a:rPr>
              <a:pPr algn="r">
                <a:defRPr/>
              </a:pPr>
              <a:t>8</a:t>
            </a:fld>
            <a:endParaRPr lang="ru-RU" sz="900" spc="-1" dirty="0">
              <a:solidFill>
                <a:prstClr val="black"/>
              </a:solidFill>
            </a:endParaRPr>
          </a:p>
        </p:txBody>
      </p:sp>
      <p:sp>
        <p:nvSpPr>
          <p:cNvPr id="25" name="CustomShape 3"/>
          <p:cNvSpPr/>
          <p:nvPr/>
        </p:nvSpPr>
        <p:spPr bwMode="auto">
          <a:xfrm>
            <a:off x="2897814" y="252759"/>
            <a:ext cx="4968552" cy="437491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defRPr/>
            </a:pPr>
            <a:endParaRPr lang="ru-RU" sz="2400" spc="-1" dirty="0">
              <a:solidFill>
                <a:prstClr val="black"/>
              </a:solidFill>
            </a:endParaRPr>
          </a:p>
        </p:txBody>
      </p:sp>
      <p:sp>
        <p:nvSpPr>
          <p:cNvPr id="15" name="CustomShape 3"/>
          <p:cNvSpPr/>
          <p:nvPr/>
        </p:nvSpPr>
        <p:spPr bwMode="auto">
          <a:xfrm>
            <a:off x="2176417" y="252759"/>
            <a:ext cx="4968552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ФИЗИЧЕСКОЕ И МЕНТАЛЬНОЕ</a:t>
            </a:r>
          </a:p>
          <a:p>
            <a:pPr algn="ctr"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ЗДОРОВЬЕ </a:t>
            </a:r>
            <a:endParaRPr lang="ru-RU" sz="2400" spc="-1" dirty="0">
              <a:solidFill>
                <a:prstClr val="black"/>
              </a:solidFill>
            </a:endParaRPr>
          </a:p>
        </p:txBody>
      </p:sp>
      <p:sp>
        <p:nvSpPr>
          <p:cNvPr id="21" name="CustomShape 2"/>
          <p:cNvSpPr/>
          <p:nvPr/>
        </p:nvSpPr>
        <p:spPr bwMode="auto">
          <a:xfrm>
            <a:off x="962921" y="1259010"/>
            <a:ext cx="7579980" cy="52982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defRPr/>
            </a:pPr>
            <a:r>
              <a:rPr lang="ru-RU" sz="1500" b="1" spc="-1" dirty="0">
                <a:solidFill>
                  <a:srgbClr val="000000"/>
                </a:solidFill>
                <a:latin typeface="Arial Narrow"/>
              </a:rPr>
              <a:t>ПРОЕКТ «ДВИЖЕНИЕ – ЖИЗНЬ» </a:t>
            </a:r>
            <a:r>
              <a:rPr lang="ru-RU" sz="1500" spc="-1" dirty="0">
                <a:solidFill>
                  <a:srgbClr val="000000"/>
                </a:solidFill>
                <a:latin typeface="Arial Narrow"/>
              </a:rPr>
              <a:t>- ЛУЧШИЕ ПРАКТИКИ, РАЗРАБОТКИ И ВНЕДРЕНИЯ КОРПОРАТИВНЫХ ПРОГРАММ ЗДОРОВЬЕСБЕРЕЖЕНИЯ НА ПРЕДПРИЯТИЯХ.</a:t>
            </a:r>
            <a:endParaRPr lang="ru-RU" sz="1500" spc="-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679894" y="1059582"/>
            <a:ext cx="797334" cy="284693"/>
          </a:xfrm>
          <a:prstGeom prst="rect">
            <a:avLst/>
          </a:prstGeom>
          <a:solidFill>
            <a:srgbClr val="FF0000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НОВОЕ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27" name="Рисунок 14"/>
          <p:cNvPicPr/>
          <p:nvPr/>
        </p:nvPicPr>
        <p:blipFill>
          <a:blip r:embed="rId4"/>
          <a:stretch/>
        </p:blipFill>
        <p:spPr bwMode="auto">
          <a:xfrm>
            <a:off x="405810" y="1235680"/>
            <a:ext cx="526770" cy="52598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2031691"/>
            <a:ext cx="2537507" cy="1431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38" y="2019667"/>
            <a:ext cx="2537507" cy="1424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13" y="3489852"/>
            <a:ext cx="2537507" cy="1421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5" y="3491431"/>
            <a:ext cx="2537507" cy="1439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3898" y="2037885"/>
            <a:ext cx="165173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4 ВИДЕОРОЛИКА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8783" y="3644901"/>
            <a:ext cx="157799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Корпорация ПСС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3338708" y="4617009"/>
            <a:ext cx="222721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ООО «ЛУКОЙЛ-ПЕРМЬ»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3730901" y="3968937"/>
            <a:ext cx="140006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ПАО «ПНППК»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3773380" y="4292973"/>
            <a:ext cx="131510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ООО «</a:t>
            </a:r>
            <a:r>
              <a:rPr lang="ru-RU" dirty="0" err="1" smtClean="0">
                <a:solidFill>
                  <a:prstClr val="black"/>
                </a:solidFill>
              </a:rPr>
              <a:t>Инкаб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30" y="2387434"/>
            <a:ext cx="1102418" cy="11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0" name="Рисунок 3"/>
          <p:cNvPicPr/>
          <p:nvPr/>
        </p:nvPicPr>
        <p:blipFill>
          <a:blip r:embed="rId2"/>
          <a:stretch/>
        </p:blipFill>
        <p:spPr bwMode="auto">
          <a:xfrm>
            <a:off x="446850" y="260820"/>
            <a:ext cx="1963440" cy="62127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 bwMode="auto">
          <a:xfrm rot="5400000">
            <a:off x="6472980" y="2470500"/>
            <a:ext cx="5141610" cy="20061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2" name="Рисунок 8"/>
          <p:cNvPicPr/>
          <p:nvPr/>
        </p:nvPicPr>
        <p:blipFill>
          <a:blip r:embed="rId3"/>
          <a:srcRect t="17736" b="27980"/>
          <a:stretch/>
        </p:blipFill>
        <p:spPr bwMode="auto">
          <a:xfrm>
            <a:off x="6793200" y="192240"/>
            <a:ext cx="1707210" cy="689850"/>
          </a:xfrm>
          <a:prstGeom prst="rect">
            <a:avLst/>
          </a:prstGeom>
          <a:ln>
            <a:noFill/>
          </a:ln>
        </p:spPr>
      </p:pic>
      <p:sp>
        <p:nvSpPr>
          <p:cNvPr id="255" name="CustomShape 4"/>
          <p:cNvSpPr/>
          <p:nvPr/>
        </p:nvSpPr>
        <p:spPr bwMode="auto">
          <a:xfrm>
            <a:off x="6884190" y="4830029"/>
            <a:ext cx="2055510" cy="2718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defRPr/>
            </a:pPr>
            <a:fld id="{2871B092-9494-4AB0-AC3F-9C74B8A2BF74}" type="slidenum">
              <a:rPr lang="ru-RU" sz="900" spc="-1">
                <a:solidFill>
                  <a:srgbClr val="8B8B8B"/>
                </a:solidFill>
                <a:latin typeface="Calibri"/>
              </a:rPr>
              <a:pPr algn="r">
                <a:defRPr/>
              </a:pPr>
              <a:t>9</a:t>
            </a:fld>
            <a:endParaRPr lang="ru-RU" sz="900" spc="-1">
              <a:solidFill>
                <a:prstClr val="black"/>
              </a:solidFill>
            </a:endParaRPr>
          </a:p>
        </p:txBody>
      </p:sp>
      <p:sp>
        <p:nvSpPr>
          <p:cNvPr id="17" name="CustomShape 6"/>
          <p:cNvSpPr/>
          <p:nvPr/>
        </p:nvSpPr>
        <p:spPr bwMode="auto">
          <a:xfrm>
            <a:off x="4108284" y="3867895"/>
            <a:ext cx="4676184" cy="92993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defRPr/>
            </a:pPr>
            <a:r>
              <a:rPr lang="ru-RU" b="1" spc="-1" dirty="0">
                <a:solidFill>
                  <a:srgbClr val="000000"/>
                </a:solidFill>
                <a:latin typeface="Arial Narrow"/>
              </a:rPr>
              <a:t>ПРОИЗВОДСТВО ЦИКЛА ИНТЕРВЬЮ</a:t>
            </a:r>
            <a:r>
              <a:rPr lang="ru-RU" spc="-1" dirty="0">
                <a:solidFill>
                  <a:srgbClr val="000000"/>
                </a:solidFill>
                <a:latin typeface="Arial Narrow"/>
              </a:rPr>
              <a:t>, НАПРАВЛЕННЫХ  </a:t>
            </a:r>
            <a:br>
              <a:rPr lang="ru-RU" spc="-1" dirty="0">
                <a:solidFill>
                  <a:srgbClr val="000000"/>
                </a:solidFill>
                <a:latin typeface="Arial Narrow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</a:rPr>
              <a:t>НА ФОРМИРОВАНИЕ ПРИВЕРЖЕННОСТИ К ВЕДЕНИЮ </a:t>
            </a:r>
            <a:br>
              <a:rPr lang="ru-RU" spc="-1" dirty="0">
                <a:solidFill>
                  <a:srgbClr val="000000"/>
                </a:solidFill>
                <a:latin typeface="Arial Narrow"/>
              </a:rPr>
            </a:br>
            <a:r>
              <a:rPr lang="ru-RU" spc="-1" dirty="0">
                <a:solidFill>
                  <a:srgbClr val="000000"/>
                </a:solidFill>
                <a:latin typeface="Arial Narrow"/>
              </a:rPr>
              <a:t>ЗДОРОВОГО  ОБРАЗА ЖИЗНИ </a:t>
            </a:r>
            <a:r>
              <a:rPr lang="ru-RU" b="1" spc="-1" dirty="0">
                <a:solidFill>
                  <a:srgbClr val="000000"/>
                </a:solidFill>
                <a:latin typeface="Arial Narrow"/>
              </a:rPr>
              <a:t>«ШКОЛА ЗДОРОВЬЯ» </a:t>
            </a:r>
            <a:br>
              <a:rPr lang="ru-RU" b="1" spc="-1" dirty="0">
                <a:solidFill>
                  <a:srgbClr val="000000"/>
                </a:solidFill>
                <a:latin typeface="Arial Narrow"/>
              </a:rPr>
            </a:br>
            <a:r>
              <a:rPr lang="ru-RU" b="1" spc="-1" dirty="0">
                <a:solidFill>
                  <a:srgbClr val="000000"/>
                </a:solidFill>
                <a:latin typeface="Arial Narrow"/>
              </a:rPr>
              <a:t>(2022-2024 гг.) 14 РОЛИКОВ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43808" y="3759882"/>
            <a:ext cx="1134126" cy="1134126"/>
          </a:xfrm>
          <a:prstGeom prst="rect">
            <a:avLst/>
          </a:prstGeom>
        </p:spPr>
      </p:pic>
      <p:pic>
        <p:nvPicPr>
          <p:cNvPr id="19" name="Рисунок 18" descr="2023-11-25_19-09-55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5590" y="3663855"/>
            <a:ext cx="2329019" cy="1225258"/>
          </a:xfrm>
          <a:prstGeom prst="rect">
            <a:avLst/>
          </a:prstGeom>
        </p:spPr>
      </p:pic>
      <p:pic>
        <p:nvPicPr>
          <p:cNvPr id="20" name="Рисунок 19" descr="2023-11-25_19-11-13.png"/>
          <p:cNvPicPr>
            <a:picLocks noChangeAspect="1"/>
          </p:cNvPicPr>
          <p:nvPr/>
        </p:nvPicPr>
        <p:blipFill rotWithShape="1">
          <a:blip r:embed="rId6"/>
          <a:srcRect t="3704" b="9183"/>
          <a:stretch/>
        </p:blipFill>
        <p:spPr bwMode="auto">
          <a:xfrm>
            <a:off x="458623" y="2462408"/>
            <a:ext cx="2342953" cy="115398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490655" y="1288477"/>
            <a:ext cx="3077789" cy="2286159"/>
            <a:chOff x="7104850" y="1789977"/>
            <a:chExt cx="4103718" cy="3048212"/>
          </a:xfrm>
        </p:grpSpPr>
        <p:sp>
          <p:nvSpPr>
            <p:cNvPr id="21" name="CustomShape 6"/>
            <p:cNvSpPr/>
            <p:nvPr/>
          </p:nvSpPr>
          <p:spPr bwMode="auto">
            <a:xfrm>
              <a:off x="7176121" y="1844824"/>
              <a:ext cx="4032447" cy="7367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defRPr/>
              </a:pPr>
              <a:r>
                <a:rPr lang="ru-RU" sz="1500" spc="-1" dirty="0">
                  <a:solidFill>
                    <a:srgbClr val="000000"/>
                  </a:solidFill>
                  <a:latin typeface="Arial Narrow"/>
                </a:rPr>
                <a:t>                   </a:t>
              </a:r>
              <a:r>
                <a:rPr lang="ru-RU" sz="1500" b="1" spc="-1" dirty="0">
                  <a:solidFill>
                    <a:srgbClr val="000000"/>
                  </a:solidFill>
                  <a:latin typeface="Arial Narrow"/>
                </a:rPr>
                <a:t>НОВАЯ АУДИТОРИЯ.</a:t>
              </a:r>
            </a:p>
            <a:p>
              <a:pPr>
                <a:defRPr/>
              </a:pPr>
              <a:r>
                <a:rPr lang="ru-RU" sz="1500" b="1" spc="-1" dirty="0">
                  <a:solidFill>
                    <a:srgbClr val="000000"/>
                  </a:solidFill>
                  <a:latin typeface="Arial Narrow"/>
                </a:rPr>
                <a:t>НОВЫЕ РОЛИКИ ПО ТЕМАМ:</a:t>
              </a:r>
            </a:p>
          </p:txBody>
        </p:sp>
        <p:sp>
          <p:nvSpPr>
            <p:cNvPr id="6" name="Стрелка влево 5"/>
            <p:cNvSpPr/>
            <p:nvPr/>
          </p:nvSpPr>
          <p:spPr>
            <a:xfrm>
              <a:off x="7163189" y="1789977"/>
              <a:ext cx="1122834" cy="414887"/>
            </a:xfrm>
            <a:prstGeom prst="leftArrow">
              <a:avLst>
                <a:gd name="adj1" fmla="val 100000"/>
                <a:gd name="adj2" fmla="val 3677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2024 г</a:t>
              </a:r>
              <a:r>
                <a:rPr lang="ru-RU" sz="1200" b="1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.</a:t>
              </a:r>
              <a:endParaRPr lang="ru-RU" sz="1200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7104850" y="2662553"/>
              <a:ext cx="3840190" cy="2175636"/>
              <a:chOff x="7032104" y="2362286"/>
              <a:chExt cx="3840190" cy="217563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076977" y="2362286"/>
                <a:ext cx="357448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ru-RU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ОТЛОЖЕННОЕ МАТЕРИНСТВО;</a:t>
                </a:r>
                <a:endParaRPr lang="ru-RU" dirty="0">
                  <a:solidFill>
                    <a:prstClr val="black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7079803" y="2880729"/>
                <a:ext cx="3792491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Clr>
                    <a:srgbClr val="FF5050"/>
                  </a:buClr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ПОДГОТОВКА К БЕРЕМЕННОСТИ;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 bwMode="auto">
              <a:xfrm>
                <a:off x="7032104" y="3358733"/>
                <a:ext cx="3815574" cy="697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5" indent="-257175">
                  <a:buClr>
                    <a:srgbClr val="00B050"/>
                  </a:buClr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МЕДИЦИНСКАЯ </a:t>
                </a:r>
                <a:r>
                  <a:rPr lang="ru-RU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ПРОФИЛАКТИКА </a:t>
                </a:r>
                <a:br>
                  <a:rPr lang="ru-RU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</a:br>
                <a:r>
                  <a:rPr lang="ru-RU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ДЛЯ </a:t>
                </a:r>
                <a:r>
                  <a:rPr lang="ru-RU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СТАРШЕГО ПОКОЛЕНИЯ;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 bwMode="auto">
              <a:xfrm>
                <a:off x="7088316" y="4127553"/>
                <a:ext cx="308503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МЕНТАЛЬНОЕ </a:t>
                </a:r>
                <a:r>
                  <a:rPr lang="ru-RU" dirty="0" smtClean="0"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ЗДОРОВЬЕ.</a:t>
                </a:r>
                <a:endParaRPr lang="ru-RU" dirty="0">
                  <a:solidFill>
                    <a:prstClr val="black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4" name="CustomShape 3"/>
          <p:cNvSpPr/>
          <p:nvPr/>
        </p:nvSpPr>
        <p:spPr bwMode="auto">
          <a:xfrm>
            <a:off x="2176417" y="252759"/>
            <a:ext cx="4968552" cy="8068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ФИЗИЧЕСКОЕ И МЕНТАЛЬНОЕ</a:t>
            </a:r>
          </a:p>
          <a:p>
            <a:pPr algn="ctr">
              <a:defRPr/>
            </a:pPr>
            <a:r>
              <a:rPr lang="ru-RU" sz="2400" spc="-1" dirty="0">
                <a:solidFill>
                  <a:srgbClr val="000000"/>
                </a:solidFill>
                <a:latin typeface="Arial Narrow"/>
              </a:rPr>
              <a:t>ЗДОРОВЬЕ </a:t>
            </a:r>
            <a:endParaRPr lang="ru-RU" sz="2400" spc="-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1"/>
          <a:stretch/>
        </p:blipFill>
        <p:spPr>
          <a:xfrm>
            <a:off x="2853136" y="2462407"/>
            <a:ext cx="2333625" cy="1135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"/>
          <a:stretch/>
        </p:blipFill>
        <p:spPr>
          <a:xfrm>
            <a:off x="2845455" y="1275606"/>
            <a:ext cx="2341306" cy="1134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b="4536"/>
          <a:stretch/>
        </p:blipFill>
        <p:spPr>
          <a:xfrm>
            <a:off x="458623" y="1271111"/>
            <a:ext cx="2329019" cy="11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9405</TotalTime>
  <Words>776</Words>
  <Application>Microsoft Office PowerPoint</Application>
  <DocSecurity>0</DocSecurity>
  <PresentationFormat>Экран (16:9)</PresentationFormat>
  <Paragraphs>166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Arial Narrow</vt:lpstr>
      <vt:lpstr>Calibri</vt:lpstr>
      <vt:lpstr>Courier New</vt:lpstr>
      <vt:lpstr>DejaVu Sans</vt:lpstr>
      <vt:lpstr>Myriad Pro</vt:lpstr>
      <vt:lpstr>Symbol</vt:lpstr>
      <vt:lpstr>Wingdings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k.nevostrueva</dc:creator>
  <cp:lastModifiedBy>Zhelonkina</cp:lastModifiedBy>
  <cp:revision>604</cp:revision>
  <cp:lastPrinted>2024-10-16T11:11:09Z</cp:lastPrinted>
  <dcterms:created xsi:type="dcterms:W3CDTF">2021-08-17T06:10:59Z</dcterms:created>
  <dcterms:modified xsi:type="dcterms:W3CDTF">2025-08-18T10:19:47Z</dcterms:modified>
  <dc:identifier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