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67" r:id="rId5"/>
    <p:sldId id="277" r:id="rId6"/>
    <p:sldId id="271" r:id="rId7"/>
    <p:sldId id="272" r:id="rId8"/>
    <p:sldId id="273" r:id="rId9"/>
    <p:sldId id="274" r:id="rId10"/>
    <p:sldId id="269" r:id="rId11"/>
    <p:sldId id="275" r:id="rId12"/>
    <p:sldId id="276" r:id="rId13"/>
    <p:sldId id="259" r:id="rId14"/>
    <p:sldId id="278" r:id="rId1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C9DAFF"/>
    <a:srgbClr val="CF4520"/>
    <a:srgbClr val="82C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4" d="100"/>
          <a:sy n="74" d="100"/>
        </p:scale>
        <p:origin x="12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5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5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3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8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3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5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9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5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0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5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97865-8FD1-40B5-9B87-79E1DE0E3B69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6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znperm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udvsem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0A93C2873A543CEAC80F60FD39F53E70E5FC5DD5337CFD7D5B013DDAE5F7BB35D5BC7E0D47CACA75E56CD25445ED72E319D2FE1CEAEE928k0OCE" TargetMode="External"/><Relationship Id="rId2" Type="http://schemas.openxmlformats.org/officeDocument/2006/relationships/hyperlink" Target="consultantplus://offline/ref=60A93C2873A543CEAC80F60FD39F53E70E50C7D5533ECFD7D5B013DDAE5F7BB34F5B9FECD67AB2A25E439B7402k0OA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60A93C2873A543CEAC80F60FD39F53E70E50CDDD5236CFD7D5B013DDAE5F7BB35D5BC7E0D47CACA25456CD25445ED72E319D2FE1CEAEE928k0O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Работа дизайн ЦЗН\Заготовки постов\Кор стиль ЦЗН\Презентация объявление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87" y="4280"/>
            <a:ext cx="9158685" cy="686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8204448" cy="147002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33A0"/>
                </a:solidFill>
                <a:latin typeface="Montserrat SemiBold" panose="00000700000000000000" pitchFamily="2" charset="-52"/>
              </a:rPr>
              <a:t>Дополнительные меры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844824"/>
            <a:ext cx="4856584" cy="2562422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CF4520"/>
                </a:solidFill>
                <a:latin typeface="Montserrat" pitchFamily="50" charset="-52"/>
              </a:rPr>
              <a:t>финансовой поддержки работодателей Пермского края на 2021 год</a:t>
            </a:r>
          </a:p>
        </p:txBody>
      </p:sp>
      <p:pic>
        <p:nvPicPr>
          <p:cNvPr id="1029" name="Picture 5" descr="B:\Работа дизайн ЦЗН\Треугольни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3484488" cy="24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4797152"/>
            <a:ext cx="41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Руководитель ГКУ ЦЗН Пермского края –</a:t>
            </a:r>
          </a:p>
          <a:p>
            <a:pPr algn="r"/>
            <a:r>
              <a:rPr lang="ru-RU" sz="1600" dirty="0">
                <a:solidFill>
                  <a:srgbClr val="0033A0"/>
                </a:solidFill>
              </a:rPr>
              <a:t>Ольга Александровна Баклушина </a:t>
            </a:r>
          </a:p>
        </p:txBody>
      </p:sp>
    </p:spTree>
    <p:extLst>
      <p:ext uri="{BB962C8B-B14F-4D97-AF65-F5344CB8AC3E}">
        <p14:creationId xmlns:p14="http://schemas.microsoft.com/office/powerpoint/2010/main" val="200255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75078"/>
            <a:ext cx="7082324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33A0"/>
                </a:solidFill>
              </a:rPr>
              <a:t>Субсидия на оборудование (оснащение)специальных рабочих мест для трудоустройства инвалидов (постановление Правительства Пермского края от 23.03.2021 № 166-п)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51508"/>
            <a:ext cx="75608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Порядок предоставления субсидии из бюджета Пермского края юридическим лицам (за исключением государственных и муниципальных учреждений) и индивидуальным предпринимателям в рамках реализации мероприятия по стимулированию работодателей к оборудованию (оснащению) рабочих мест (в том числе специальных) для трудоустройства инвалидов и признании утратившими силу отдельных постановлений Правительства Пермского края.</a:t>
            </a:r>
          </a:p>
          <a:p>
            <a:pPr algn="ctr"/>
            <a:endParaRPr lang="ru-RU" sz="2000" b="1" dirty="0">
              <a:solidFill>
                <a:srgbClr val="CF4520"/>
              </a:solidFill>
            </a:endParaRPr>
          </a:p>
          <a:p>
            <a:pPr algn="ctr"/>
            <a:r>
              <a:rPr lang="ru-RU" sz="2000" b="1" dirty="0">
                <a:solidFill>
                  <a:srgbClr val="CF4520"/>
                </a:solidFill>
              </a:rPr>
              <a:t>Объявление о проведении отбора размещено</a:t>
            </a:r>
            <a:br>
              <a:rPr lang="ru-RU" sz="2000" b="1" dirty="0">
                <a:solidFill>
                  <a:srgbClr val="CF4520"/>
                </a:solidFill>
              </a:rPr>
            </a:br>
            <a:r>
              <a:rPr lang="ru-RU" sz="2000" b="1" dirty="0">
                <a:solidFill>
                  <a:srgbClr val="CF4520"/>
                </a:solidFill>
              </a:rPr>
              <a:t>на сайте ГКУ ЦЗН Пермского края </a:t>
            </a:r>
            <a:r>
              <a:rPr lang="en-US" sz="2000" b="1" dirty="0">
                <a:solidFill>
                  <a:srgbClr val="0033A0"/>
                </a:solidFill>
                <a:hlinkClick r:id="rId2"/>
              </a:rPr>
              <a:t>www.cznperm.ru</a:t>
            </a:r>
            <a:endParaRPr lang="ru-RU" sz="2000" b="1" dirty="0">
              <a:solidFill>
                <a:srgbClr val="0033A0"/>
              </a:solidFill>
            </a:endParaRPr>
          </a:p>
          <a:p>
            <a:pPr algn="ctr"/>
            <a:endParaRPr lang="ru-RU" sz="2000" b="1" dirty="0">
              <a:solidFill>
                <a:srgbClr val="0033A0"/>
              </a:solidFill>
            </a:endParaRPr>
          </a:p>
          <a:p>
            <a:r>
              <a:rPr lang="ru-RU" sz="2000" b="1" dirty="0">
                <a:solidFill>
                  <a:srgbClr val="0033A0"/>
                </a:solidFill>
              </a:rPr>
              <a:t>Сроки проведения отбора </a:t>
            </a:r>
          </a:p>
          <a:p>
            <a:r>
              <a:rPr lang="ru-RU" sz="2000" b="1" dirty="0">
                <a:solidFill>
                  <a:srgbClr val="0033A0"/>
                </a:solidFill>
              </a:rPr>
              <a:t>с 02.07.2021 по 20.08.2021 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463" t="33900" r="20863" b="36000"/>
          <a:stretch/>
        </p:blipFill>
        <p:spPr>
          <a:xfrm rot="10800000" flipH="1" flipV="1">
            <a:off x="4355975" y="5013176"/>
            <a:ext cx="466209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3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47EFA-F19E-411A-8E2B-1B699BFD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74" y="119849"/>
            <a:ext cx="7443663" cy="788871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33A0"/>
                </a:solidFill>
              </a:rPr>
              <a:t>Субсидия на возмещение расходов на оборудование специальных рабочих мест и создание инфраструктуры для трудоустройства инвалидов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0C9D5B74-B79D-4860-85FF-DA91AE3328A9}"/>
              </a:ext>
            </a:extLst>
          </p:cNvPr>
          <p:cNvSpPr/>
          <p:nvPr/>
        </p:nvSpPr>
        <p:spPr>
          <a:xfrm rot="9086911">
            <a:off x="5598222" y="5659850"/>
            <a:ext cx="11632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DDC8270-B9F7-41B5-8D5D-D635CD285A49}"/>
              </a:ext>
            </a:extLst>
          </p:cNvPr>
          <p:cNvSpPr/>
          <p:nvPr/>
        </p:nvSpPr>
        <p:spPr>
          <a:xfrm>
            <a:off x="887274" y="4401108"/>
            <a:ext cx="4680522" cy="2160240"/>
          </a:xfrm>
          <a:prstGeom prst="roundRect">
            <a:avLst/>
          </a:prstGeom>
          <a:solidFill>
            <a:srgbClr val="C9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СУБСИДИЯ  на возмещение фактических затрат на одно рабочее место </a:t>
            </a:r>
            <a:r>
              <a:rPr lang="ru-RU" sz="1200" b="1" dirty="0">
                <a:solidFill>
                  <a:schemeClr val="tx1"/>
                </a:solidFill>
              </a:rPr>
              <a:t>СОСТАВИТ: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7C2AB4-853C-426B-8967-7155BABC4311}"/>
              </a:ext>
            </a:extLst>
          </p:cNvPr>
          <p:cNvSpPr/>
          <p:nvPr/>
        </p:nvSpPr>
        <p:spPr>
          <a:xfrm>
            <a:off x="1474127" y="5301208"/>
            <a:ext cx="3456384" cy="9361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</a:rPr>
              <a:t>73 000 руб.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405BFB0-F846-4DCC-9C7E-DF72858A396C}"/>
              </a:ext>
            </a:extLst>
          </p:cNvPr>
          <p:cNvSpPr/>
          <p:nvPr/>
        </p:nvSpPr>
        <p:spPr>
          <a:xfrm>
            <a:off x="5874127" y="4513010"/>
            <a:ext cx="3110184" cy="976983"/>
          </a:xfrm>
          <a:prstGeom prst="roundRect">
            <a:avLst/>
          </a:prstGeom>
          <a:solidFill>
            <a:srgbClr val="82C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A0"/>
                </a:solidFill>
              </a:rPr>
              <a:t>ГКУ ЦЗН Пермского края  заключает Соглашение с работодателем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1B2DECD-DC68-4FA6-8C29-97348C1EE7FC}"/>
              </a:ext>
            </a:extLst>
          </p:cNvPr>
          <p:cNvSpPr/>
          <p:nvPr/>
        </p:nvSpPr>
        <p:spPr>
          <a:xfrm>
            <a:off x="462222" y="944411"/>
            <a:ext cx="8293766" cy="2981629"/>
          </a:xfrm>
          <a:prstGeom prst="roundRect">
            <a:avLst>
              <a:gd name="adj" fmla="val 88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33A0"/>
                </a:solidFill>
              </a:rPr>
              <a:t>ГКУ ЦЗН размещает объявление о проведении отбора на сайте </a:t>
            </a:r>
            <a:r>
              <a:rPr lang="en-US" sz="1600" b="1" dirty="0">
                <a:solidFill>
                  <a:srgbClr val="0033A0"/>
                </a:solidFill>
              </a:rPr>
              <a:t>www.cznperm.ru</a:t>
            </a:r>
            <a:endParaRPr lang="ru-RU" sz="1600" b="1" dirty="0">
              <a:solidFill>
                <a:srgbClr val="0033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Работодатель оборудует (оснащает) специальное рабочее место или создает инфраструктуру для трудоустройства инвалида,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ЦЗН Пермского края направляет граждан для трудоустройства,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Работодатель принимает на работу гражданина,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Работодатель соответствует требованиям, указанным в Порядке, через месяц после трудоустройства в течение срока отбора подает заявку о предоставлении субсидии в ГКУ ЦЗН Пермского края.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Комиссия ГКУ ЦЗН Пермского края проверяет заявку и документы, осматривает рабочее место, принимает решение и составляет протокол,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ГКУ ЦЗН издает приказ о результатах отбора, размещает на сайте </a:t>
            </a:r>
            <a:r>
              <a:rPr lang="en-US" sz="1400" b="1" dirty="0">
                <a:solidFill>
                  <a:srgbClr val="0033A0"/>
                </a:solidFill>
              </a:rPr>
              <a:t>www.cznperm.ru</a:t>
            </a:r>
            <a:endParaRPr lang="ru-RU" sz="1400" b="1" dirty="0">
              <a:solidFill>
                <a:srgbClr val="0033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33A0"/>
              </a:solidFill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FDAE5D5E-0900-4E3E-92B4-7BCCEB35FE00}"/>
              </a:ext>
            </a:extLst>
          </p:cNvPr>
          <p:cNvSpPr/>
          <p:nvPr/>
        </p:nvSpPr>
        <p:spPr>
          <a:xfrm rot="5400000">
            <a:off x="7189682" y="4039101"/>
            <a:ext cx="487254" cy="339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8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0033A0"/>
                </a:solidFill>
              </a:rPr>
            </a:br>
            <a:r>
              <a:rPr lang="ru-RU" sz="2800" b="1" dirty="0">
                <a:solidFill>
                  <a:srgbClr val="0033A0"/>
                </a:solidFill>
              </a:rPr>
              <a:t>Перечень документов: </a:t>
            </a:r>
            <a:br>
              <a:rPr lang="ru-RU" sz="2800" b="1" dirty="0">
                <a:solidFill>
                  <a:srgbClr val="0033A0"/>
                </a:solidFill>
              </a:rPr>
            </a:br>
            <a:endParaRPr lang="ru-RU" sz="2800" b="1" dirty="0">
              <a:solidFill>
                <a:srgbClr val="0033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4392488"/>
          </a:xfrm>
        </p:spPr>
        <p:txBody>
          <a:bodyPr>
            <a:no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з</a:t>
            </a:r>
            <a:r>
              <a:rPr lang="ru-RU" sz="1600" b="0" i="0" dirty="0">
                <a:effectLst/>
                <a:latin typeface="Montserrat"/>
              </a:rPr>
              <a:t>аявка (бланк) на участие в отборе,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выписка ЕГРЮЛ/ЕГРИП по состоянию на 01 число месяца, предшествующего месяцу подачи заявки,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</a:t>
            </a:r>
            <a:r>
              <a:rPr lang="ru-RU" sz="1600" b="0" i="0" dirty="0">
                <a:effectLst/>
                <a:latin typeface="Montserrat"/>
              </a:rPr>
              <a:t>опия свидетельства о постановке на учет,</a:t>
            </a:r>
          </a:p>
          <a:p>
            <a:pPr fontAlgn="base"/>
            <a:r>
              <a:rPr lang="ru-RU" sz="1600" dirty="0">
                <a:latin typeface="Montserrat"/>
              </a:rPr>
              <a:t>справка ИФНС подтверждающая отсутствие исполненной обязанности по уплате налогов, сборов, страховых взносов, пеней, штрафов, процентов</a:t>
            </a:r>
            <a:r>
              <a:rPr lang="ru-RU" sz="1600" dirty="0"/>
              <a:t> на 01 число месяца, предшествующего месяцу подачи заявки (ф. </a:t>
            </a:r>
            <a:r>
              <a:rPr lang="ru-RU" sz="1400" dirty="0"/>
              <a:t>КНД 1120101),</a:t>
            </a:r>
            <a:r>
              <a:rPr lang="ru-RU" sz="1400" dirty="0">
                <a:latin typeface="Montserrat"/>
              </a:rPr>
              <a:t> </a:t>
            </a:r>
            <a:endParaRPr lang="ru-RU" sz="1400" b="0" i="0" dirty="0">
              <a:effectLst/>
              <a:latin typeface="Montserra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с</a:t>
            </a:r>
            <a:r>
              <a:rPr lang="ru-RU" sz="1600" b="0" i="0" dirty="0">
                <a:effectLst/>
                <a:latin typeface="Montserrat"/>
              </a:rPr>
              <a:t>правка (бланк) о соответствии работодателя критериям участника отбора требованиям Порядка,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копия приказа (выписка из приказа) о приеме на работу безработного гражданина,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</a:t>
            </a:r>
            <a:r>
              <a:rPr lang="ru-RU" sz="1600" b="0" i="0" dirty="0">
                <a:effectLst/>
                <a:latin typeface="Montserrat"/>
              </a:rPr>
              <a:t>опия трудового договора с работником,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копии документов, подтверждающих расходы на закупку оборудования (оснащение)специального рабочего места, создание инфраструктуры, обеспечивающей доступность рабочего места  для инвалида, </a:t>
            </a:r>
            <a:endParaRPr lang="ru-RU" sz="1600" b="0" i="0" dirty="0">
              <a:effectLst/>
              <a:latin typeface="Montserrat"/>
            </a:endParaRPr>
          </a:p>
          <a:p>
            <a:pPr fontAlgn="base"/>
            <a:r>
              <a:rPr lang="ru-RU" sz="1600" dirty="0">
                <a:latin typeface="Montserrat"/>
              </a:rPr>
              <a:t>согласие работника на обработку персональных </a:t>
            </a:r>
            <a:r>
              <a:rPr lang="ru-RU" sz="1600" dirty="0"/>
              <a:t>данных (бланк) .</a:t>
            </a:r>
            <a:endParaRPr lang="ru-RU" sz="1600" b="0" i="0" dirty="0">
              <a:effectLst/>
              <a:latin typeface="Montserra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C61FB8-F3EA-462D-8AD2-9F7E1100D8AF}"/>
              </a:ext>
            </a:extLst>
          </p:cNvPr>
          <p:cNvSpPr txBox="1">
            <a:spLocks/>
          </p:cNvSpPr>
          <p:nvPr/>
        </p:nvSpPr>
        <p:spPr>
          <a:xfrm>
            <a:off x="611560" y="5128229"/>
            <a:ext cx="8075240" cy="1071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CF4520"/>
                </a:solidFill>
              </a:rPr>
              <a:t>Скачать бланки документов на сайте </a:t>
            </a:r>
            <a:r>
              <a:rPr lang="en-US" sz="2000" b="1" u="sng" dirty="0">
                <a:solidFill>
                  <a:srgbClr val="0033A0"/>
                </a:solidFill>
              </a:rPr>
              <a:t>cznperm.ru</a:t>
            </a:r>
          </a:p>
        </p:txBody>
      </p:sp>
    </p:spTree>
    <p:extLst>
      <p:ext uri="{BB962C8B-B14F-4D97-AF65-F5344CB8AC3E}">
        <p14:creationId xmlns:p14="http://schemas.microsoft.com/office/powerpoint/2010/main" val="123581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0D50B-A673-46E2-8AA4-D81FB7A6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455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F4520"/>
                </a:solidFill>
              </a:rPr>
              <a:t>ИНФОРМАЦИЯ  НА  САЙТЕ </a:t>
            </a:r>
            <a:r>
              <a:rPr lang="en-US" u="sng" dirty="0">
                <a:solidFill>
                  <a:srgbClr val="0033A0"/>
                </a:solidFill>
              </a:rPr>
              <a:t>cznperm.ru</a:t>
            </a:r>
            <a:endParaRPr lang="ru-RU" u="sng" dirty="0">
              <a:solidFill>
                <a:srgbClr val="0033A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428B4B7-3ABD-4007-8748-D4B5878B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BAF56BF-2D99-4D3E-836D-F3A3E47D332B}"/>
              </a:ext>
            </a:extLst>
          </p:cNvPr>
          <p:cNvSpPr txBox="1">
            <a:spLocks/>
          </p:cNvSpPr>
          <p:nvPr/>
        </p:nvSpPr>
        <p:spPr>
          <a:xfrm>
            <a:off x="611560" y="4138431"/>
            <a:ext cx="8229600" cy="187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33A0"/>
                </a:solidFill>
              </a:rPr>
              <a:t>Нормативно-правовые акты</a:t>
            </a:r>
          </a:p>
          <a:p>
            <a:r>
              <a:rPr lang="ru-RU" sz="2400" dirty="0">
                <a:solidFill>
                  <a:srgbClr val="0033A0"/>
                </a:solidFill>
              </a:rPr>
              <a:t>Бланки документов (доступны для скачивания)</a:t>
            </a:r>
          </a:p>
          <a:p>
            <a:r>
              <a:rPr lang="ru-RU" sz="2400" dirty="0">
                <a:solidFill>
                  <a:srgbClr val="0033A0"/>
                </a:solidFill>
              </a:rPr>
              <a:t>Приказ о проведении конкурсного отбора</a:t>
            </a:r>
          </a:p>
          <a:p>
            <a:r>
              <a:rPr lang="ru-RU" sz="2400" dirty="0">
                <a:solidFill>
                  <a:srgbClr val="0033A0"/>
                </a:solidFill>
              </a:rPr>
              <a:t>Новостная лента: за 14.07.2021 г., 01.07.2021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0840" y="2116139"/>
            <a:ext cx="2880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F4520"/>
                </a:solidFill>
              </a:rPr>
              <a:t>Баннер на главной странице сайта ГКУ ЦЗН Пермского края </a:t>
            </a:r>
            <a:r>
              <a:rPr lang="en-US" sz="2000" b="1" dirty="0">
                <a:solidFill>
                  <a:srgbClr val="CF4520"/>
                </a:solidFill>
              </a:rPr>
              <a:t>www.cznperm.ru</a:t>
            </a:r>
            <a:endParaRPr lang="ru-RU" sz="2000" b="1" dirty="0">
              <a:solidFill>
                <a:srgbClr val="CF452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8738" t="33900" r="12594" b="24100"/>
          <a:stretch/>
        </p:blipFill>
        <p:spPr>
          <a:xfrm>
            <a:off x="930679" y="1893399"/>
            <a:ext cx="4614314" cy="18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14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0CFE9-119B-42A3-97CE-C2596935F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8708" r="18500" b="8258"/>
          <a:stretch/>
        </p:blipFill>
        <p:spPr>
          <a:xfrm>
            <a:off x="504267" y="4157620"/>
            <a:ext cx="3744416" cy="2218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Приглашаем Вас зарегистрироваться ИАС ОБВ «Работа в России» </a:t>
            </a:r>
            <a:r>
              <a:rPr lang="ru-RU" dirty="0">
                <a:hlinkClick r:id="rId3"/>
              </a:rPr>
              <a:t>https://trudvsem.ru/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2259" y="1688740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•"/>
            </a:pPr>
            <a:r>
              <a:rPr lang="ru-RU" altLang="ru-RU" sz="160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оперативное размещение вакансий напрямую от работодателя;</a:t>
            </a:r>
          </a:p>
          <a:p>
            <a:pPr algn="just">
              <a:buFontTx/>
              <a:buChar char="•"/>
            </a:pPr>
            <a:r>
              <a:rPr lang="ru-RU" altLang="ru-RU" sz="160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к самой большой базе соискателей, возможность ознакомиться с резюме и пригласить на собеседование;</a:t>
            </a:r>
          </a:p>
          <a:p>
            <a:pPr algn="just">
              <a:buFontTx/>
              <a:buChar char="•"/>
            </a:pPr>
            <a:r>
              <a:rPr lang="ru-RU" altLang="ru-RU" sz="160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со стороны органов государственной службы занятости населения. </a:t>
            </a:r>
          </a:p>
          <a:p>
            <a:pPr algn="just">
              <a:buFontTx/>
              <a:buChar char="•"/>
            </a:pPr>
            <a:r>
              <a:rPr lang="ru-RU" altLang="ru-RU" sz="160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удобство подачи ежемесячных сведений о наличии свободных рабочих мест, об изменении численности сотрудников, введение режима неполной занятости и другие формы отчётности в сфере содействия занятости в формате онлайн. Это займёт несколько минут.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04267" y="1283079"/>
            <a:ext cx="3095625" cy="307975"/>
          </a:xfrm>
          <a:prstGeom prst="rect">
            <a:avLst/>
          </a:prstGeom>
          <a:solidFill>
            <a:srgbClr val="B0D7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+mn-lt"/>
              </a:rPr>
              <a:t>Преимущества портала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2464" y="4153290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доступа на портал, необходимо зарегистрировать  Личный кабинет работодателя. </a:t>
            </a:r>
          </a:p>
          <a:p>
            <a:pPr algn="just"/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 Личный кабинет могут работодатели, имеющие подтвержденную запись на портале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52" y="4145798"/>
            <a:ext cx="350912" cy="4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7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34ECD-8C12-4C03-B814-85A3E382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40" y="908720"/>
            <a:ext cx="8229600" cy="1210146"/>
          </a:xfrm>
        </p:spPr>
        <p:txBody>
          <a:bodyPr>
            <a:noAutofit/>
          </a:bodyPr>
          <a:lstStyle/>
          <a:p>
            <a:r>
              <a:rPr lang="ru-RU" sz="2000" b="0" i="0" dirty="0">
                <a:solidFill>
                  <a:srgbClr val="0033A0"/>
                </a:solidFill>
                <a:effectLst/>
                <a:latin typeface="Montserrat"/>
              </a:rPr>
              <a:t>Постановление Правительства Пермского края </a:t>
            </a:r>
            <a:br>
              <a:rPr lang="ru-RU" sz="2000" b="0" i="0" dirty="0">
                <a:solidFill>
                  <a:srgbClr val="0033A0"/>
                </a:solidFill>
                <a:effectLst/>
                <a:latin typeface="Montserrat"/>
              </a:rPr>
            </a:br>
            <a:r>
              <a:rPr lang="ru-RU" sz="2000" b="0" i="0" dirty="0">
                <a:solidFill>
                  <a:srgbClr val="0033A0"/>
                </a:solidFill>
                <a:effectLst/>
                <a:latin typeface="Montserrat"/>
              </a:rPr>
              <a:t>от 15.06.2021  №  409-п   </a:t>
            </a:r>
            <a:br>
              <a:rPr lang="ru-RU" sz="2000" b="0" i="0" dirty="0">
                <a:solidFill>
                  <a:srgbClr val="0033A0"/>
                </a:solidFill>
                <a:effectLst/>
                <a:latin typeface="Montserrat"/>
              </a:rPr>
            </a:br>
            <a:r>
              <a:rPr lang="ru-RU" sz="2000" b="0" i="0" dirty="0">
                <a:solidFill>
                  <a:srgbClr val="0033A0"/>
                </a:solidFill>
                <a:effectLst/>
                <a:latin typeface="Montserrat"/>
              </a:rPr>
              <a:t> "О реализации дополнительных мероприятий, направленных </a:t>
            </a:r>
            <a:br>
              <a:rPr lang="ru-RU" sz="2000" b="0" i="0" dirty="0">
                <a:solidFill>
                  <a:srgbClr val="0033A0"/>
                </a:solidFill>
                <a:effectLst/>
                <a:latin typeface="Montserrat"/>
              </a:rPr>
            </a:br>
            <a:r>
              <a:rPr lang="ru-RU" sz="2000" b="0" i="0" dirty="0">
                <a:solidFill>
                  <a:srgbClr val="0033A0"/>
                </a:solidFill>
                <a:effectLst/>
                <a:latin typeface="Montserrat"/>
              </a:rPr>
              <a:t>на снижение напряжённости на рынке труда Пермского края".</a:t>
            </a:r>
            <a:endParaRPr lang="ru-RU" sz="2000" dirty="0">
              <a:solidFill>
                <a:srgbClr val="0033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BCD8B-7BB8-477E-A918-717029F9D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40" y="2348880"/>
            <a:ext cx="8229600" cy="194421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Порядок п</a:t>
            </a: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редоставления субсидии из бюджета Пермского края юридическим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лицам ( в том числе унитарным предприятиям) и индивидуальным предпринимателям при трудоустройстве граждан, признанных в установленном порядке безработными</a:t>
            </a: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</a:t>
            </a:r>
            <a:endParaRPr lang="ru-RU" sz="2400" i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CF452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A133450-0892-4627-AADB-B430C3472831}"/>
              </a:ext>
            </a:extLst>
          </p:cNvPr>
          <p:cNvSpPr txBox="1">
            <a:spLocks/>
          </p:cNvSpPr>
          <p:nvPr/>
        </p:nvSpPr>
        <p:spPr>
          <a:xfrm>
            <a:off x="179512" y="5838674"/>
            <a:ext cx="576064" cy="1044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7200" b="1" dirty="0">
              <a:solidFill>
                <a:srgbClr val="0033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240" y="4884567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127500" algn="l"/>
              </a:tabLst>
            </a:pPr>
            <a:r>
              <a:rPr lang="ru-RU" sz="1400" b="1" dirty="0">
                <a:solidFill>
                  <a:srgbClr val="CF4520"/>
                </a:solidFill>
              </a:rPr>
              <a:t>Объявление </a:t>
            </a:r>
          </a:p>
          <a:p>
            <a:pPr algn="ctr">
              <a:tabLst>
                <a:tab pos="4127500" algn="l"/>
              </a:tabLst>
            </a:pPr>
            <a:r>
              <a:rPr lang="ru-RU" sz="1400" b="1" dirty="0">
                <a:solidFill>
                  <a:srgbClr val="CF4520"/>
                </a:solidFill>
              </a:rPr>
              <a:t>о проведении отбора размещается ежемесячно   </a:t>
            </a:r>
            <a:br>
              <a:rPr lang="ru-RU" sz="1400" b="1" dirty="0">
                <a:solidFill>
                  <a:srgbClr val="CF4520"/>
                </a:solidFill>
              </a:rPr>
            </a:br>
            <a:r>
              <a:rPr lang="ru-RU" sz="1400" b="1" dirty="0">
                <a:solidFill>
                  <a:srgbClr val="CF4520"/>
                </a:solidFill>
              </a:rPr>
              <a:t>с июля по ноябрь 2021 г.</a:t>
            </a:r>
          </a:p>
          <a:p>
            <a:pPr algn="ctr">
              <a:tabLst>
                <a:tab pos="4127500" algn="l"/>
              </a:tabLst>
            </a:pPr>
            <a:r>
              <a:rPr lang="ru-RU" sz="1400" b="1" dirty="0">
                <a:solidFill>
                  <a:srgbClr val="CF4520"/>
                </a:solidFill>
              </a:rPr>
              <a:t>на сайте ГКУ ЦЗН Пермского края </a:t>
            </a:r>
            <a:r>
              <a:rPr lang="en-US" sz="1400" b="1" dirty="0">
                <a:solidFill>
                  <a:srgbClr val="0033A0"/>
                </a:solidFill>
              </a:rPr>
              <a:t>www.cznperm.ru</a:t>
            </a:r>
            <a:endParaRPr lang="ru-RU" sz="1400" b="1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4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47EFA-F19E-411A-8E2B-1B699BFD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74" y="119849"/>
            <a:ext cx="7443663" cy="788871"/>
          </a:xfrm>
        </p:spPr>
        <p:txBody>
          <a:bodyPr>
            <a:normAutofit fontScale="90000"/>
          </a:bodyPr>
          <a:lstStyle/>
          <a:p>
            <a:r>
              <a:rPr lang="ru-RU" sz="2600" b="1" dirty="0">
                <a:solidFill>
                  <a:srgbClr val="0033A0"/>
                </a:solidFill>
              </a:rPr>
              <a:t>Субсидия на вакантные и дополнительные рабочие места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0C9D5B74-B79D-4860-85FF-DA91AE3328A9}"/>
              </a:ext>
            </a:extLst>
          </p:cNvPr>
          <p:cNvSpPr/>
          <p:nvPr/>
        </p:nvSpPr>
        <p:spPr>
          <a:xfrm rot="9086911">
            <a:off x="5598222" y="5659850"/>
            <a:ext cx="11632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DDC8270-B9F7-41B5-8D5D-D635CD285A49}"/>
              </a:ext>
            </a:extLst>
          </p:cNvPr>
          <p:cNvSpPr/>
          <p:nvPr/>
        </p:nvSpPr>
        <p:spPr>
          <a:xfrm>
            <a:off x="887274" y="4232769"/>
            <a:ext cx="4680522" cy="2160240"/>
          </a:xfrm>
          <a:prstGeom prst="roundRect">
            <a:avLst/>
          </a:prstGeom>
          <a:solidFill>
            <a:srgbClr val="C9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СУБСИДИЯ  на возмещение фактических затрат на одно рабочее место </a:t>
            </a:r>
            <a:r>
              <a:rPr lang="ru-RU" sz="1200" b="1" dirty="0">
                <a:solidFill>
                  <a:schemeClr val="tx1"/>
                </a:solidFill>
              </a:rPr>
              <a:t>СОСТАВИТ: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ИТОГО  </a:t>
            </a:r>
            <a:r>
              <a:rPr lang="ru-RU" sz="1600" b="1" dirty="0">
                <a:solidFill>
                  <a:schemeClr val="tx1"/>
                </a:solidFill>
              </a:rPr>
              <a:t>19 153,46 </a:t>
            </a:r>
            <a:r>
              <a:rPr lang="ru-RU" sz="1400" b="1" dirty="0">
                <a:solidFill>
                  <a:schemeClr val="tx1"/>
                </a:solidFill>
              </a:rPr>
              <a:t>рублей в месяц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   х   ШЕСТЬ   месяцев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7C2AB4-853C-426B-8967-7155BABC4311}"/>
              </a:ext>
            </a:extLst>
          </p:cNvPr>
          <p:cNvSpPr/>
          <p:nvPr/>
        </p:nvSpPr>
        <p:spPr>
          <a:xfrm>
            <a:off x="1346734" y="4844836"/>
            <a:ext cx="3743377" cy="9361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</a:rPr>
              <a:t>МРОТ               12 792,00 +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</a:rPr>
              <a:t>РК                   1 918,80 +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</a:rPr>
              <a:t>Страховые взносы  4 442,66 =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405BFB0-F846-4DCC-9C7E-DF72858A396C}"/>
              </a:ext>
            </a:extLst>
          </p:cNvPr>
          <p:cNvSpPr/>
          <p:nvPr/>
        </p:nvSpPr>
        <p:spPr>
          <a:xfrm>
            <a:off x="5878218" y="4684265"/>
            <a:ext cx="3110184" cy="727058"/>
          </a:xfrm>
          <a:prstGeom prst="roundRect">
            <a:avLst/>
          </a:prstGeom>
          <a:solidFill>
            <a:srgbClr val="82C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0033A0"/>
                </a:solidFill>
              </a:rPr>
              <a:t>Тер.отдел</a:t>
            </a:r>
            <a:r>
              <a:rPr lang="ru-RU" sz="1600" b="1" dirty="0">
                <a:solidFill>
                  <a:srgbClr val="0033A0"/>
                </a:solidFill>
              </a:rPr>
              <a:t> заключает Соглашение с работодателем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1B2DECD-DC68-4FA6-8C29-97348C1EE7FC}"/>
              </a:ext>
            </a:extLst>
          </p:cNvPr>
          <p:cNvSpPr/>
          <p:nvPr/>
        </p:nvSpPr>
        <p:spPr>
          <a:xfrm>
            <a:off x="462222" y="944411"/>
            <a:ext cx="8293766" cy="2981629"/>
          </a:xfrm>
          <a:prstGeom prst="roundRect">
            <a:avLst>
              <a:gd name="adj" fmla="val 88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33A0"/>
                </a:solidFill>
              </a:rPr>
              <a:t>ГКУ ЦЗН ежемесячно размещает объявление о проведении отбора с июля по ноябрь 2021  на сайте </a:t>
            </a:r>
            <a:r>
              <a:rPr lang="en-US" sz="1600" b="1" dirty="0">
                <a:solidFill>
                  <a:srgbClr val="0033A0"/>
                </a:solidFill>
              </a:rPr>
              <a:t>www.cznperm.ru</a:t>
            </a:r>
            <a:endParaRPr lang="ru-RU" sz="1600" b="1" dirty="0">
              <a:solidFill>
                <a:srgbClr val="0033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Работодатель размещает в ИАС ОБВ «Работа в России» сведения о потребности в работниках,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ЦЗН Пермского края направляет граждан для трудоустройства,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Работодатель принимает на работу гражданина, выплачивает заработную плату,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Работодатель соответствует требованиям, указанным в Порядке, через месяц после трудоустройства в течение срока отбора подает заявку о предоставлении субсидии в территориальный отдел ГКУ ЦЗН Пермского края.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rgbClr val="0033A0"/>
                </a:solidFill>
              </a:rPr>
              <a:t>Тер.отдел</a:t>
            </a:r>
            <a:r>
              <a:rPr lang="ru-RU" sz="1400" b="1" dirty="0">
                <a:solidFill>
                  <a:srgbClr val="0033A0"/>
                </a:solidFill>
              </a:rPr>
              <a:t> ГКУ ЦЗН Пермского края проверяет заявку и документы, передает в Комиссию для принятия решения и включения в протокол,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ГКУ ЦЗН издает приказ о результатах отбора, размещает на сайте </a:t>
            </a:r>
            <a:r>
              <a:rPr lang="en-US" sz="1400" b="1" dirty="0">
                <a:solidFill>
                  <a:srgbClr val="0033A0"/>
                </a:solidFill>
              </a:rPr>
              <a:t>www.cznperm.ru</a:t>
            </a:r>
            <a:endParaRPr lang="ru-RU" sz="1400" b="1" dirty="0">
              <a:solidFill>
                <a:srgbClr val="0033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33A0"/>
              </a:solidFill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FDAE5D5E-0900-4E3E-92B4-7BCCEB35FE00}"/>
              </a:ext>
            </a:extLst>
          </p:cNvPr>
          <p:cNvSpPr/>
          <p:nvPr/>
        </p:nvSpPr>
        <p:spPr>
          <a:xfrm rot="5400000">
            <a:off x="7189682" y="4039101"/>
            <a:ext cx="487254" cy="339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5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0033A0"/>
                </a:solidFill>
              </a:rPr>
            </a:br>
            <a:r>
              <a:rPr lang="ru-RU" sz="2800" b="1" dirty="0">
                <a:solidFill>
                  <a:srgbClr val="0033A0"/>
                </a:solidFill>
              </a:rPr>
              <a:t>Перечень документов: </a:t>
            </a:r>
            <a:br>
              <a:rPr lang="ru-RU" sz="2800" b="1" dirty="0">
                <a:solidFill>
                  <a:srgbClr val="0033A0"/>
                </a:solidFill>
              </a:rPr>
            </a:br>
            <a:endParaRPr lang="ru-RU" sz="2800" b="1" dirty="0">
              <a:solidFill>
                <a:srgbClr val="0033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4680520"/>
          </a:xfrm>
        </p:spPr>
        <p:txBody>
          <a:bodyPr>
            <a:no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з</a:t>
            </a:r>
            <a:r>
              <a:rPr lang="ru-RU" sz="1600" b="0" i="0" dirty="0">
                <a:effectLst/>
                <a:latin typeface="Montserrat"/>
              </a:rPr>
              <a:t>аявка (бланк) на участие в отборе,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выписка ЕГРЮЛ/ЕГРИП по состоянию на 01 число месяца, предшествующего месяцу подачи заявки,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</a:t>
            </a:r>
            <a:r>
              <a:rPr lang="ru-RU" sz="1600" b="0" i="0" dirty="0">
                <a:effectLst/>
                <a:latin typeface="Montserrat"/>
              </a:rPr>
              <a:t>опия свидетельства о постановке на учет,</a:t>
            </a:r>
          </a:p>
          <a:p>
            <a:pPr fontAlgn="base"/>
            <a:r>
              <a:rPr lang="ru-RU" sz="1600" dirty="0">
                <a:latin typeface="Montserrat"/>
              </a:rPr>
              <a:t>справка ИФНС подтверждающая отсутствие исполненной обязанности по уплате налогов, сборов, страховых взносов, пеней, штрафов, процентов</a:t>
            </a:r>
            <a:r>
              <a:rPr lang="ru-RU" sz="1600" dirty="0"/>
              <a:t> на 01 число месяца, предшествующего месяцу подачи заявки (ф. </a:t>
            </a:r>
            <a:r>
              <a:rPr lang="ru-RU" sz="1400" dirty="0"/>
              <a:t>КНД 1120101),</a:t>
            </a:r>
            <a:r>
              <a:rPr lang="ru-RU" sz="1400" dirty="0">
                <a:latin typeface="Montserrat"/>
              </a:rPr>
              <a:t> </a:t>
            </a:r>
            <a:endParaRPr lang="ru-RU" sz="1400" b="0" i="0" dirty="0">
              <a:effectLst/>
              <a:latin typeface="Montserra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с</a:t>
            </a:r>
            <a:r>
              <a:rPr lang="ru-RU" sz="1600" b="0" i="0" dirty="0">
                <a:effectLst/>
                <a:latin typeface="Montserrat"/>
              </a:rPr>
              <a:t>правка (бланк) о соответствии работодателя критериям участника отбора требованиям Порядка,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копия приказа (выписка из приказа) о приеме на работу безработного гражданина,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</a:t>
            </a:r>
            <a:r>
              <a:rPr lang="ru-RU" sz="1600" b="0" i="0" dirty="0">
                <a:effectLst/>
                <a:latin typeface="Montserrat"/>
              </a:rPr>
              <a:t>опия трудового договора с работником,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копия трудовой книжки или сведения о трудовой деятельности трудоустроенного работника,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копии документов, подтверждающих расходы на оплату труда работников, </a:t>
            </a:r>
            <a:endParaRPr lang="ru-RU" sz="1600" b="0" i="0" dirty="0">
              <a:effectLst/>
              <a:latin typeface="Montserra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Montserrat"/>
              </a:rPr>
              <a:t>сведения о штатной численности работников (бланк),</a:t>
            </a:r>
          </a:p>
          <a:p>
            <a:pPr fontAlgn="base"/>
            <a:r>
              <a:rPr lang="ru-RU" sz="1600" dirty="0">
                <a:latin typeface="Montserrat"/>
              </a:rPr>
              <a:t>согласие работника на обработку персональных </a:t>
            </a:r>
            <a:r>
              <a:rPr lang="ru-RU" sz="1600" dirty="0"/>
              <a:t>данных (бланк) .</a:t>
            </a:r>
            <a:endParaRPr lang="ru-RU" sz="1600" b="0" i="0" dirty="0">
              <a:effectLst/>
              <a:latin typeface="Montserra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C61FB8-F3EA-462D-8AD2-9F7E1100D8AF}"/>
              </a:ext>
            </a:extLst>
          </p:cNvPr>
          <p:cNvSpPr txBox="1">
            <a:spLocks/>
          </p:cNvSpPr>
          <p:nvPr/>
        </p:nvSpPr>
        <p:spPr>
          <a:xfrm>
            <a:off x="611560" y="5229200"/>
            <a:ext cx="3168352" cy="126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CF4520"/>
                </a:solidFill>
              </a:rPr>
              <a:t>Скачать бланки документов на сайте </a:t>
            </a:r>
            <a:r>
              <a:rPr lang="en-US" sz="2000" b="1" u="sng" dirty="0">
                <a:solidFill>
                  <a:srgbClr val="0033A0"/>
                </a:solidFill>
              </a:rPr>
              <a:t>cznperm.ru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667" t="59294" r="27876" b="14490"/>
          <a:stretch/>
        </p:blipFill>
        <p:spPr bwMode="auto">
          <a:xfrm>
            <a:off x="4139952" y="5445224"/>
            <a:ext cx="3096344" cy="1129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993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34ECD-8C12-4C03-B814-85A3E382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40" y="908720"/>
            <a:ext cx="8229600" cy="121014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33A0"/>
                </a:solidFill>
                <a:latin typeface="Montserrat"/>
              </a:rPr>
              <a:t>Постановление Правительства Российской Федерации от 13.03.2021 № 362 </a:t>
            </a:r>
            <a:br>
              <a:rPr lang="ru-RU" sz="2000" dirty="0">
                <a:solidFill>
                  <a:srgbClr val="0033A0"/>
                </a:solidFill>
                <a:latin typeface="Montserrat"/>
              </a:rPr>
            </a:br>
            <a:r>
              <a:rPr lang="ru-RU" sz="2000" dirty="0">
                <a:solidFill>
                  <a:srgbClr val="0033A0"/>
                </a:solidFill>
                <a:latin typeface="Montserrat"/>
              </a:rPr>
              <a:t>«О государственной поддержке в 2021 году юридических лиц и индивидуальных предпринимателей при трудоустройстве безработных граждан»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BCD8B-7BB8-477E-A918-717029F9D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19442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утверждены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Правила предоставления субсидий Фондом социального страхования Российской Федерации в 2021 году из бюджета Фонда социального страхования Российской Федерации юридическим лицам и индивидуальным предпринимателям в целях их стимулирования к трудоустройству безработных граждан.</a:t>
            </a: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</a:t>
            </a:r>
            <a:endParaRPr lang="ru-RU" sz="2400" i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CF452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A133450-0892-4627-AADB-B430C3472831}"/>
              </a:ext>
            </a:extLst>
          </p:cNvPr>
          <p:cNvSpPr txBox="1">
            <a:spLocks/>
          </p:cNvSpPr>
          <p:nvPr/>
        </p:nvSpPr>
        <p:spPr>
          <a:xfrm>
            <a:off x="179512" y="5838674"/>
            <a:ext cx="576064" cy="1044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7200" b="1" dirty="0">
              <a:solidFill>
                <a:srgbClr val="0033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240" y="488456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127500" algn="l"/>
              </a:tabLst>
            </a:pPr>
            <a:r>
              <a:rPr lang="ru-RU" sz="1400" b="1" dirty="0">
                <a:solidFill>
                  <a:srgbClr val="CF4520"/>
                </a:solidFill>
              </a:rPr>
              <a:t>Предоставление субсидий осуществляет Фонд социального страхования на основании реестра без заключения соглашений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5445224"/>
            <a:ext cx="7904801" cy="2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11" dirty="0"/>
              <a:t>Важно: субсидия предоставляется на конкретного работника</a:t>
            </a:r>
          </a:p>
        </p:txBody>
      </p:sp>
    </p:spTree>
    <p:extLst>
      <p:ext uri="{BB962C8B-B14F-4D97-AF65-F5344CB8AC3E}">
        <p14:creationId xmlns:p14="http://schemas.microsoft.com/office/powerpoint/2010/main" val="234120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41885"/>
            <a:ext cx="8531837" cy="49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11" dirty="0"/>
              <a:t>Цель: частичная компенсация затрат работодателя на выплату заработной платы отдельным категориям работников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054" y="1688603"/>
            <a:ext cx="4739848" cy="231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11" b="1" dirty="0">
                <a:solidFill>
                  <a:schemeClr val="tx2"/>
                </a:solidFill>
              </a:rPr>
              <a:t>Категории работников</a:t>
            </a:r>
            <a:r>
              <a:rPr lang="ru-RU" sz="1311" dirty="0"/>
              <a:t>: </a:t>
            </a:r>
          </a:p>
          <a:p>
            <a:r>
              <a:rPr lang="ru-RU" sz="1311" dirty="0"/>
              <a:t>- на 1 января 2021 г. зарегистрированы в качестве безработных граждан в ЦЗН;</a:t>
            </a:r>
          </a:p>
          <a:p>
            <a:r>
              <a:rPr lang="ru-RU" sz="1311" dirty="0"/>
              <a:t>- на дату направления органами службы занятости для трудоустройства являлись безработными;</a:t>
            </a:r>
          </a:p>
          <a:p>
            <a:r>
              <a:rPr lang="ru-RU" sz="1311" dirty="0"/>
              <a:t>- на дату заключения трудового договора с работодателями не имели работы, не были зарегистрированы в качестве ИП, главы КФХ, единоличного исполнительного органа </a:t>
            </a:r>
            <a:r>
              <a:rPr lang="ru-RU" sz="1311" dirty="0" err="1"/>
              <a:t>юр.лица</a:t>
            </a:r>
            <a:r>
              <a:rPr lang="ru-RU" sz="1311" dirty="0"/>
              <a:t>, а также не применяли специальный налоговый режим «Налог на </a:t>
            </a:r>
            <a:r>
              <a:rPr lang="ru-RU" sz="1311" dirty="0" err="1"/>
              <a:t>проф.доход</a:t>
            </a:r>
            <a:r>
              <a:rPr lang="ru-RU" sz="1311" dirty="0"/>
              <a:t>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2073" y="4606903"/>
            <a:ext cx="3454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Сроки предоставления субсидии: </a:t>
            </a:r>
          </a:p>
          <a:p>
            <a:r>
              <a:rPr lang="ru-RU" dirty="0"/>
              <a:t>по истечении </a:t>
            </a:r>
            <a:r>
              <a:rPr lang="ru-RU" dirty="0">
                <a:solidFill>
                  <a:srgbClr val="CF4520"/>
                </a:solidFill>
              </a:rPr>
              <a:t>1-го, 3-го, 6-го </a:t>
            </a:r>
            <a:r>
              <a:rPr lang="ru-RU" dirty="0"/>
              <a:t>месяца </a:t>
            </a:r>
          </a:p>
          <a:p>
            <a:r>
              <a:rPr lang="ru-RU" dirty="0"/>
              <a:t>с даты трудоустройства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1562767"/>
            <a:ext cx="3018542" cy="23612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983" dirty="0"/>
              <a:t>- инвалиды, </a:t>
            </a:r>
          </a:p>
          <a:p>
            <a:r>
              <a:rPr lang="ru-RU" sz="983" dirty="0"/>
              <a:t>- лица из МЛС, </a:t>
            </a:r>
          </a:p>
          <a:p>
            <a:r>
              <a:rPr lang="ru-RU" sz="983" dirty="0"/>
              <a:t>- несовершеннолетние от 14 до 18 лет, </a:t>
            </a:r>
          </a:p>
          <a:p>
            <a:r>
              <a:rPr lang="ru-RU" sz="983" dirty="0"/>
              <a:t>- граждане </a:t>
            </a:r>
            <a:r>
              <a:rPr lang="ru-RU" sz="983" dirty="0" err="1"/>
              <a:t>предпенсионного</a:t>
            </a:r>
            <a:r>
              <a:rPr lang="ru-RU" sz="983" dirty="0"/>
              <a:t> возраста, </a:t>
            </a:r>
          </a:p>
          <a:p>
            <a:r>
              <a:rPr lang="ru-RU" sz="983" dirty="0"/>
              <a:t>- беженцы и вынужденные переселенцы, </a:t>
            </a:r>
          </a:p>
          <a:p>
            <a:r>
              <a:rPr lang="ru-RU" sz="983" dirty="0"/>
              <a:t>- уволенные с военной службы и члены их семей, </a:t>
            </a:r>
          </a:p>
          <a:p>
            <a:r>
              <a:rPr lang="ru-RU" sz="983" dirty="0"/>
              <a:t>- одинокие и многодетные родители, воспитывающие несовершеннолетних детей, детей-инвалидов,</a:t>
            </a:r>
          </a:p>
          <a:p>
            <a:r>
              <a:rPr lang="ru-RU" sz="983" dirty="0"/>
              <a:t>- граждане, подвергшиеся радиации вследствие чернобыльской и других радиационных аварий,</a:t>
            </a:r>
          </a:p>
          <a:p>
            <a:r>
              <a:rPr lang="ru-RU" sz="983" dirty="0"/>
              <a:t>- граждане в возрасте от 18 до 20 лет, имеющие среднее профессиональное образование и ищущие работу впервые.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5308559" y="1748083"/>
            <a:ext cx="471928" cy="205007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75" dirty="0">
                <a:solidFill>
                  <a:schemeClr val="tx2"/>
                </a:solidFill>
              </a:rPr>
              <a:t>Приоритет </a:t>
            </a:r>
          </a:p>
        </p:txBody>
      </p:sp>
      <p:sp>
        <p:nvSpPr>
          <p:cNvPr id="14" name="Прямоугольник: скругленные углы 2">
            <a:extLst>
              <a:ext uri="{FF2B5EF4-FFF2-40B4-BE49-F238E27FC236}">
                <a16:creationId xmlns:a16="http://schemas.microsoft.com/office/drawing/2014/main" id="{DDDC8270-B9F7-41B5-8D5D-D635CD285A49}"/>
              </a:ext>
            </a:extLst>
          </p:cNvPr>
          <p:cNvSpPr/>
          <p:nvPr/>
        </p:nvSpPr>
        <p:spPr>
          <a:xfrm>
            <a:off x="353477" y="4149080"/>
            <a:ext cx="4680522" cy="2304256"/>
          </a:xfrm>
          <a:prstGeom prst="roundRect">
            <a:avLst/>
          </a:prstGeom>
          <a:solidFill>
            <a:srgbClr val="C9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СУБСИДИЯ  на возмещение фактических затрат на одно рабочее место </a:t>
            </a:r>
            <a:r>
              <a:rPr lang="ru-RU" sz="1200" b="1" dirty="0">
                <a:solidFill>
                  <a:schemeClr val="tx1"/>
                </a:solidFill>
              </a:rPr>
              <a:t>СОСТАВИТ: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ИТОГО  </a:t>
            </a:r>
            <a:r>
              <a:rPr lang="ru-RU" sz="1600" b="1" dirty="0">
                <a:solidFill>
                  <a:schemeClr val="tx1"/>
                </a:solidFill>
              </a:rPr>
              <a:t>19 153,46 </a:t>
            </a:r>
            <a:r>
              <a:rPr lang="ru-RU" sz="1400" b="1" dirty="0">
                <a:solidFill>
                  <a:schemeClr val="tx1"/>
                </a:solidFill>
              </a:rPr>
              <a:t>рублей в месяц 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3">
            <a:extLst>
              <a:ext uri="{FF2B5EF4-FFF2-40B4-BE49-F238E27FC236}">
                <a16:creationId xmlns:a16="http://schemas.microsoft.com/office/drawing/2014/main" id="{7E7C2AB4-853C-426B-8967-7155BABC4311}"/>
              </a:ext>
            </a:extLst>
          </p:cNvPr>
          <p:cNvSpPr/>
          <p:nvPr/>
        </p:nvSpPr>
        <p:spPr>
          <a:xfrm>
            <a:off x="857534" y="4869160"/>
            <a:ext cx="3672408" cy="105753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</a:rPr>
              <a:t>МРОТ               12 792,00 +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</a:rPr>
              <a:t>РК                   1 918,80 +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</a:rPr>
              <a:t>Страховые взносы  4 442,66 =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9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692696"/>
            <a:ext cx="849471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u="sng" dirty="0">
                <a:solidFill>
                  <a:srgbClr val="CF4520"/>
                </a:solidFill>
              </a:rPr>
              <a:t>Условиями для включения работодателя в реестр является соответствие следующим критериям</a:t>
            </a:r>
            <a:r>
              <a:rPr lang="ru-RU" sz="1050" dirty="0"/>
              <a:t>:</a:t>
            </a:r>
          </a:p>
          <a:p>
            <a:r>
              <a:rPr lang="ru-RU" sz="1050" dirty="0"/>
              <a:t>1. наличие государственной регистрации работодателя в соответствии с законодательством Российской Федерации, осуществленной до 1 января 2021 г.;</a:t>
            </a:r>
          </a:p>
          <a:p>
            <a:r>
              <a:rPr lang="ru-RU" sz="1050" dirty="0"/>
              <a:t>2. направление заявления, указанного в пункте 16 настоящих Правил;</a:t>
            </a:r>
          </a:p>
          <a:p>
            <a:r>
              <a:rPr lang="ru-RU" sz="1050" dirty="0"/>
              <a:t>3. выплата работодателем заработной платы трудоустроенным безработным гражданам в размере не ниже величины минимального размера оплаты труда, установленного Федеральным законом "О минимальном размере оплаты труда";</a:t>
            </a:r>
            <a:endParaRPr lang="ru-RU" sz="1050" dirty="0">
              <a:hlinkClick r:id="rId2"/>
            </a:endParaRPr>
          </a:p>
          <a:p>
            <a:r>
              <a:rPr lang="ru-RU" sz="1050" dirty="0"/>
              <a:t>4. не является юридическим лицом, в уставном (складочном) капитале которого доля участия иностранных юридических лиц, местом регистрации которых является государство (территория), включенное в утвержденный Министерством финансов Российской Федерации перечень государств и территорий, предоставляющих льготный налоговый режим налогообложения и (или) не предусматривающих раскрытия и предоставления информации при проведении финансовых операций (офшорные зоны), в совокупности превышает 50 процентов;</a:t>
            </a:r>
          </a:p>
          <a:p>
            <a:r>
              <a:rPr lang="ru-RU" sz="1050" dirty="0"/>
              <a:t>5..трудоустройство работодателем безработных граждан на условиях полного рабочего дня с учетом режима рабочего времени, установленного правилами внутреннего трудового распорядка работодателя;</a:t>
            </a:r>
          </a:p>
          <a:p>
            <a:endParaRPr lang="ru-RU" sz="1050" dirty="0"/>
          </a:p>
          <a:p>
            <a:r>
              <a:rPr lang="ru-RU" sz="1050" b="1" u="sng" dirty="0">
                <a:solidFill>
                  <a:srgbClr val="CF4520"/>
                </a:solidFill>
              </a:rPr>
              <a:t>На дату направления заявки  в Фонд Соцстраха</a:t>
            </a:r>
            <a:endParaRPr lang="ru-RU" sz="1050" b="1" u="sng" dirty="0">
              <a:solidFill>
                <a:srgbClr val="CF4520"/>
              </a:solidFill>
              <a:hlinkClick r:id="rId3"/>
            </a:endParaRPr>
          </a:p>
          <a:p>
            <a:r>
              <a:rPr lang="ru-RU" sz="1050" dirty="0"/>
              <a:t>6.отсутствие неисполненной обязанности по уплате налогов, сборов, страховых взносов, пеней, штрафов и процентов, подлежащих уплате в соответствии с законодательством Российской Федерации о налогах и сборах и законодательством об обязательном социальном страховании от несчастных случаев на производстве и профессиональных заболеваний</a:t>
            </a:r>
            <a:r>
              <a:rPr lang="ru-RU" sz="1050" dirty="0">
                <a:hlinkClick r:id="rId3"/>
              </a:rPr>
              <a:t>;</a:t>
            </a:r>
          </a:p>
          <a:p>
            <a:r>
              <a:rPr lang="ru-RU" sz="1050" dirty="0"/>
              <a:t>7. отсутствие просроченной задолженности по возврату в федеральный бюджет субсидий, бюджетных инвестиций, предоставленных в том числе в соответствии с иными правовыми актами, а также иной просроченной (неурегулированной) задолженности по денежным обязательствам перед Российской Федерацией;</a:t>
            </a:r>
            <a:endParaRPr lang="ru-RU" sz="1050" dirty="0">
              <a:hlinkClick r:id="rId3"/>
            </a:endParaRPr>
          </a:p>
          <a:p>
            <a:r>
              <a:rPr lang="ru-RU" sz="1050" dirty="0"/>
              <a:t>8. не находится в процессе реорганизации (за исключением реорганизации в форме присоединения к работодателю другого юридического лица), ликвидации, в отношении работодателя не введена процедура банкротства, его деятельность не приостановлена в порядке, предусмотренном законодательством Российской Федерации, а работодатели, являющиеся индивидуальными предпринимателями, не прекратили деятельность в качестве индивидуального предпринимателя;</a:t>
            </a:r>
            <a:endParaRPr lang="ru-RU" sz="1050" dirty="0">
              <a:hlinkClick r:id="rId3"/>
            </a:endParaRPr>
          </a:p>
          <a:p>
            <a:r>
              <a:rPr lang="ru-RU" sz="1050" dirty="0"/>
              <a:t>9. неполучение из федерального бюджета средств в соответствии с иными нормативными правовыми актами на цели</a:t>
            </a:r>
          </a:p>
          <a:p>
            <a:r>
              <a:rPr lang="ru-RU" sz="1050" dirty="0"/>
              <a:t>10. отсутствие в реестре дисквалифицированных лиц сведений о дисквалифицированных руководителе, членах коллегиального исполнительного органа, лице, исполняющем функции единоличного исполнительного органа, или главном бухгалтере работодателя;</a:t>
            </a:r>
            <a:endParaRPr lang="ru-RU" sz="1050" dirty="0">
              <a:hlinkClick r:id="rId3"/>
            </a:endParaRPr>
          </a:p>
          <a:p>
            <a:r>
              <a:rPr lang="ru-RU" sz="1050" dirty="0"/>
              <a:t>11. отсутствие задолженности по заработной плате;</a:t>
            </a:r>
            <a:endParaRPr lang="ru-RU" sz="1050" dirty="0">
              <a:hlinkClick r:id="rId3"/>
            </a:endParaRPr>
          </a:p>
          <a:p>
            <a:r>
              <a:rPr lang="ru-RU" sz="1050" dirty="0"/>
              <a:t>12. отсутствие у работодателя займа в соответствии с постановлением Правительства Российской Федерации от 27 февраля 2021 г. N 279 "Об 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2021 году юридическим лицам и индивидуальным предпринимателям на восстановление предпринимательской деятельности".</a:t>
            </a:r>
            <a:endParaRPr lang="ru-RU" sz="105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93098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3635" y="892385"/>
          <a:ext cx="8612694" cy="349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2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581">
                <a:tc>
                  <a:txBody>
                    <a:bodyPr/>
                    <a:lstStyle/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Работодатель указывает перечень свободных рабочих мест и вакантных должностей, проставив галки в соответствующих полях. 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83" marR="56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8298" b="42654"/>
          <a:stretch>
            <a:fillRect/>
          </a:stretch>
        </p:blipFill>
        <p:spPr bwMode="auto">
          <a:xfrm>
            <a:off x="333078" y="1364313"/>
            <a:ext cx="3841075" cy="153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1183" y="3193036"/>
          <a:ext cx="8291199" cy="349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581">
                <a:tc>
                  <a:txBody>
                    <a:bodyPr/>
                    <a:lstStyle/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 ЦЗН в Личном кабинете сотрудника на портале «Работа в России» проводит мониторинг работодателей, подавших заявления на подбор работников, с отметкой об участии в программе. (ежедневно)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83" marR="56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14021" r="14928" b="20296"/>
          <a:stretch>
            <a:fillRect/>
          </a:stretch>
        </p:blipFill>
        <p:spPr bwMode="auto">
          <a:xfrm>
            <a:off x="300860" y="3959920"/>
            <a:ext cx="3857361" cy="13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27" y="3841938"/>
            <a:ext cx="3607660" cy="18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7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553316" y="1246688"/>
            <a:ext cx="6665989" cy="396048"/>
          </a:xfrm>
          <a:prstGeom prst="homePlat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9005" y="1342443"/>
            <a:ext cx="70789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Шаг. 1 Подает заявление о подборе сотрудников через </a:t>
            </a:r>
            <a:r>
              <a:rPr lang="ru-RU" sz="1200" b="1" dirty="0" err="1">
                <a:solidFill>
                  <a:schemeClr val="tx2"/>
                </a:solidFill>
              </a:rPr>
              <a:t>л.к</a:t>
            </a:r>
            <a:r>
              <a:rPr lang="ru-RU" sz="1200" b="1" dirty="0">
                <a:solidFill>
                  <a:schemeClr val="tx2"/>
                </a:solidFill>
              </a:rPr>
              <a:t>. Работа в России  </a:t>
            </a:r>
          </a:p>
        </p:txBody>
      </p:sp>
      <p:sp>
        <p:nvSpPr>
          <p:cNvPr id="4" name="Пятиугольник 3"/>
          <p:cNvSpPr/>
          <p:nvPr/>
        </p:nvSpPr>
        <p:spPr>
          <a:xfrm flipH="1">
            <a:off x="1445474" y="1747755"/>
            <a:ext cx="6665989" cy="383442"/>
          </a:xfrm>
          <a:prstGeom prst="homePlat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0430" y="1800800"/>
            <a:ext cx="51912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Шаг 2. Подбирает работников, особо приоритетные категории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602167" y="2249179"/>
            <a:ext cx="6665989" cy="396048"/>
          </a:xfrm>
          <a:prstGeom prst="homePlat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40430" y="2308527"/>
            <a:ext cx="5423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Шаг. 3  Принимает гражданина на работу, уведомляет ЦЗН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02168" y="2823865"/>
            <a:ext cx="6391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Шаг 4. Направляет Сопроводительное письмо, копию заявления работодателя, копию приказа о признании безработным, копию направления на трудоустройство, копию приказа о приеме на работу, копию приказа о снятии с учета, сведения о СНИЛС гражданина </a:t>
            </a:r>
          </a:p>
        </p:txBody>
      </p:sp>
      <p:sp>
        <p:nvSpPr>
          <p:cNvPr id="9" name="Пятиугольник 8"/>
          <p:cNvSpPr/>
          <p:nvPr/>
        </p:nvSpPr>
        <p:spPr>
          <a:xfrm flipH="1">
            <a:off x="1490424" y="2780811"/>
            <a:ext cx="6665989" cy="986273"/>
          </a:xfrm>
          <a:prstGeom prst="homePlat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2166" y="3820075"/>
            <a:ext cx="6568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Шаг. 5  Министерство социального развития Пермского края Вносит сведения о трудоустроенном гражданине в ИС ФСС 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619888" y="3885692"/>
            <a:ext cx="6665989" cy="396048"/>
          </a:xfrm>
          <a:prstGeom prst="homePlat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6839" y="4635473"/>
            <a:ext cx="6539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Шаг. 6  Направляет заявление о включении в  реестр  с ФИО трудоустроенных безработных граждан по истечении 1-го, 3-го, 6-го мес. 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1602167" y="4609845"/>
            <a:ext cx="6665989" cy="58888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solidFill>
                <a:schemeClr val="tx2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86483" y="4431848"/>
            <a:ext cx="731489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96864" y="5375705"/>
            <a:ext cx="6396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Шаг 7. Проверка реестра, перечисление субсидии, отказ от перечисления субсидии </a:t>
            </a: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1445474" y="5316714"/>
            <a:ext cx="6665989" cy="538056"/>
          </a:xfrm>
          <a:prstGeom prst="homePlat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671" y="1189666"/>
            <a:ext cx="1238812" cy="1706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r>
              <a:rPr lang="ru-RU" sz="1311" b="1" dirty="0">
                <a:solidFill>
                  <a:schemeClr val="tx1"/>
                </a:solidFill>
              </a:rPr>
              <a:t>Работодатель</a:t>
            </a: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68156" y="1167050"/>
            <a:ext cx="825875" cy="25891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75" b="1" dirty="0"/>
          </a:p>
          <a:p>
            <a:pPr algn="ctr"/>
            <a:endParaRPr lang="ru-RU" sz="1475" b="1" dirty="0"/>
          </a:p>
          <a:p>
            <a:pPr algn="ctr"/>
            <a:endParaRPr lang="ru-RU" sz="1475" b="1" dirty="0"/>
          </a:p>
          <a:p>
            <a:pPr algn="ctr"/>
            <a:r>
              <a:rPr lang="ru-RU" sz="1475" b="1" dirty="0">
                <a:solidFill>
                  <a:schemeClr val="accent6">
                    <a:lumMod val="50000"/>
                  </a:schemeClr>
                </a:solidFill>
              </a:rPr>
              <a:t>ЦЗН</a:t>
            </a:r>
            <a:endParaRPr lang="ru-RU" sz="1475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</p:txBody>
      </p:sp>
      <p:sp>
        <p:nvSpPr>
          <p:cNvPr id="20" name="TextBox 19"/>
          <p:cNvSpPr txBox="1"/>
          <p:nvPr/>
        </p:nvSpPr>
        <p:spPr>
          <a:xfrm>
            <a:off x="113370" y="2962144"/>
            <a:ext cx="1273113" cy="14033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311" b="1" dirty="0"/>
          </a:p>
          <a:p>
            <a:pPr algn="ctr"/>
            <a:r>
              <a:rPr lang="ru-RU" sz="983" b="1" dirty="0"/>
              <a:t>ГКУ ЦЗН Пермского края,</a:t>
            </a:r>
          </a:p>
          <a:p>
            <a:pPr algn="ctr"/>
            <a:r>
              <a:rPr lang="ru-RU" sz="983" b="1" dirty="0"/>
              <a:t>Министерство социального развития Пермского края </a:t>
            </a:r>
          </a:p>
          <a:p>
            <a:pPr algn="ctr"/>
            <a:endParaRPr lang="ru-RU" sz="1311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80246" y="3841937"/>
            <a:ext cx="825875" cy="2135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75" b="1" dirty="0"/>
          </a:p>
          <a:p>
            <a:pPr algn="ctr"/>
            <a:endParaRPr lang="ru-RU" sz="1475" b="1" dirty="0"/>
          </a:p>
          <a:p>
            <a:pPr algn="ctr"/>
            <a:r>
              <a:rPr lang="ru-RU" sz="1475" b="1" dirty="0"/>
              <a:t>ФСС</a:t>
            </a:r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</p:txBody>
      </p:sp>
      <p:sp>
        <p:nvSpPr>
          <p:cNvPr id="22" name="TextBox 21"/>
          <p:cNvSpPr txBox="1"/>
          <p:nvPr/>
        </p:nvSpPr>
        <p:spPr>
          <a:xfrm>
            <a:off x="147671" y="4606098"/>
            <a:ext cx="1238812" cy="1706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r>
              <a:rPr lang="ru-RU" sz="1311" b="1" dirty="0">
                <a:solidFill>
                  <a:schemeClr val="tx1"/>
                </a:solidFill>
              </a:rPr>
              <a:t>Работодатель</a:t>
            </a: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3668" y="340404"/>
            <a:ext cx="6624736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5" dirty="0"/>
              <a:t>Схема реализации мероприятий по поддержке работодателей </a:t>
            </a:r>
          </a:p>
          <a:p>
            <a:pPr algn="ctr"/>
            <a:r>
              <a:rPr lang="ru-RU" sz="1475" dirty="0"/>
              <a:t>при трудоустройстве безработных граждан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58412" y="5929623"/>
            <a:ext cx="6076078" cy="2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11" b="1" dirty="0">
                <a:solidFill>
                  <a:srgbClr val="C00000"/>
                </a:solidFill>
              </a:rPr>
              <a:t>!!! ФИО граждан по шагу 5 = ФИО граждан по шагу 6</a:t>
            </a:r>
          </a:p>
        </p:txBody>
      </p:sp>
    </p:spTree>
    <p:extLst>
      <p:ext uri="{BB962C8B-B14F-4D97-AF65-F5344CB8AC3E}">
        <p14:creationId xmlns:p14="http://schemas.microsoft.com/office/powerpoint/2010/main" val="1575502683"/>
      </p:ext>
    </p:extLst>
  </p:cSld>
  <p:clrMapOvr>
    <a:masterClrMapping/>
  </p:clrMapOvr>
</p:sld>
</file>

<file path=ppt/theme/theme1.xml><?xml version="1.0" encoding="utf-8"?>
<a:theme xmlns:a="http://schemas.openxmlformats.org/drawingml/2006/main" name="Стиль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иль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Стиль презентации</Template>
  <TotalTime>393</TotalTime>
  <Words>1906</Words>
  <Application>Microsoft Office PowerPoint</Application>
  <PresentationFormat>Экран (4:3)</PresentationFormat>
  <Paragraphs>177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Montserrat</vt:lpstr>
      <vt:lpstr>Montserrat SemiBold</vt:lpstr>
      <vt:lpstr>Times New Roman</vt:lpstr>
      <vt:lpstr>Стиль презентации</vt:lpstr>
      <vt:lpstr>Дополнительные меры </vt:lpstr>
      <vt:lpstr>Постановление Правительства Пермского края  от 15.06.2021  №  409-п     "О реализации дополнительных мероприятий, направленных  на снижение напряжённости на рынке труда Пермского края".</vt:lpstr>
      <vt:lpstr>Субсидия на вакантные и дополнительные рабочие места</vt:lpstr>
      <vt:lpstr> Перечень документов:  </vt:lpstr>
      <vt:lpstr>Постановление Правительства Российской Федерации от 13.03.2021 № 362  «О государственной поддержке в 2021 году юридических лиц и индивидуальных предпринимателей при трудоустройстве безработных граждан»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Субсидия на возмещение расходов на оборудование специальных рабочих мест и создание инфраструктуры для трудоустройства инвалидов</vt:lpstr>
      <vt:lpstr> Перечень документов:  </vt:lpstr>
      <vt:lpstr>ИНФОРМАЦИЯ  НА  САЙТЕ cznperm.ru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54</cp:revision>
  <cp:lastPrinted>2021-07-16T05:43:20Z</cp:lastPrinted>
  <dcterms:created xsi:type="dcterms:W3CDTF">2020-09-16T05:40:20Z</dcterms:created>
  <dcterms:modified xsi:type="dcterms:W3CDTF">2021-08-02T13:37:52Z</dcterms:modified>
</cp:coreProperties>
</file>