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96" r:id="rId2"/>
    <p:sldMasterId id="2147483792" r:id="rId3"/>
    <p:sldMasterId id="2147483804" r:id="rId4"/>
  </p:sldMasterIdLst>
  <p:notesMasterIdLst>
    <p:notesMasterId r:id="rId18"/>
  </p:notesMasterIdLst>
  <p:handoutMasterIdLst>
    <p:handoutMasterId r:id="rId19"/>
  </p:handoutMasterIdLst>
  <p:sldIdLst>
    <p:sldId id="315" r:id="rId5"/>
    <p:sldId id="358" r:id="rId6"/>
    <p:sldId id="355" r:id="rId7"/>
    <p:sldId id="359" r:id="rId8"/>
    <p:sldId id="360" r:id="rId9"/>
    <p:sldId id="361" r:id="rId10"/>
    <p:sldId id="362" r:id="rId11"/>
    <p:sldId id="353" r:id="rId12"/>
    <p:sldId id="363" r:id="rId13"/>
    <p:sldId id="364" r:id="rId14"/>
    <p:sldId id="365" r:id="rId15"/>
    <p:sldId id="366" r:id="rId16"/>
    <p:sldId id="294" r:id="rId17"/>
  </p:sldIdLst>
  <p:sldSz cx="9144000" cy="6858000" type="screen4x3"/>
  <p:notesSz cx="6669088" cy="9872663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C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7" d="100"/>
          <a:sy n="87" d="100"/>
        </p:scale>
        <p:origin x="-2394" y="-546"/>
      </p:cViewPr>
      <p:guideLst>
        <p:guide orient="horz" pos="2160"/>
        <p:guide pos="28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ershova\Documents\7_5_1%20&#1055;&#1058;&#1055;&#1055;%20&#1055;&#1056;&#1040;&#1056;&#1050;\2020_10%20&#1055;&#1053;&#1048;&#1055;&#1059;%20&#1069;&#1053;&#1045;&#1056;&#1043;&#1045;&#1058;&#1048;&#1050;&#1040;\&#1055;&#1053;&#1048;&#1055;&#1059;%20&#1042;&#1054;%20&#1051;&#1048;&#1053;&#1043;&#1042;&#1048;&#1057;&#1058;&#1048;&#1050;&#1040;%20&#1040;&#1050;%202020_11%20&#1040;&#1085;&#1082;&#1077;&#1090;&#1080;&#1088;&#1086;&#1074;&#1072;&#1085;&#1080;&#1077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ershova\Documents\7_5_1%20&#1055;&#1058;&#1055;&#1055;%20&#1055;&#1056;&#1040;&#1056;&#1050;\2020_10%20&#1055;&#1053;&#1048;&#1055;&#1059;%20&#1069;&#1053;&#1045;&#1056;&#1043;&#1045;&#1058;&#1048;&#1050;&#1040;\&#1055;&#1053;&#1048;&#1055;&#1059;%20&#1042;&#1054;%20&#1051;&#1048;&#1053;&#1043;&#1042;&#1048;&#1057;&#1058;&#1048;&#1050;&#1040;%20&#1040;&#1050;%202020_11%20&#1040;&#1085;&#1082;&#1077;&#1090;&#1080;&#1088;&#1086;&#1074;&#1072;&#1085;&#1080;&#1077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ershova\Documents\7_5_1%20&#1055;&#1058;&#1055;&#1055;%20&#1055;&#1056;&#1040;&#1056;&#1050;\2020_10%20&#1055;&#1053;&#1048;&#1055;&#1059;%20&#1069;&#1053;&#1045;&#1056;&#1043;&#1045;&#1058;&#1048;&#1050;&#1040;\&#1055;&#1053;&#1048;&#1055;&#1059;%20&#1042;&#1054;%20&#1051;&#1048;&#1053;&#1043;&#1042;&#1048;&#1057;&#1058;&#1048;&#1050;&#1040;%20&#1040;&#1050;%202020_11%20&#1040;&#1085;&#1082;&#1077;&#1090;&#1080;&#1088;&#1086;&#1074;&#1072;&#1085;&#1080;&#1077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ershova\Documents\7_5_1%20&#1055;&#1058;&#1055;&#1055;%20&#1055;&#1056;&#1040;&#1056;&#1050;\2020_10%20&#1055;&#1053;&#1048;&#1055;&#1059;%20&#1069;&#1053;&#1045;&#1056;&#1043;&#1045;&#1058;&#1048;&#1050;&#1040;\&#1055;&#1053;&#1048;&#1055;&#1059;%20&#1042;&#1054;%20&#1051;&#1048;&#1053;&#1043;&#1042;&#1048;&#1057;&#1058;&#1048;&#1050;&#1040;%20&#1040;&#1050;%202020_11%20&#1040;&#1085;&#1082;&#1077;&#1090;&#1080;&#1088;&#1086;&#1074;&#1072;&#1085;&#1080;&#1077;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ru-RU" sz="1800"/>
              <a:t>Уровень </a:t>
            </a:r>
          </a:p>
          <a:p>
            <a:pPr>
              <a:defRPr sz="1800"/>
            </a:pPr>
            <a:r>
              <a:rPr lang="ru-RU" sz="1800"/>
              <a:t>подготовки </a:t>
            </a:r>
          </a:p>
          <a:p>
            <a:pPr>
              <a:defRPr sz="1800"/>
            </a:pPr>
            <a:r>
              <a:rPr lang="ru-RU" sz="1800"/>
              <a:t>выпускников</a:t>
            </a:r>
          </a:p>
        </c:rich>
      </c:tx>
      <c:layout>
        <c:manualLayout>
          <c:xMode val="edge"/>
          <c:yMode val="edge"/>
          <c:x val="0.30061046676155484"/>
          <c:y val="0.31863226952238805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781321084864419E-2"/>
          <c:y val="6.6964402887139104E-2"/>
          <c:w val="0.8370183020051799"/>
          <c:h val="0.69634275234926468"/>
        </c:manualLayout>
      </c:layout>
      <c:doughnutChart>
        <c:varyColors val="1"/>
        <c:ser>
          <c:idx val="0"/>
          <c:order val="0"/>
          <c:tx>
            <c:strRef>
              <c:f>Лист1!$A$3</c:f>
              <c:strCache>
                <c:ptCount val="1"/>
                <c:pt idx="0">
                  <c:v>Уровень подготовки выпускников</c:v>
                </c:pt>
              </c:strCache>
            </c:strRef>
          </c:tx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15765989313556358"/>
                  <c:y val="-9.3401902712564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0146461713897617"/>
                  <c:y val="-0.12132972067431105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5.0544436362416761E-2"/>
                  <c:y val="-0.1292038457715225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Лист1!$B$2:$E$2</c:f>
              <c:strCache>
                <c:ptCount val="4"/>
                <c:pt idx="0">
                  <c:v>Очень высокий</c:v>
                </c:pt>
                <c:pt idx="1">
                  <c:v>Высокий</c:v>
                </c:pt>
                <c:pt idx="2">
                  <c:v>Средний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5</c:v>
                </c:pt>
                <c:pt idx="1">
                  <c:v>31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20785528071617346"/>
          <c:y val="0.79517360471893817"/>
          <c:w val="0.55588324186749349"/>
          <c:h val="0.20482639528106211"/>
        </c:manualLayout>
      </c:layout>
      <c:overlay val="0"/>
      <c:txPr>
        <a:bodyPr/>
        <a:lstStyle/>
        <a:p>
          <a:pPr>
            <a:defRPr sz="15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solidFill>
                  <a:sysClr val="windowText" lastClr="000000"/>
                </a:solidFill>
              </a:defRPr>
            </a:pPr>
            <a:r>
              <a:rPr lang="ru-RU" sz="1600">
                <a:solidFill>
                  <a:sysClr val="windowText" lastClr="000000"/>
                </a:solidFill>
              </a:rPr>
              <a:t>Результаты </a:t>
            </a:r>
          </a:p>
          <a:p>
            <a:pPr>
              <a:defRPr sz="1600">
                <a:solidFill>
                  <a:sysClr val="windowText" lastClr="000000"/>
                </a:solidFill>
              </a:defRPr>
            </a:pPr>
            <a:r>
              <a:rPr lang="ru-RU" sz="1600">
                <a:solidFill>
                  <a:sysClr val="windowText" lastClr="000000"/>
                </a:solidFill>
              </a:rPr>
              <a:t>обучения</a:t>
            </a:r>
          </a:p>
        </c:rich>
      </c:tx>
      <c:layout>
        <c:manualLayout>
          <c:xMode val="edge"/>
          <c:yMode val="edge"/>
          <c:x val="0.28742248682329452"/>
          <c:y val="0.3812073490813648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9867272688474921E-2"/>
          <c:y val="0"/>
          <c:w val="0.98465569852549184"/>
          <c:h val="0.96774193548387633"/>
        </c:manualLayout>
      </c:layout>
      <c:doughnutChart>
        <c:varyColors val="1"/>
        <c:ser>
          <c:idx val="0"/>
          <c:order val="0"/>
          <c:tx>
            <c:strRef>
              <c:f>Лист1!$A$61</c:f>
              <c:strCache>
                <c:ptCount val="1"/>
                <c:pt idx="0">
                  <c:v>Результаты обучения</c:v>
                </c:pt>
              </c:strCache>
            </c:strRef>
          </c:tx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rgbClr val="F21A95"/>
              </a:solidFill>
            </c:spPr>
          </c:dPt>
          <c:dLbls>
            <c:dLbl>
              <c:idx val="1"/>
              <c:layout>
                <c:manualLayout>
                  <c:x val="0"/>
                  <c:y val="5.3763440860215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0298102981029811"/>
                  <c:y val="-6.4516129032258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1924119241192416"/>
                  <c:y val="-4.3010752688172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Лист1!$B$60:$F$60</c:f>
              <c:strCache>
                <c:ptCount val="5"/>
                <c:pt idx="0">
                  <c:v>Полностью удовлетворён</c:v>
                </c:pt>
                <c:pt idx="1">
                  <c:v>В основном удовлетворён</c:v>
                </c:pt>
                <c:pt idx="2">
                  <c:v>В большей мере, не удовлеторен</c:v>
                </c:pt>
                <c:pt idx="3">
                  <c:v>Затруднился ответить</c:v>
                </c:pt>
                <c:pt idx="4">
                  <c:v>Не удовлетворён / не соответствует</c:v>
                </c:pt>
              </c:strCache>
            </c:strRef>
          </c:cat>
          <c:val>
            <c:numRef>
              <c:f>Лист1!$B$61:$F$61</c:f>
              <c:numCache>
                <c:formatCode>0.0%</c:formatCode>
                <c:ptCount val="5"/>
                <c:pt idx="0">
                  <c:v>0.89500000000000002</c:v>
                </c:pt>
                <c:pt idx="1">
                  <c:v>8.3000000000000018E-2</c:v>
                </c:pt>
                <c:pt idx="2">
                  <c:v>1.7000000000000001E-2</c:v>
                </c:pt>
                <c:pt idx="4">
                  <c:v>6.000000000000001E-3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solidFill>
                  <a:sysClr val="windowText" lastClr="000000"/>
                </a:solidFill>
              </a:defRPr>
            </a:pPr>
            <a:r>
              <a:rPr lang="ru-RU" sz="1600">
                <a:solidFill>
                  <a:sysClr val="windowText" lastClr="000000"/>
                </a:solidFill>
              </a:rPr>
              <a:t>Развитие </a:t>
            </a:r>
          </a:p>
          <a:p>
            <a:pPr>
              <a:defRPr sz="1600">
                <a:solidFill>
                  <a:sysClr val="windowText" lastClr="000000"/>
                </a:solidFill>
              </a:defRPr>
            </a:pPr>
            <a:r>
              <a:rPr lang="ru-RU" sz="1600">
                <a:solidFill>
                  <a:sysClr val="windowText" lastClr="000000"/>
                </a:solidFill>
              </a:rPr>
              <a:t>карьеры</a:t>
            </a:r>
          </a:p>
        </c:rich>
      </c:tx>
      <c:layout>
        <c:manualLayout>
          <c:xMode val="edge"/>
          <c:yMode val="edge"/>
          <c:x val="0.1588631521573004"/>
          <c:y val="0.2513999503643706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0074939944114019E-2"/>
          <c:y val="7.6408787010506388E-3"/>
          <c:w val="0.46728748624163918"/>
          <c:h val="0.66411058216576802"/>
        </c:manualLayout>
      </c:layout>
      <c:doughnutChart>
        <c:varyColors val="1"/>
        <c:ser>
          <c:idx val="0"/>
          <c:order val="0"/>
          <c:tx>
            <c:strRef>
              <c:f>Лист1!$A$63</c:f>
              <c:strCache>
                <c:ptCount val="1"/>
                <c:pt idx="0">
                  <c:v>Развитие карьеры</c:v>
                </c:pt>
              </c:strCache>
            </c:strRef>
          </c:tx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rgbClr val="F21A95"/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1"/>
              <c:layout>
                <c:manualLayout>
                  <c:x val="-1.0683286607974482E-2"/>
                  <c:y val="2.6743075453677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733356732815433E-2"/>
                  <c:y val="-4.966571155682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8074789735885179E-2"/>
                  <c:y val="-4.2024832855778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354108259968115E-2"/>
                  <c:y val="-4.2024832855778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Лист1!$B$62:$F$62</c:f>
              <c:strCache>
                <c:ptCount val="5"/>
                <c:pt idx="0">
                  <c:v>Полностью удовлетворён / Полностью соответствует</c:v>
                </c:pt>
                <c:pt idx="1">
                  <c:v>В основном удовлетворён / В основном соответствует</c:v>
                </c:pt>
                <c:pt idx="2">
                  <c:v>В большей мере не удовлетворён / не в полной мере соответствует</c:v>
                </c:pt>
                <c:pt idx="3">
                  <c:v>Затруднился ответить</c:v>
                </c:pt>
                <c:pt idx="4">
                  <c:v>Не удовлетворён / не соответствует</c:v>
                </c:pt>
              </c:strCache>
            </c:strRef>
          </c:cat>
          <c:val>
            <c:numRef>
              <c:f>Лист1!$B$63:$F$63</c:f>
              <c:numCache>
                <c:formatCode>0.0%</c:formatCode>
                <c:ptCount val="5"/>
                <c:pt idx="0">
                  <c:v>0.89</c:v>
                </c:pt>
                <c:pt idx="1">
                  <c:v>9.4000000000000014E-2</c:v>
                </c:pt>
                <c:pt idx="2">
                  <c:v>1.0999999999999998E-2</c:v>
                </c:pt>
                <c:pt idx="3">
                  <c:v>6.000000000000001E-3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8870536199299164"/>
          <c:y val="3.9761147335093186E-2"/>
          <c:w val="0.46589051362364964"/>
          <c:h val="0.69148026983733035"/>
        </c:manualLayout>
      </c:layout>
      <c:overlay val="0"/>
      <c:txPr>
        <a:bodyPr/>
        <a:lstStyle/>
        <a:p>
          <a:pPr>
            <a:defRPr sz="1200" b="1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Соответствие подготовки</a:t>
            </a:r>
          </a:p>
          <a:p>
            <a:pPr>
              <a:defRPr sz="1400"/>
            </a:pPr>
            <a:r>
              <a:rPr lang="ru-RU" sz="1400"/>
              <a:t> рынку труда</a:t>
            </a:r>
          </a:p>
        </c:rich>
      </c:tx>
      <c:layout>
        <c:manualLayout>
          <c:xMode val="edge"/>
          <c:yMode val="edge"/>
          <c:x val="0.2747351844177372"/>
          <c:y val="0.37037037037037046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2.4519018456026418E-2"/>
          <c:y val="5.2600924884389513E-2"/>
          <c:w val="0.94739907511561061"/>
          <c:h val="0.94739907511561061"/>
        </c:manualLayout>
      </c:layout>
      <c:doughnut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1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7F63A1"/>
              </a:solidFill>
            </c:spPr>
          </c:dPt>
          <c:dPt>
            <c:idx val="5"/>
            <c:bubble3D val="0"/>
            <c:spPr>
              <a:solidFill>
                <a:srgbClr val="F21A95"/>
              </a:solidFill>
            </c:spPr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3"/>
              <c:layout>
                <c:manualLayout>
                  <c:x val="-5.789473684210529E-2"/>
                  <c:y val="2.6455026455026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1033153750518028"/>
                  <c:y val="-2.6455026455026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2547865727310385E-2"/>
                  <c:y val="-8.4656084656084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Лист1!$A$64:$F$64</c:f>
              <c:strCache>
                <c:ptCount val="5"/>
                <c:pt idx="0">
                  <c:v>Соответствие подготовки требованиям рынка труда</c:v>
                </c:pt>
                <c:pt idx="1">
                  <c:v>Полностью соответствует</c:v>
                </c:pt>
                <c:pt idx="2">
                  <c:v>В основном соответствует</c:v>
                </c:pt>
                <c:pt idx="3">
                  <c:v>Не в полной мере соответствует</c:v>
                </c:pt>
                <c:pt idx="4">
                  <c:v>Затруднился ответить</c:v>
                </c:pt>
              </c:strCache>
            </c:strRef>
          </c:cat>
          <c:val>
            <c:numRef>
              <c:f>Лист1!$A$65:$F$65</c:f>
              <c:numCache>
                <c:formatCode>0.0%</c:formatCode>
                <c:ptCount val="6"/>
                <c:pt idx="1">
                  <c:v>0.64600000000000013</c:v>
                </c:pt>
                <c:pt idx="2">
                  <c:v>0.28700000000000003</c:v>
                </c:pt>
                <c:pt idx="3">
                  <c:v>0.05</c:v>
                </c:pt>
                <c:pt idx="4">
                  <c:v>6.000000000000001E-3</c:v>
                </c:pt>
                <c:pt idx="5">
                  <c:v>6.000000000000001E-3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6" y="1"/>
            <a:ext cx="2890665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0991199-4BC6-4C43-9BD1-11E41DBBB54D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6978"/>
            <a:ext cx="2890665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6" y="9376978"/>
            <a:ext cx="2890665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ru-RU" sz="1200" dirty="0"/>
              <a:pPr lvl="0" algn="r" eaLnBrk="1" hangingPunct="1">
                <a:buNone/>
              </a:pPr>
              <a:t>‹#›</a:t>
            </a:fld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333363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6" y="1"/>
            <a:ext cx="2890665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DE6E61D-E17D-4C38-9540-FE346AA2A2FA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9" y="4690070"/>
            <a:ext cx="5335893" cy="444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6978"/>
            <a:ext cx="2890665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6" y="9376978"/>
            <a:ext cx="2890665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ru-RU" sz="1200" dirty="0"/>
              <a:pPr lvl="0" algn="r" eaLnBrk="1" hangingPunct="1">
                <a:buNone/>
              </a:pPr>
              <a:t>‹#›</a:t>
            </a:fld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6638023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5188" y="739775"/>
            <a:ext cx="4938712" cy="3703638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ru-RU" altLang="ru-RU" dirty="0"/>
          </a:p>
          <a:p>
            <a:pPr lvl="0" eaLnBrk="1" hangingPunct="1">
              <a:spcBef>
                <a:spcPct val="0"/>
              </a:spcBef>
            </a:pPr>
            <a:endParaRPr lang="ru-RU" alt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5188" y="739775"/>
            <a:ext cx="493871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059974-3804-48CB-B8B2-375B69CEB7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5188" y="739775"/>
            <a:ext cx="493871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059974-3804-48CB-B8B2-375B69CEB7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5188" y="739775"/>
            <a:ext cx="4938712" cy="3703638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ru-RU" altLang="ru-RU" dirty="0"/>
          </a:p>
          <a:p>
            <a:pPr lvl="0" eaLnBrk="1" hangingPunct="1">
              <a:spcBef>
                <a:spcPct val="0"/>
              </a:spcBef>
            </a:pPr>
            <a:endParaRPr lang="ru-RU" alt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5188" y="739775"/>
            <a:ext cx="493871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059974-3804-48CB-B8B2-375B69CEB7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5188" y="739775"/>
            <a:ext cx="493871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059974-3804-48CB-B8B2-375B69CEB7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5188" y="739775"/>
            <a:ext cx="493871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059974-3804-48CB-B8B2-375B69CEB7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5188" y="739775"/>
            <a:ext cx="493871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059974-3804-48CB-B8B2-375B69CEB7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C39B9B-E95B-4158-896F-B67D9D983346}" type="slidenum">
              <a:rPr lang="ru-RU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5188" y="739775"/>
            <a:ext cx="493871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059974-3804-48CB-B8B2-375B69CEB7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5188" y="739775"/>
            <a:ext cx="493871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9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059974-3804-48CB-B8B2-375B69CEB7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5188" y="739775"/>
            <a:ext cx="493871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059974-3804-48CB-B8B2-375B69CEB7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00E47-2D60-478D-A43D-C31E0B3DA8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1786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DBBAB-A917-4C63-80C7-95835B85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3982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685D4-72E6-40E7-BF50-5C368369CEF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33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2969-DBF3-4428-A77F-65924B3FB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294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3286F-9516-4367-A0AD-F02FE41F68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32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99004F-667E-4140-A6B9-159B4B71D6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677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498F3-4110-46AF-A3F2-BD589C00A4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15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46AD0-4947-48FD-869D-54CAAA54D20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9814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68862-B601-4248-B6DE-CEEFD745AC4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9763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1EF0A-168F-4ADD-B00F-7446DFDDFB5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880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D52E4-F68D-4106-966F-C0A701CDBC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4659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E74A9-D8B1-45CC-8BFE-1340744D98AD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A07D6-D347-4C33-ACD1-4A640D716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1350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E4128-E033-45D7-9A7F-B09F62B1F63D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AB27-D8EE-4F4B-9A15-26C676912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2903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FEFB3-61EC-493B-9CB9-5CF27905A243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18D12-B4BD-4F9F-BB6F-54B6375378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0899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0CBE1-3E19-4338-9089-EF63A747A043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A4F0A-3BF8-4B84-BADB-339085F8D6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8855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9AA81-CAD7-4B59-A603-FF5C47498344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F7B52-69CD-4F10-9471-D43F18F5A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7819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38DED-1308-4080-AC5E-C6DC88FACDC3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601CA-131F-48D9-B8B7-30CEDDD83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15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8A56-9072-4A51-B432-2457C53A0468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CA400-4AC1-4EC9-BE6B-C7F038EDB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7387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172C-18AB-4756-9432-082E384D77EB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F808-27E5-42B6-AEF7-A226EB885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0451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B3CBB-4028-4B6E-AD98-DC51F5F4A10A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43BA0-B0D5-433C-8D8C-1F233B558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7074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1BFDB-5FE9-4273-AA1C-AD2A0BD76493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8BD25-3BB6-4A24-88A4-AB4101062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9225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B7305-1A56-4E01-9434-A56F920F51E3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2E2E0-DB06-4E92-ACB1-8083CA054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18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1A44B0-C504-4A9B-9A96-2DB1B0F6546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4ECF3D7-7F0D-4DA8-A9D5-423F82598A6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27.01.2022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pPr lvl="0" eaLnBrk="1" hangingPunct="1">
                <a:buNone/>
              </a:p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D05028-0157-42D8-B9EB-30CF6629D0E9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03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B4DE7A-3AF7-4255-9BFA-A9EE8E69CF38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F1A3CF-6BEF-44EE-A7EB-4E8A267F45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66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PTPP Brandbook_print_v13-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"/>
            <a:ext cx="9144000" cy="69326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3" name="TextBox 2"/>
          <p:cNvSpPr txBox="1"/>
          <p:nvPr/>
        </p:nvSpPr>
        <p:spPr>
          <a:xfrm>
            <a:off x="0" y="2852936"/>
            <a:ext cx="9144000" cy="2677656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altLang="ru-RU" sz="2800" b="1" dirty="0" smtClean="0">
                <a:solidFill>
                  <a:srgbClr val="FFFFFF"/>
                </a:solidFill>
              </a:rPr>
              <a:t>Профессионально-общественная аккредитация</a:t>
            </a:r>
          </a:p>
          <a:p>
            <a:pPr algn="ctr">
              <a:spcAft>
                <a:spcPts val="0"/>
              </a:spcAft>
            </a:pPr>
            <a:r>
              <a:rPr lang="ru-RU" altLang="ru-RU" sz="2800" b="1" dirty="0" smtClean="0">
                <a:solidFill>
                  <a:srgbClr val="FFFFFF"/>
                </a:solidFill>
              </a:rPr>
              <a:t>образовательных </a:t>
            </a:r>
            <a:r>
              <a:rPr lang="ru-RU" sz="2800" b="1" dirty="0" smtClean="0">
                <a:solidFill>
                  <a:srgbClr val="FFFFFF"/>
                </a:solidFill>
              </a:rPr>
              <a:t>программ</a:t>
            </a:r>
            <a:endParaRPr lang="en-US" sz="2800" b="1" dirty="0">
              <a:solidFill>
                <a:srgbClr val="FFFFFF"/>
              </a:solidFill>
            </a:endParaRPr>
          </a:p>
          <a:p>
            <a:pPr algn="ctr">
              <a:spcAft>
                <a:spcPts val="0"/>
              </a:spcAft>
            </a:pPr>
            <a:r>
              <a:rPr lang="ru-RU" altLang="ru-RU" sz="2800" b="1" dirty="0" smtClean="0">
                <a:solidFill>
                  <a:srgbClr val="FFFFFF"/>
                </a:solidFill>
              </a:rPr>
              <a:t>как инструмент независимой оценки качества</a:t>
            </a:r>
          </a:p>
          <a:p>
            <a:pPr algn="ctr">
              <a:spcAft>
                <a:spcPts val="0"/>
              </a:spcAft>
            </a:pPr>
            <a:r>
              <a:rPr lang="ru-RU" altLang="ru-RU" sz="2800" b="1" dirty="0" smtClean="0">
                <a:solidFill>
                  <a:srgbClr val="FFFFFF"/>
                </a:solidFill>
              </a:rPr>
              <a:t> подготовки выпускников</a:t>
            </a:r>
          </a:p>
          <a:p>
            <a:pPr algn="ctr">
              <a:spcAft>
                <a:spcPts val="0"/>
              </a:spcAft>
            </a:pPr>
            <a:endParaRPr lang="ru-RU" sz="2800" b="1" dirty="0" smtClean="0">
              <a:solidFill>
                <a:srgbClr val="FFFFFF"/>
              </a:solidFill>
            </a:endParaRPr>
          </a:p>
          <a:p>
            <a:pPr algn="ctr">
              <a:spcAft>
                <a:spcPts val="0"/>
              </a:spcAft>
            </a:pPr>
            <a:r>
              <a:rPr lang="en-US" sz="2800" b="1" dirty="0" smtClean="0">
                <a:solidFill>
                  <a:srgbClr val="FFFFFF"/>
                </a:solidFill>
              </a:rPr>
              <a:t>28</a:t>
            </a:r>
            <a:r>
              <a:rPr lang="ru-RU" sz="2800" b="1" dirty="0" smtClean="0">
                <a:solidFill>
                  <a:srgbClr val="FFFFFF"/>
                </a:solidFill>
              </a:rPr>
              <a:t>.</a:t>
            </a:r>
            <a:r>
              <a:rPr lang="en-US" sz="2800" b="1" dirty="0" smtClean="0">
                <a:solidFill>
                  <a:srgbClr val="FFFFFF"/>
                </a:solidFill>
              </a:rPr>
              <a:t>01</a:t>
            </a:r>
            <a:r>
              <a:rPr lang="ru-RU" sz="2800" b="1" dirty="0" smtClean="0">
                <a:solidFill>
                  <a:srgbClr val="FFFFFF"/>
                </a:solidFill>
              </a:rPr>
              <a:t>.202</a:t>
            </a:r>
            <a:r>
              <a:rPr lang="en-US" sz="2800" b="1" dirty="0" smtClean="0">
                <a:solidFill>
                  <a:srgbClr val="FFFFFF"/>
                </a:solidFill>
              </a:rPr>
              <a:t>2</a:t>
            </a:r>
            <a:endParaRPr lang="ru-RU" sz="2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8" y="314271"/>
            <a:ext cx="9540550" cy="672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 flipH="1" flipV="1">
            <a:off x="5" y="-24"/>
            <a:ext cx="9540551" cy="285728"/>
          </a:xfrm>
          <a:prstGeom prst="rect">
            <a:avLst/>
          </a:prstGeom>
          <a:solidFill>
            <a:srgbClr val="4489C8"/>
          </a:solidFill>
          <a:ln>
            <a:solidFill>
              <a:srgbClr val="448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2339752" y="404665"/>
            <a:ext cx="691276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  АНО «ПЕРМСКОЕ РЕГИОНАЛЬНОЕ АГЕНТСТВО РАЗВИТИЯ КВАЛИФИКАЦИЙ»</a:t>
            </a:r>
          </a:p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4212976" y="685800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49625" y="1073832"/>
            <a:ext cx="8388423" cy="7920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prstClr val="white"/>
                </a:solidFill>
              </a:rPr>
              <a:t>КРУГЛЫЕ СТОЛЫ НА ПЛОЩАДКЕ ПЕРМСКОЙ ТПП С УЧАСТИЕМ РУКОВОДСТВА ПНИПУ, РАБОТОДАТЕЛЕЙ, ПРЕДСТАВИТЕЛЕЙ МИНИСТЕРСТВ </a:t>
            </a:r>
          </a:p>
          <a:p>
            <a:pPr algn="ctr"/>
            <a:r>
              <a:rPr lang="ru-RU" altLang="ru-RU" b="1" dirty="0" smtClean="0">
                <a:solidFill>
                  <a:prstClr val="white"/>
                </a:solidFill>
              </a:rPr>
              <a:t>(Цель встреч: поиск </a:t>
            </a:r>
            <a:r>
              <a:rPr lang="ru-RU" altLang="ru-RU" b="1" dirty="0">
                <a:solidFill>
                  <a:prstClr val="white"/>
                </a:solidFill>
              </a:rPr>
              <a:t>новых точек пересечения и направлений </a:t>
            </a:r>
            <a:r>
              <a:rPr lang="ru-RU" altLang="ru-RU" b="1" dirty="0" smtClean="0">
                <a:solidFill>
                  <a:prstClr val="white"/>
                </a:solidFill>
              </a:rPr>
              <a:t>сотрудничества) </a:t>
            </a:r>
            <a:endParaRPr lang="ru-RU" altLang="ru-RU" b="1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21160" y="4509120"/>
            <a:ext cx="8412324" cy="224550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27.09.21 </a:t>
            </a:r>
            <a:r>
              <a:rPr lang="ru-RU" sz="1600" b="1" dirty="0">
                <a:solidFill>
                  <a:prstClr val="black"/>
                </a:solidFill>
              </a:rPr>
              <a:t>– круглый стол с участием представителей предприятий химической отрасли Пермской ТПП, ФГБОУ ВО «ПНИПУ», в том числе  заведующих кафедрами: «Оборудование и автоматизация химических производств», «Химические технологии», «Химия и биотехнология</a:t>
            </a:r>
            <a:r>
              <a:rPr lang="ru-RU" sz="1600" b="1" dirty="0" smtClean="0">
                <a:solidFill>
                  <a:prstClr val="black"/>
                </a:solidFill>
              </a:rPr>
              <a:t>».</a:t>
            </a:r>
          </a:p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400" b="1" dirty="0" smtClean="0">
                <a:solidFill>
                  <a:prstClr val="black"/>
                </a:solidFill>
              </a:rPr>
              <a:t>Работодатели</a:t>
            </a:r>
            <a:r>
              <a:rPr lang="ru-RU" sz="1400" b="1" dirty="0">
                <a:solidFill>
                  <a:prstClr val="black"/>
                </a:solidFill>
              </a:rPr>
              <a:t>: ПАО «ПНППК», </a:t>
            </a:r>
            <a:r>
              <a:rPr lang="ru-RU" sz="1400" b="1" dirty="0" err="1">
                <a:solidFill>
                  <a:prstClr val="black"/>
                </a:solidFill>
              </a:rPr>
              <a:t>Краснокамская</a:t>
            </a:r>
            <a:r>
              <a:rPr lang="ru-RU" sz="1400" b="1" dirty="0">
                <a:solidFill>
                  <a:prstClr val="black"/>
                </a:solidFill>
              </a:rPr>
              <a:t> бумажная фабрика-филиал АО «Гознак»,  ООО «Меридиан», ООО «</a:t>
            </a:r>
            <a:r>
              <a:rPr lang="ru-RU" sz="1400" b="1" dirty="0" err="1">
                <a:solidFill>
                  <a:prstClr val="black"/>
                </a:solidFill>
              </a:rPr>
              <a:t>Эрготек</a:t>
            </a:r>
            <a:r>
              <a:rPr lang="ru-RU" sz="1400" b="1" dirty="0">
                <a:solidFill>
                  <a:prstClr val="black"/>
                </a:solidFill>
              </a:rPr>
              <a:t>», Филиал «ПМУ «АО «ОХК «</a:t>
            </a:r>
            <a:r>
              <a:rPr lang="ru-RU" sz="1400" b="1" dirty="0" err="1">
                <a:solidFill>
                  <a:prstClr val="black"/>
                </a:solidFill>
              </a:rPr>
              <a:t>Уралхим</a:t>
            </a:r>
            <a:r>
              <a:rPr lang="ru-RU" sz="1400" b="1" dirty="0">
                <a:solidFill>
                  <a:prstClr val="black"/>
                </a:solidFill>
              </a:rPr>
              <a:t>» в городе Перми, ООО «ЦБК «Кама, ООО «НПЦ «Прикладная химия»,  ООО «НПФ «</a:t>
            </a:r>
            <a:r>
              <a:rPr lang="ru-RU" sz="1400" b="1" dirty="0" err="1">
                <a:solidFill>
                  <a:prstClr val="black"/>
                </a:solidFill>
              </a:rPr>
              <a:t>ПермХимПродукт</a:t>
            </a:r>
            <a:r>
              <a:rPr lang="ru-RU" sz="1400" b="1" dirty="0">
                <a:solidFill>
                  <a:prstClr val="black"/>
                </a:solidFill>
              </a:rPr>
              <a:t>»,  ООО «ТД Урал ПАК», ОАО «Губахинский </a:t>
            </a:r>
            <a:r>
              <a:rPr lang="ru-RU" sz="1400" b="1" dirty="0" smtClean="0">
                <a:solidFill>
                  <a:prstClr val="black"/>
                </a:solidFill>
              </a:rPr>
              <a:t>кокс</a:t>
            </a:r>
            <a:endParaRPr lang="ru-RU" sz="1400" b="1" dirty="0">
              <a:solidFill>
                <a:prstClr val="black"/>
              </a:solidFill>
            </a:endParaRPr>
          </a:p>
          <a:p>
            <a:pPr algn="just"/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7674" y="1897833"/>
            <a:ext cx="8412324" cy="25202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26.04.21- </a:t>
            </a:r>
            <a:r>
              <a:rPr lang="ru-RU" sz="1600" b="1" dirty="0">
                <a:solidFill>
                  <a:prstClr val="black"/>
                </a:solidFill>
              </a:rPr>
              <a:t>круглый стол «Актуальные вопросы подготовки кадров с высшим образованием для предприятий автомобильного транспорта Пермского края в современных условиях».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endParaRPr lang="ru-RU" sz="14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400" b="1" dirty="0" smtClean="0">
                <a:solidFill>
                  <a:prstClr val="black"/>
                </a:solidFill>
              </a:rPr>
              <a:t>В </a:t>
            </a:r>
            <a:r>
              <a:rPr lang="ru-RU" sz="1400" b="1" dirty="0">
                <a:solidFill>
                  <a:prstClr val="black"/>
                </a:solidFill>
              </a:rPr>
              <a:t>работе круглого стола приняли участие представители Министерства образования и Министерства транспорта Пермского края, руководство ПНИПУ и кафедры «Автомобили и технологические машины» и  социальные партнерами кафедры. </a:t>
            </a:r>
            <a:endParaRPr lang="ru-RU" sz="1400" b="1" dirty="0" smtClean="0">
              <a:solidFill>
                <a:prstClr val="black"/>
              </a:solidFill>
            </a:endParaRPr>
          </a:p>
          <a:p>
            <a:pPr algn="just"/>
            <a:endParaRPr lang="ru-RU" sz="14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400" b="1" dirty="0" smtClean="0">
                <a:solidFill>
                  <a:prstClr val="black"/>
                </a:solidFill>
              </a:rPr>
              <a:t>Работодатели</a:t>
            </a:r>
            <a:r>
              <a:rPr lang="ru-RU" sz="1400" b="1" dirty="0">
                <a:solidFill>
                  <a:prstClr val="black"/>
                </a:solidFill>
              </a:rPr>
              <a:t>: ООО «ИНТЕР», ЗАО «ГАЛС-Н», Официальный дилер LADA ООО «Эксперт Авто», ООО "Сервис Групп", ООО «Центр кузовного ремонта», ООО «</a:t>
            </a:r>
            <a:r>
              <a:rPr lang="ru-RU" sz="1400" b="1" dirty="0" err="1">
                <a:solidFill>
                  <a:prstClr val="black"/>
                </a:solidFill>
              </a:rPr>
              <a:t>ДорТехИнжиниринг</a:t>
            </a:r>
            <a:r>
              <a:rPr lang="ru-RU" sz="1400" b="1" dirty="0">
                <a:solidFill>
                  <a:prstClr val="black"/>
                </a:solidFill>
              </a:rPr>
              <a:t>», ООО «Обухов-Урал», ГКУ «Организатор пассажирских перевозок Пермского края», ГБУ ПК «Управление дорожного проектирования», ПКГУП «Автовокзал», МУП «</a:t>
            </a:r>
            <a:r>
              <a:rPr lang="ru-RU" sz="1400" b="1" dirty="0" err="1">
                <a:solidFill>
                  <a:prstClr val="black"/>
                </a:solidFill>
              </a:rPr>
              <a:t>ПермГорЭлектроТранс</a:t>
            </a:r>
            <a:r>
              <a:rPr lang="ru-RU" sz="1400" b="1" dirty="0" smtClean="0">
                <a:solidFill>
                  <a:prstClr val="black"/>
                </a:solidFill>
              </a:rPr>
              <a:t>»</a:t>
            </a:r>
          </a:p>
          <a:p>
            <a:pPr algn="just"/>
            <a:endParaRPr lang="ru-RU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51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4" y="282695"/>
            <a:ext cx="9540550" cy="672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 flipH="1" flipV="1">
            <a:off x="5" y="-24"/>
            <a:ext cx="9540551" cy="285728"/>
          </a:xfrm>
          <a:prstGeom prst="rect">
            <a:avLst/>
          </a:prstGeom>
          <a:solidFill>
            <a:srgbClr val="4489C8"/>
          </a:solidFill>
          <a:ln>
            <a:solidFill>
              <a:srgbClr val="448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2339752" y="404665"/>
            <a:ext cx="691276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  АНО «ПЕРМСКОЕ РЕГИОНАЛЬНОЕ АГЕНТСТВО РАЗВИТИЯ КВАЛИФИКАЦИЙ»</a:t>
            </a:r>
          </a:p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4212976" y="685800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49626" y="1196752"/>
            <a:ext cx="8388423" cy="9361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prstClr val="white"/>
                </a:solidFill>
              </a:rPr>
              <a:t>КРУГЛЫЕ СТОЛЫ НА ПЛОЩАДКЕ ПЕРМСКОЙ ТПП С УЧАСТИЕМ РУКОВОДСТВА ПНИПУ, РАБОТОДАТЕЛЕЙ, ПРЕДСТАВИТЕЛЕЙ МИНИСТЕРСТВ </a:t>
            </a:r>
            <a:endParaRPr lang="ru-RU" altLang="ru-RU" b="1" dirty="0" smtClean="0">
              <a:solidFill>
                <a:prstClr val="white"/>
              </a:solidFill>
            </a:endParaRPr>
          </a:p>
          <a:p>
            <a:pPr algn="ctr"/>
            <a:r>
              <a:rPr lang="ru-RU" altLang="ru-RU" b="1" dirty="0" smtClean="0">
                <a:solidFill>
                  <a:prstClr val="white"/>
                </a:solidFill>
              </a:rPr>
              <a:t>(цель встреч: поиск новых точек пересечения и направлений сотрудничества)</a:t>
            </a:r>
            <a:endParaRPr lang="ru-RU" altLang="ru-RU" b="1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2336" y="2204864"/>
            <a:ext cx="8375713" cy="38884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600" b="1" dirty="0">
                <a:solidFill>
                  <a:prstClr val="black"/>
                </a:solidFill>
              </a:rPr>
              <a:t>24.01.22 – круглый стол на тему «Повышение привлекательности инженерных специальностей на предприятиях г. Перми и Пермского края», посвященного обсуждению вопросов подготовки кадров для машиностроительного комплекса</a:t>
            </a:r>
            <a:r>
              <a:rPr lang="ru-RU" sz="1600" b="1" dirty="0" smtClean="0">
                <a:solidFill>
                  <a:prstClr val="black"/>
                </a:solidFill>
              </a:rPr>
              <a:t>.</a:t>
            </a:r>
          </a:p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Представители ПНИПУ: декан </a:t>
            </a:r>
            <a:r>
              <a:rPr lang="ru-RU" sz="1600" b="1" dirty="0">
                <a:solidFill>
                  <a:prstClr val="black"/>
                </a:solidFill>
              </a:rPr>
              <a:t>факультета прикладной математики и механики, декан механико-технологического факультета, заведующий кафедрой и заместитель заведующего кафедрой  «Инновационные технологии машиностроения» механико-технологического </a:t>
            </a:r>
            <a:r>
              <a:rPr lang="ru-RU" sz="1600" b="1" dirty="0" smtClean="0">
                <a:solidFill>
                  <a:prstClr val="black"/>
                </a:solidFill>
              </a:rPr>
              <a:t>факультета.</a:t>
            </a:r>
            <a:endParaRPr lang="ru-RU" sz="1600" b="1" dirty="0">
              <a:solidFill>
                <a:prstClr val="black"/>
              </a:solidFill>
            </a:endParaRPr>
          </a:p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Работодатели:</a:t>
            </a: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ПАО НПО «Искра», АО «ОДК-СТАР», ООО «</a:t>
            </a:r>
            <a:r>
              <a:rPr lang="ru-RU" sz="1600" b="1" dirty="0" err="1" smtClean="0">
                <a:solidFill>
                  <a:prstClr val="black"/>
                </a:solidFill>
              </a:rPr>
              <a:t>Мотовилиха</a:t>
            </a:r>
            <a:r>
              <a:rPr lang="ru-RU" sz="1600" b="1" dirty="0" smtClean="0">
                <a:solidFill>
                  <a:prstClr val="black"/>
                </a:solidFill>
              </a:rPr>
              <a:t> — гражданское машиностроение»</a:t>
            </a: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Группа компаний «</a:t>
            </a:r>
            <a:r>
              <a:rPr lang="ru-RU" sz="1600" b="1" dirty="0" err="1" smtClean="0">
                <a:solidFill>
                  <a:prstClr val="black"/>
                </a:solidFill>
              </a:rPr>
              <a:t>Промойл</a:t>
            </a:r>
            <a:r>
              <a:rPr lang="ru-RU" sz="1600" b="1" dirty="0" smtClean="0">
                <a:solidFill>
                  <a:prstClr val="black"/>
                </a:solidFill>
              </a:rPr>
              <a:t>», ООО «Камский кабель», АО «Пермский завод «Машиностроитель»</a:t>
            </a: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ОАО «Редуктор-ПМ», Группа предприятий  «ПЦБК», АО «</a:t>
            </a:r>
            <a:r>
              <a:rPr lang="ru-RU" sz="1600" b="1" dirty="0" err="1" smtClean="0">
                <a:solidFill>
                  <a:prstClr val="black"/>
                </a:solidFill>
              </a:rPr>
              <a:t>Новомет</a:t>
            </a:r>
            <a:r>
              <a:rPr lang="ru-RU" sz="1600" b="1" dirty="0" smtClean="0">
                <a:solidFill>
                  <a:prstClr val="black"/>
                </a:solidFill>
              </a:rPr>
              <a:t>-Пермь»</a:t>
            </a:r>
          </a:p>
          <a:p>
            <a:pPr algn="just"/>
            <a:endParaRPr lang="ru-RU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3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0" y="282695"/>
            <a:ext cx="9540550" cy="672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 flipH="1" flipV="1">
            <a:off x="5" y="-24"/>
            <a:ext cx="9540551" cy="285728"/>
          </a:xfrm>
          <a:prstGeom prst="rect">
            <a:avLst/>
          </a:prstGeom>
          <a:solidFill>
            <a:srgbClr val="4489C8"/>
          </a:solidFill>
          <a:ln>
            <a:solidFill>
              <a:srgbClr val="448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2339752" y="404665"/>
            <a:ext cx="691276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  АНО «ПЕРМСКОЕ РЕГИОНАЛЬНОЕ АГЕНТСТВО РАЗВИТИЯ КВАЛИФИКАЦИЙ»</a:t>
            </a:r>
          </a:p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4212976" y="685800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55577" y="1202357"/>
            <a:ext cx="8388423" cy="714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prstClr val="white"/>
                </a:solidFill>
              </a:rPr>
              <a:t>План деятельности АНО «ПРАРК» в 2022 году</a:t>
            </a:r>
            <a:r>
              <a:rPr lang="ru-RU" altLang="ru-RU" b="1" dirty="0">
                <a:solidFill>
                  <a:prstClr val="white"/>
                </a:solidFill>
              </a:rPr>
              <a:t>	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59905" y="3501009"/>
            <a:ext cx="8384096" cy="5760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1600" b="1" dirty="0" smtClean="0">
              <a:solidFill>
                <a:schemeClr val="tx1"/>
              </a:solidFill>
            </a:endParaRPr>
          </a:p>
          <a:p>
            <a:r>
              <a:rPr lang="ru-RU" altLang="ru-RU" sz="1600" b="1" dirty="0" smtClean="0">
                <a:solidFill>
                  <a:schemeClr val="tx1"/>
                </a:solidFill>
              </a:rPr>
              <a:t>Аккредитация </a:t>
            </a:r>
            <a:r>
              <a:rPr lang="ru-RU" altLang="ru-RU" sz="1600" b="1" dirty="0">
                <a:solidFill>
                  <a:schemeClr val="tx1"/>
                </a:solidFill>
              </a:rPr>
              <a:t>образовательных программ  вузов других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регионов</a:t>
            </a:r>
            <a:endParaRPr lang="ru-RU" altLang="ru-RU" sz="1600" b="1" dirty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577" y="1988840"/>
            <a:ext cx="8388423" cy="7200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altLang="ru-RU" sz="1600" b="1" dirty="0" smtClean="0">
              <a:solidFill>
                <a:schemeClr val="tx1"/>
              </a:solidFill>
            </a:endParaRPr>
          </a:p>
          <a:p>
            <a:pPr algn="just"/>
            <a:r>
              <a:rPr lang="ru-RU" altLang="ru-RU" sz="1600" b="1" dirty="0" smtClean="0">
                <a:solidFill>
                  <a:schemeClr val="tx1"/>
                </a:solidFill>
              </a:rPr>
              <a:t>Расширение </a:t>
            </a:r>
            <a:r>
              <a:rPr lang="ru-RU" altLang="ru-RU" sz="1600" b="1" dirty="0">
                <a:solidFill>
                  <a:schemeClr val="tx1"/>
                </a:solidFill>
              </a:rPr>
              <a:t>спектра вузов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и учреждений СПО Пермского </a:t>
            </a:r>
            <a:r>
              <a:rPr lang="ru-RU" altLang="ru-RU" sz="1600" b="1" dirty="0">
                <a:solidFill>
                  <a:schemeClr val="tx1"/>
                </a:solidFill>
              </a:rPr>
              <a:t>края, сотрудничающих с АНО «ПРАРК»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 по аккредитации образовательных программ  </a:t>
            </a:r>
            <a:endParaRPr lang="ru-RU" altLang="ru-RU" sz="1600" b="1" dirty="0">
              <a:solidFill>
                <a:schemeClr val="tx1"/>
              </a:solidFill>
            </a:endParaRPr>
          </a:p>
          <a:p>
            <a:pPr algn="just"/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59904" y="2852936"/>
            <a:ext cx="8388423" cy="504056"/>
          </a:xfrm>
          <a:prstGeom prst="rect">
            <a:avLst/>
          </a:prstGeom>
          <a:solidFill>
            <a:srgbClr val="40C739"/>
          </a:solidFill>
          <a:ln>
            <a:solidFill>
              <a:srgbClr val="40C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600" b="1" dirty="0" smtClean="0">
                <a:solidFill>
                  <a:prstClr val="white"/>
                </a:solidFill>
              </a:rPr>
              <a:t> </a:t>
            </a:r>
          </a:p>
          <a:p>
            <a:pPr algn="just"/>
            <a:r>
              <a:rPr lang="ru-RU" altLang="ru-RU" sz="1600" b="1" dirty="0" smtClean="0">
                <a:solidFill>
                  <a:schemeClr val="tx1"/>
                </a:solidFill>
              </a:rPr>
              <a:t>Увеличение </a:t>
            </a:r>
            <a:r>
              <a:rPr lang="ru-RU" altLang="ru-RU" sz="1600" b="1" dirty="0">
                <a:solidFill>
                  <a:schemeClr val="tx1"/>
                </a:solidFill>
              </a:rPr>
              <a:t>списка услуг, оказываемых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Агентством</a:t>
            </a:r>
            <a:endParaRPr lang="ru-RU" alt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59905" y="4221088"/>
            <a:ext cx="8384095" cy="2789993"/>
          </a:xfrm>
          <a:prstGeom prst="rect">
            <a:avLst/>
          </a:prstGeom>
          <a:solidFill>
            <a:schemeClr val="accent2">
              <a:lumMod val="50000"/>
              <a:lumOff val="50000"/>
            </a:schemeClr>
          </a:solidFill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altLang="ru-RU" sz="1600" b="1" dirty="0" smtClean="0">
              <a:solidFill>
                <a:schemeClr val="tx1"/>
              </a:solidFill>
            </a:endParaRPr>
          </a:p>
          <a:p>
            <a:pPr algn="just"/>
            <a:r>
              <a:rPr lang="ru-RU" altLang="ru-RU" sz="1600" b="1" dirty="0" smtClean="0">
                <a:solidFill>
                  <a:schemeClr val="tx1"/>
                </a:solidFill>
              </a:rPr>
              <a:t>Первый </a:t>
            </a:r>
            <a:r>
              <a:rPr lang="ru-RU" altLang="ru-RU" sz="1600" b="1" dirty="0">
                <a:solidFill>
                  <a:schemeClr val="tx1"/>
                </a:solidFill>
              </a:rPr>
              <a:t>опыт: аккредитация программы </a:t>
            </a:r>
            <a:r>
              <a:rPr lang="ru-RU" altLang="ru-RU" sz="1600" b="1" dirty="0" err="1">
                <a:solidFill>
                  <a:schemeClr val="tx1"/>
                </a:solidFill>
              </a:rPr>
              <a:t>бакалавриата</a:t>
            </a:r>
            <a:r>
              <a:rPr lang="ru-RU" altLang="ru-RU" sz="1600" b="1" dirty="0">
                <a:solidFill>
                  <a:schemeClr val="tx1"/>
                </a:solidFill>
              </a:rPr>
              <a:t> по направлению  «Биотехнология», профиль «Пищевая биотехнология» Уральского государственного экономического университета. </a:t>
            </a:r>
            <a:endParaRPr lang="ru-RU" altLang="ru-RU" sz="1600" b="1" dirty="0" smtClean="0">
              <a:solidFill>
                <a:schemeClr val="tx1"/>
              </a:solidFill>
            </a:endParaRPr>
          </a:p>
          <a:p>
            <a:pPr algn="just"/>
            <a:r>
              <a:rPr lang="ru-RU" altLang="ru-RU" sz="1400" b="1" dirty="0" smtClean="0">
                <a:solidFill>
                  <a:schemeClr val="tx1"/>
                </a:solidFill>
              </a:rPr>
              <a:t>Эксперты высшей школы:  заведующий </a:t>
            </a:r>
            <a:r>
              <a:rPr lang="ru-RU" altLang="ru-RU" sz="1400" b="1" dirty="0">
                <a:solidFill>
                  <a:schemeClr val="tx1"/>
                </a:solidFill>
              </a:rPr>
              <a:t>кафедрой «Технологии продуктов питания из растительного сырья» ФГБОУ ВО «Кемеровский государственный университет</a:t>
            </a:r>
            <a:r>
              <a:rPr lang="ru-RU" altLang="ru-RU" sz="1400" b="1" dirty="0" smtClean="0">
                <a:solidFill>
                  <a:schemeClr val="tx1"/>
                </a:solidFill>
              </a:rPr>
              <a:t>», заведующий </a:t>
            </a:r>
            <a:r>
              <a:rPr lang="ru-RU" altLang="ru-RU" sz="1400" b="1" dirty="0">
                <a:solidFill>
                  <a:schemeClr val="tx1"/>
                </a:solidFill>
              </a:rPr>
              <a:t>кафедрой </a:t>
            </a:r>
            <a:r>
              <a:rPr lang="ru-RU" altLang="ru-RU" sz="1400" b="1" dirty="0" err="1">
                <a:solidFill>
                  <a:schemeClr val="tx1"/>
                </a:solidFill>
              </a:rPr>
              <a:t>зооинженерии</a:t>
            </a:r>
            <a:r>
              <a:rPr lang="ru-RU" altLang="ru-RU" sz="1400" b="1" dirty="0">
                <a:solidFill>
                  <a:schemeClr val="tx1"/>
                </a:solidFill>
              </a:rPr>
              <a:t> Уральский государственный аграрный университет», </a:t>
            </a:r>
          </a:p>
          <a:p>
            <a:pPr algn="just"/>
            <a:r>
              <a:rPr lang="ru-RU" altLang="ru-RU" sz="1400" b="1" dirty="0" smtClean="0">
                <a:solidFill>
                  <a:schemeClr val="tx1"/>
                </a:solidFill>
              </a:rPr>
              <a:t>Независимые профессиональные эксперты: </a:t>
            </a:r>
            <a:endParaRPr lang="ru-RU" altLang="ru-RU" sz="1400" b="1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altLang="ru-RU" sz="1400" b="1" dirty="0" smtClean="0">
                <a:solidFill>
                  <a:schemeClr val="tx1"/>
                </a:solidFill>
              </a:rPr>
              <a:t>представитель ГБУ учреждение </a:t>
            </a:r>
            <a:r>
              <a:rPr lang="ru-RU" altLang="ru-RU" sz="1400" b="1" dirty="0">
                <a:solidFill>
                  <a:schemeClr val="tx1"/>
                </a:solidFill>
              </a:rPr>
              <a:t>здравоохранения </a:t>
            </a:r>
            <a:r>
              <a:rPr lang="ru-RU" altLang="ru-RU" sz="1400" b="1" dirty="0" smtClean="0">
                <a:solidFill>
                  <a:schemeClr val="tx1"/>
                </a:solidFill>
              </a:rPr>
              <a:t>г. Москвы </a:t>
            </a:r>
            <a:r>
              <a:rPr lang="ru-RU" altLang="ru-RU" sz="1400" b="1" dirty="0">
                <a:solidFill>
                  <a:schemeClr val="tx1"/>
                </a:solidFill>
              </a:rPr>
              <a:t>«Научно-практический клинический центр диагностики и телемедицинских технологий Департамента здравоохранения города Москвы», специалист центра по радиационной безопасности и медицинской </a:t>
            </a:r>
            <a:r>
              <a:rPr lang="ru-RU" altLang="ru-RU" sz="1400" b="1" dirty="0" smtClean="0">
                <a:solidFill>
                  <a:schemeClr val="tx1"/>
                </a:solidFill>
              </a:rPr>
              <a:t>физике;</a:t>
            </a:r>
            <a:endParaRPr lang="ru-RU" altLang="ru-RU" sz="1400" b="1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altLang="ru-RU" sz="1400" b="1" dirty="0" smtClean="0">
                <a:solidFill>
                  <a:schemeClr val="tx1"/>
                </a:solidFill>
              </a:rPr>
              <a:t>представитель Министерства </a:t>
            </a:r>
            <a:r>
              <a:rPr lang="ru-RU" altLang="ru-RU" sz="1400" b="1" dirty="0">
                <a:solidFill>
                  <a:schemeClr val="tx1"/>
                </a:solidFill>
              </a:rPr>
              <a:t>агропромышленного комплекса и потребительского рынка Свердловской области</a:t>
            </a:r>
            <a:r>
              <a:rPr lang="ru-RU" altLang="ru-RU" sz="1400" b="1" dirty="0" smtClean="0">
                <a:solidFill>
                  <a:schemeClr val="tx1"/>
                </a:solidFill>
              </a:rPr>
              <a:t>, начальник </a:t>
            </a:r>
            <a:r>
              <a:rPr lang="ru-RU" altLang="ru-RU" sz="1400" b="1" dirty="0">
                <a:solidFill>
                  <a:schemeClr val="tx1"/>
                </a:solidFill>
              </a:rPr>
              <a:t>отдела пищевой и перерабатывающей </a:t>
            </a:r>
            <a:r>
              <a:rPr lang="ru-RU" altLang="ru-RU" sz="1400" b="1" dirty="0" smtClean="0">
                <a:solidFill>
                  <a:schemeClr val="tx1"/>
                </a:solidFill>
              </a:rPr>
              <a:t>промышленности. </a:t>
            </a:r>
            <a:endParaRPr lang="ru-RU" altLang="ru-RU" sz="1400" b="1" dirty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4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5" descr="PTPP Brandbook_print_v13-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"/>
            <a:ext cx="9144000" cy="69326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7347" name="TextBox 2"/>
          <p:cNvSpPr txBox="1"/>
          <p:nvPr/>
        </p:nvSpPr>
        <p:spPr>
          <a:xfrm>
            <a:off x="0" y="3143258"/>
            <a:ext cx="91440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ru-RU" altLang="ru-RU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Спасибо за внимание! </a:t>
            </a:r>
          </a:p>
        </p:txBody>
      </p:sp>
      <p:sp>
        <p:nvSpPr>
          <p:cNvPr id="57348" name="Прямоугольник 3"/>
          <p:cNvSpPr/>
          <p:nvPr/>
        </p:nvSpPr>
        <p:spPr>
          <a:xfrm>
            <a:off x="1835151" y="3933837"/>
            <a:ext cx="5689600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ru-RU" altLang="ru-RU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Наши контакты: </a:t>
            </a:r>
          </a:p>
          <a:p>
            <a:pPr algn="ctr"/>
            <a:r>
              <a:rPr lang="ru-RU" altLang="ru-RU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АНО «Пермское региональное агентство развития квалификаций»</a:t>
            </a:r>
          </a:p>
          <a:p>
            <a:pPr algn="ctr"/>
            <a:r>
              <a:rPr lang="ru-RU" altLang="ru-RU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(342) </a:t>
            </a:r>
            <a:r>
              <a:rPr lang="ru-RU" altLang="ru-RU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235-78-48 (145), </a:t>
            </a:r>
            <a:r>
              <a:rPr lang="en-US" altLang="ru-RU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gileva@permtpp.ru</a:t>
            </a:r>
            <a:r>
              <a:rPr lang="ru-RU" altLang="ru-RU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" y="332324"/>
            <a:ext cx="9540550" cy="672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 flipH="1" flipV="1">
            <a:off x="4" y="-24"/>
            <a:ext cx="9540551" cy="332348"/>
          </a:xfrm>
          <a:prstGeom prst="rect">
            <a:avLst/>
          </a:prstGeom>
          <a:solidFill>
            <a:srgbClr val="4489C8"/>
          </a:solidFill>
          <a:ln>
            <a:solidFill>
              <a:srgbClr val="448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2339752" y="404665"/>
            <a:ext cx="691276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  АНО «ПЕРМСКОЕ РЕГИОНАЛЬНОЕ АГЕНТСТВО РАЗВИТИЯ КВАЛИФИКАЦИЙ» </a:t>
            </a:r>
          </a:p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4212976" y="685800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54089" y="920871"/>
            <a:ext cx="7424514" cy="5206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6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Национальная система профессиональных </a:t>
            </a:r>
            <a:r>
              <a:rPr lang="ru-RU" altLang="ru-RU" sz="1600" b="1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валификаций</a:t>
            </a:r>
            <a:endParaRPr lang="ru-RU" altLang="ru-RU" sz="1600" b="1" dirty="0">
              <a:solidFill>
                <a:prstClr val="black"/>
              </a:solidFill>
              <a:ea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62743" y="1627008"/>
            <a:ext cx="7092280" cy="612372"/>
          </a:xfrm>
          <a:prstGeom prst="rect">
            <a:avLst/>
          </a:prstGeom>
          <a:solidFill>
            <a:srgbClr val="40C739"/>
          </a:solidFill>
          <a:ln>
            <a:solidFill>
              <a:srgbClr val="40C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805" algn="ctr"/>
            <a:r>
              <a:rPr lang="ru-RU" altLang="x-none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0000"/>
                </a:solidFill>
              </a:rPr>
              <a:t>Национальный совет при Президенте РФ </a:t>
            </a:r>
            <a:r>
              <a:rPr lang="ru-RU" sz="1600" b="1" dirty="0" smtClean="0">
                <a:solidFill>
                  <a:srgbClr val="000000"/>
                </a:solidFill>
              </a:rPr>
              <a:t>по </a:t>
            </a:r>
            <a:r>
              <a:rPr lang="ru-RU" sz="1600" b="1" dirty="0">
                <a:solidFill>
                  <a:srgbClr val="000000"/>
                </a:solidFill>
              </a:rPr>
              <a:t>профессиональным </a:t>
            </a:r>
            <a:r>
              <a:rPr lang="ru-RU" sz="1600" b="1" dirty="0" smtClean="0">
                <a:solidFill>
                  <a:srgbClr val="000000"/>
                </a:solidFill>
              </a:rPr>
              <a:t>квалификациям (НСПК) </a:t>
            </a:r>
            <a:r>
              <a:rPr lang="ru-RU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создан </a:t>
            </a:r>
            <a:r>
              <a:rPr lang="ru-RU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16.04.2014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82792" y="5373228"/>
            <a:ext cx="4045606" cy="132562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ru-RU" sz="1600" b="1" dirty="0">
                <a:solidFill>
                  <a:prstClr val="black"/>
                </a:solidFill>
                <a:cs typeface="Times New Roman" panose="02020603050405020304" pitchFamily="18" charset="0"/>
              </a:rPr>
              <a:t>Профессионально-общественная аккредитация образовательных программ (ПОА</a:t>
            </a:r>
            <a:r>
              <a:rPr lang="ru-RU" sz="16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) </a:t>
            </a:r>
            <a:r>
              <a:rPr lang="ru-RU" sz="16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(ФЗ </a:t>
            </a:r>
            <a:r>
              <a:rPr lang="ru-RU" sz="1600" dirty="0">
                <a:solidFill>
                  <a:prstClr val="black"/>
                </a:solidFill>
                <a:cs typeface="Times New Roman" panose="02020603050405020304" pitchFamily="18" charset="0"/>
              </a:rPr>
              <a:t>№273-ФЗ «Об образовании в Российской Федерации» </a:t>
            </a:r>
            <a:endParaRPr lang="ru-RU" sz="16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от 29.12.2012, ст</a:t>
            </a:r>
            <a:r>
              <a:rPr lang="ru-RU" sz="1600" dirty="0">
                <a:solidFill>
                  <a:prstClr val="black"/>
                </a:solidFill>
                <a:cs typeface="Times New Roman" panose="02020603050405020304" pitchFamily="18" charset="0"/>
              </a:rPr>
              <a:t>. 96)</a:t>
            </a:r>
            <a:endParaRPr lang="ru-RU" sz="1600" dirty="0">
              <a:solidFill>
                <a:prstClr val="black"/>
              </a:solidFill>
              <a:ea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38114" y="7842311"/>
            <a:ext cx="714380" cy="218972"/>
          </a:xfrm>
          <a:prstGeom prst="rect">
            <a:avLst/>
          </a:prstGeom>
          <a:solidFill>
            <a:srgbClr val="294E97"/>
          </a:solidFill>
          <a:ln>
            <a:solidFill>
              <a:srgbClr val="105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1754089" y="1627008"/>
            <a:ext cx="77724" cy="196940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01669" y="2276275"/>
            <a:ext cx="626337" cy="5766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РФ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62742" y="2852936"/>
            <a:ext cx="7092279" cy="743474"/>
          </a:xfrm>
          <a:prstGeom prst="rect">
            <a:avLst/>
          </a:prstGeom>
          <a:solidFill>
            <a:srgbClr val="40C739"/>
          </a:solidFill>
          <a:ln>
            <a:solidFill>
              <a:srgbClr val="40C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805" algn="ctr"/>
            <a:endParaRPr lang="ru-RU" altLang="x-none" sz="16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90805" algn="ctr"/>
            <a:r>
              <a:rPr lang="ru-RU" altLang="x-none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x-none" sz="1600" b="1" dirty="0">
                <a:solidFill>
                  <a:srgbClr val="000000"/>
                </a:solidFill>
              </a:rPr>
              <a:t>Советы по профессиональным квалификациям (40 СПК</a:t>
            </a:r>
            <a:r>
              <a:rPr lang="ru-RU" altLang="x-none" sz="1600" b="1" dirty="0" smtClean="0">
                <a:solidFill>
                  <a:srgbClr val="000000"/>
                </a:solidFill>
              </a:rPr>
              <a:t>)</a:t>
            </a:r>
          </a:p>
          <a:p>
            <a:pPr lvl="0" algn="ctr"/>
            <a:r>
              <a:rPr lang="ru-RU" altLang="x-none" sz="1200" b="1" dirty="0">
                <a:solidFill>
                  <a:prstClr val="black"/>
                </a:solidFill>
              </a:rPr>
              <a:t>Совет по профессиональным квалификациям </a:t>
            </a:r>
            <a:r>
              <a:rPr lang="ru-RU" sz="1200" b="1" dirty="0">
                <a:solidFill>
                  <a:prstClr val="black"/>
                </a:solidFill>
              </a:rPr>
              <a:t>торговой, внешнеторговой и по отдельным видам предпринимательской и экономической деятельности (ТПП РФ)</a:t>
            </a:r>
          </a:p>
          <a:p>
            <a:pPr marL="90805" algn="ctr"/>
            <a:endParaRPr lang="ru-RU" altLang="x-none" sz="1600" b="1" dirty="0">
              <a:solidFill>
                <a:srgbClr val="00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053614" y="3696517"/>
            <a:ext cx="7092280" cy="884612"/>
          </a:xfrm>
          <a:prstGeom prst="rect">
            <a:avLst/>
          </a:prstGeom>
          <a:solidFill>
            <a:schemeClr val="accent2">
              <a:lumMod val="50000"/>
              <a:lumOff val="50000"/>
            </a:schemeClr>
          </a:solidFill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</a:rPr>
              <a:t>Координационный орган при руководителей субъекта, </a:t>
            </a:r>
          </a:p>
          <a:p>
            <a:pPr algn="ctr"/>
            <a:r>
              <a:rPr lang="ru-RU" sz="1600" b="1" dirty="0" smtClean="0">
                <a:solidFill>
                  <a:srgbClr val="000000"/>
                </a:solidFill>
              </a:rPr>
              <a:t>региональный центр компетенций </a:t>
            </a:r>
          </a:p>
          <a:p>
            <a:pPr algn="ctr"/>
            <a:r>
              <a:rPr lang="ru-RU" sz="1200" b="1" dirty="0" smtClean="0">
                <a:solidFill>
                  <a:srgbClr val="000000"/>
                </a:solidFill>
              </a:rPr>
              <a:t>Центры оценки квалификации (ЦОК), организации, предоставляющие услуги ПОА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55576" y="3847105"/>
            <a:ext cx="872430" cy="5834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Регион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20072" y="5373216"/>
            <a:ext cx="3923928" cy="129526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ru-RU" sz="1600" b="1" dirty="0">
                <a:solidFill>
                  <a:prstClr val="black"/>
                </a:solidFill>
                <a:cs typeface="Times New Roman" panose="02020603050405020304" pitchFamily="18" charset="0"/>
              </a:rPr>
              <a:t>Независимая оценка </a:t>
            </a:r>
            <a:r>
              <a:rPr lang="ru-RU" sz="16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квалификаций</a:t>
            </a:r>
            <a:endParaRPr lang="ru-RU" sz="16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ru-RU" sz="1600" dirty="0">
                <a:solidFill>
                  <a:prstClr val="black"/>
                </a:solidFill>
                <a:cs typeface="Times New Roman" panose="02020603050405020304" pitchFamily="18" charset="0"/>
              </a:rPr>
              <a:t>(Федеральный закон от 03.07.2016г. №238-ФЗ «О независимой оценке квалификаций» </a:t>
            </a:r>
            <a:r>
              <a:rPr lang="ru-RU" sz="16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prstClr val="black"/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Левая фигурная скобка 1"/>
          <p:cNvSpPr/>
          <p:nvPr/>
        </p:nvSpPr>
        <p:spPr>
          <a:xfrm>
            <a:off x="1779695" y="3696523"/>
            <a:ext cx="45719" cy="88461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62743" y="2327142"/>
            <a:ext cx="7092280" cy="459972"/>
          </a:xfrm>
          <a:prstGeom prst="rect">
            <a:avLst/>
          </a:prstGeom>
          <a:solidFill>
            <a:srgbClr val="40C739"/>
          </a:solidFill>
          <a:ln>
            <a:solidFill>
              <a:srgbClr val="40C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805" algn="ctr"/>
            <a:r>
              <a:rPr lang="ru-RU" altLang="x-none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</a:rPr>
              <a:t>Национальное агентство развития квалификаций </a:t>
            </a:r>
            <a:r>
              <a:rPr lang="ru-RU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73394" y="4796765"/>
            <a:ext cx="8256476" cy="5206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600" b="1" dirty="0">
                <a:solidFill>
                  <a:prstClr val="black"/>
                </a:solidFill>
                <a:cs typeface="Times New Roman" panose="02020603050405020304" pitchFamily="18" charset="0"/>
              </a:rPr>
              <a:t>Инструменты независимой оценки качества трудовых </a:t>
            </a:r>
            <a:r>
              <a:rPr lang="ru-RU" altLang="ru-RU" sz="16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ресурсов</a:t>
            </a:r>
            <a:endParaRPr lang="ru-RU" altLang="ru-RU" sz="1600" b="1" dirty="0">
              <a:solidFill>
                <a:prstClr val="black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54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695"/>
            <a:ext cx="9540550" cy="672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 flipH="1" flipV="1">
            <a:off x="5" y="-24"/>
            <a:ext cx="9540551" cy="285728"/>
          </a:xfrm>
          <a:prstGeom prst="rect">
            <a:avLst/>
          </a:prstGeom>
          <a:solidFill>
            <a:srgbClr val="4489C8"/>
          </a:solidFill>
          <a:ln>
            <a:solidFill>
              <a:srgbClr val="448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2339752" y="404665"/>
            <a:ext cx="691276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  АНО «ПЕРМСКОЕ РЕГИОНАЛЬНОЕ АГЕНТСТВО РАЗВИТИЯ КВАЛИФИКАЦИЙ»</a:t>
            </a:r>
          </a:p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4212976" y="685800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220078" y="3295587"/>
            <a:ext cx="3654115" cy="16465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prstClr val="white"/>
                </a:solidFill>
              </a:rPr>
              <a:t>Главные критерии оценки:</a:t>
            </a:r>
          </a:p>
          <a:p>
            <a:endParaRPr lang="ru-RU" sz="1400" b="1" dirty="0" smtClean="0">
              <a:solidFill>
                <a:prstClr val="white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prstClr val="white"/>
                </a:solidFill>
              </a:rPr>
              <a:t>требования профессиональных стандартов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prstClr val="white"/>
                </a:solidFill>
              </a:rPr>
              <a:t>требования рынка труда </a:t>
            </a: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55577" y="1202357"/>
            <a:ext cx="8388423" cy="19386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altLang="ru-RU" b="1" dirty="0" smtClean="0">
              <a:solidFill>
                <a:prstClr val="white"/>
              </a:solidFill>
            </a:endParaRPr>
          </a:p>
          <a:p>
            <a:r>
              <a:rPr lang="ru-RU" altLang="ru-RU" b="1" dirty="0" smtClean="0">
                <a:solidFill>
                  <a:prstClr val="white"/>
                </a:solidFill>
              </a:rPr>
              <a:t>Соучредитель </a:t>
            </a:r>
            <a:r>
              <a:rPr lang="ru-RU" altLang="ru-RU" b="1" dirty="0">
                <a:solidFill>
                  <a:prstClr val="white"/>
                </a:solidFill>
              </a:rPr>
              <a:t>АНО «ПРАРК»  - Пермская ТПП </a:t>
            </a:r>
            <a:r>
              <a:rPr lang="ru-RU" altLang="ru-RU" sz="1400" b="1" dirty="0">
                <a:solidFill>
                  <a:prstClr val="white"/>
                </a:solidFill>
              </a:rPr>
              <a:t>( ТПП - обладатель лицензии на осуществление образовательной деятельности (бессрочная лицензия № 5056 от 29.02.2016</a:t>
            </a:r>
            <a:r>
              <a:rPr lang="ru-RU" altLang="ru-RU" sz="1400" b="1" dirty="0" smtClean="0">
                <a:solidFill>
                  <a:prstClr val="white"/>
                </a:solidFill>
              </a:rPr>
              <a:t>)</a:t>
            </a:r>
          </a:p>
          <a:p>
            <a:pPr algn="just"/>
            <a:r>
              <a:rPr lang="en-US" altLang="ru-RU" sz="1400" b="1" dirty="0">
                <a:solidFill>
                  <a:prstClr val="white"/>
                </a:solidFill>
              </a:rPr>
              <a:t/>
            </a:r>
            <a:br>
              <a:rPr lang="en-US" altLang="ru-RU" sz="1400" b="1" dirty="0">
                <a:solidFill>
                  <a:prstClr val="white"/>
                </a:solidFill>
              </a:rPr>
            </a:br>
            <a:r>
              <a:rPr lang="ru-RU" altLang="ru-RU" b="1" dirty="0" smtClean="0">
                <a:solidFill>
                  <a:prstClr val="white"/>
                </a:solidFill>
              </a:rPr>
              <a:t>АНО </a:t>
            </a:r>
            <a:r>
              <a:rPr lang="ru-RU" altLang="ru-RU" b="1" dirty="0">
                <a:solidFill>
                  <a:prstClr val="white"/>
                </a:solidFill>
              </a:rPr>
              <a:t>«</a:t>
            </a:r>
            <a:r>
              <a:rPr lang="ru-RU" altLang="ru-RU" b="1" dirty="0" smtClean="0">
                <a:solidFill>
                  <a:prstClr val="white"/>
                </a:solidFill>
              </a:rPr>
              <a:t>ПРАРК» - </a:t>
            </a:r>
            <a:r>
              <a:rPr lang="ru-RU" altLang="ru-RU" sz="1400" b="1" dirty="0" smtClean="0">
                <a:solidFill>
                  <a:prstClr val="white"/>
                </a:solidFill>
              </a:rPr>
              <a:t> </a:t>
            </a:r>
            <a:r>
              <a:rPr lang="ru-RU" altLang="ru-RU" sz="1400" b="1" dirty="0">
                <a:solidFill>
                  <a:prstClr val="white"/>
                </a:solidFill>
              </a:rPr>
              <a:t>единственная </a:t>
            </a:r>
            <a:r>
              <a:rPr lang="ru-RU" altLang="ru-RU" sz="1400" b="1" dirty="0" smtClean="0">
                <a:solidFill>
                  <a:prstClr val="white"/>
                </a:solidFill>
              </a:rPr>
              <a:t>в </a:t>
            </a:r>
            <a:r>
              <a:rPr lang="ru-RU" altLang="ru-RU" sz="1400" b="1" dirty="0">
                <a:solidFill>
                  <a:prstClr val="white"/>
                </a:solidFill>
              </a:rPr>
              <a:t>Пермском крае организация, оказывающая услуги по профессионально-общественной </a:t>
            </a:r>
            <a:r>
              <a:rPr lang="ru-RU" altLang="ru-RU" sz="1400" b="1" dirty="0" smtClean="0">
                <a:solidFill>
                  <a:prstClr val="white"/>
                </a:solidFill>
              </a:rPr>
              <a:t>аккредитации (ПОА) образовательных </a:t>
            </a:r>
            <a:r>
              <a:rPr lang="ru-RU" altLang="ru-RU" sz="1400" b="1" dirty="0">
                <a:solidFill>
                  <a:prstClr val="white"/>
                </a:solidFill>
              </a:rPr>
              <a:t>программ</a:t>
            </a:r>
            <a:r>
              <a:rPr lang="ru-RU" altLang="ru-RU" sz="1400" b="1" dirty="0" smtClean="0">
                <a:solidFill>
                  <a:prstClr val="white"/>
                </a:solidFill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 smtClean="0">
                <a:solidFill>
                  <a:prstClr val="white"/>
                </a:solidFill>
              </a:rPr>
              <a:t>зарегистрировано </a:t>
            </a:r>
            <a:r>
              <a:rPr lang="ru-RU" sz="1400" b="1" dirty="0">
                <a:solidFill>
                  <a:prstClr val="white"/>
                </a:solidFill>
              </a:rPr>
              <a:t>в качестве аккредитующей организации в АИС «Мониторинг ПОА» </a:t>
            </a:r>
            <a:endParaRPr lang="ru-RU" sz="1400" b="1" dirty="0" smtClean="0">
              <a:solidFill>
                <a:prstClr val="white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 smtClean="0">
                <a:solidFill>
                  <a:prstClr val="white"/>
                </a:solidFill>
              </a:rPr>
              <a:t>внесено </a:t>
            </a:r>
            <a:r>
              <a:rPr lang="ru-RU" sz="1400" b="1" dirty="0">
                <a:solidFill>
                  <a:prstClr val="white"/>
                </a:solidFill>
              </a:rPr>
              <a:t>в Перечни аккредитующих организаций Министерства просвещения РФ  и Министерства науки и высшего образования РФ</a:t>
            </a:r>
          </a:p>
          <a:p>
            <a:endParaRPr lang="ru-RU" altLang="ru-RU" sz="1400" b="1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87630" y="6093296"/>
            <a:ext cx="2946581" cy="5741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ПРОФЕССИОНАЛЬНОЕ  СООБЩЕСТВО (3 организации)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31840" y="5075592"/>
            <a:ext cx="3456384" cy="39221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ПОА ПРОВОДИТ ЭКСПЕРТНЫЙ СОВЕТ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695603" y="6068449"/>
            <a:ext cx="2764835" cy="562243"/>
          </a:xfrm>
          <a:prstGeom prst="rect">
            <a:avLst/>
          </a:prstGeom>
          <a:solidFill>
            <a:srgbClr val="40C739"/>
          </a:solidFill>
          <a:ln>
            <a:solidFill>
              <a:srgbClr val="40C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ПЕРМСКАЯ ТПП </a:t>
            </a:r>
            <a:r>
              <a:rPr lang="ru-RU" sz="1600" dirty="0">
                <a:solidFill>
                  <a:prstClr val="black"/>
                </a:solidFill>
              </a:rPr>
              <a:t>(</a:t>
            </a:r>
            <a:r>
              <a:rPr lang="ru-RU" sz="1600" dirty="0" smtClean="0">
                <a:solidFill>
                  <a:prstClr val="black"/>
                </a:solidFill>
              </a:rPr>
              <a:t>3 эксперта)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1720" y="5517243"/>
            <a:ext cx="2541162" cy="48160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БИЗНЕС (5-7организаций</a:t>
            </a:r>
            <a:r>
              <a:rPr lang="ru-RU" sz="1400" dirty="0" smtClean="0">
                <a:solidFill>
                  <a:prstClr val="black"/>
                </a:solidFill>
              </a:rPr>
              <a:t>)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17874" y="5517244"/>
            <a:ext cx="2822478" cy="481609"/>
          </a:xfrm>
          <a:prstGeom prst="rect">
            <a:avLst/>
          </a:prstGeom>
          <a:solidFill>
            <a:schemeClr val="accent2">
              <a:lumMod val="50000"/>
              <a:lumOff val="50000"/>
            </a:schemeClr>
          </a:solidFill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ОБРАЗОВАНИЕ (2-3 эксперта, в </a:t>
            </a:r>
            <a:r>
              <a:rPr lang="ru-RU" sz="1600" dirty="0" err="1" smtClean="0">
                <a:solidFill>
                  <a:prstClr val="black"/>
                </a:solidFill>
              </a:rPr>
              <a:t>т.ч</a:t>
            </a:r>
            <a:r>
              <a:rPr lang="ru-RU" sz="1600" dirty="0" smtClean="0">
                <a:solidFill>
                  <a:prstClr val="black"/>
                </a:solidFill>
              </a:rPr>
              <a:t>. другие регионы)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87996" y="3295652"/>
            <a:ext cx="4088062" cy="16574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488"/>
            <a:r>
              <a:rPr lang="ru-RU" b="1" dirty="0">
                <a:solidFill>
                  <a:prstClr val="white"/>
                </a:solidFill>
              </a:rPr>
              <a:t>Профессионально-общественная аккредитация образовательных программ (ПОА) </a:t>
            </a:r>
            <a:r>
              <a:rPr lang="ru-RU" sz="1400" b="1" dirty="0">
                <a:solidFill>
                  <a:prstClr val="white"/>
                </a:solidFill>
              </a:rPr>
              <a:t>– </a:t>
            </a:r>
            <a:endParaRPr lang="ru-RU" sz="1400" b="1" dirty="0" smtClean="0">
              <a:solidFill>
                <a:prstClr val="white"/>
              </a:solidFill>
            </a:endParaRPr>
          </a:p>
          <a:p>
            <a:pPr marL="90488"/>
            <a:r>
              <a:rPr lang="ru-RU" sz="1400" b="1" dirty="0" smtClean="0">
                <a:solidFill>
                  <a:prstClr val="white"/>
                </a:solidFill>
              </a:rPr>
              <a:t>признание </a:t>
            </a:r>
            <a:r>
              <a:rPr lang="ru-RU" sz="1400" b="1" dirty="0">
                <a:solidFill>
                  <a:prstClr val="white"/>
                </a:solidFill>
              </a:rPr>
              <a:t>качества и уровня подготовки выпускников, освоивших образовательную </a:t>
            </a:r>
            <a:r>
              <a:rPr lang="ru-RU" sz="1400" b="1" dirty="0" smtClean="0">
                <a:solidFill>
                  <a:prstClr val="white"/>
                </a:solidFill>
              </a:rPr>
              <a:t>программу  </a:t>
            </a:r>
            <a:r>
              <a:rPr lang="ru-RU" sz="1400" b="1" dirty="0">
                <a:solidFill>
                  <a:prstClr val="white"/>
                </a:solidFill>
              </a:rPr>
              <a:t>(ст. 96 Закона об Образовании в РФ)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573472" y="6645645"/>
            <a:ext cx="2688804" cy="2273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black"/>
                </a:solidFill>
              </a:rPr>
              <a:t>в</a:t>
            </a:r>
            <a:r>
              <a:rPr lang="ru-RU" sz="1600" dirty="0" smtClean="0">
                <a:solidFill>
                  <a:prstClr val="black"/>
                </a:solidFill>
              </a:rPr>
              <a:t>ыпускники, студенты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2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695"/>
            <a:ext cx="9540550" cy="672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 flipH="1" flipV="1">
            <a:off x="5" y="-24"/>
            <a:ext cx="9540551" cy="285728"/>
          </a:xfrm>
          <a:prstGeom prst="rect">
            <a:avLst/>
          </a:prstGeom>
          <a:solidFill>
            <a:srgbClr val="4489C8"/>
          </a:solidFill>
          <a:ln>
            <a:solidFill>
              <a:srgbClr val="448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2339752" y="404665"/>
            <a:ext cx="691276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  АНО «ПЕРМСКОЕ РЕГИОНАЛЬНОЕ АГЕНТСТВО РАЗВИТИЯ КВАЛИФИКАЦИЙ»</a:t>
            </a:r>
          </a:p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4212976" y="685800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84516" y="1069513"/>
            <a:ext cx="8388423" cy="20882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altLang="ru-RU" b="1" dirty="0" smtClean="0">
              <a:solidFill>
                <a:prstClr val="white"/>
              </a:solidFill>
            </a:endParaRPr>
          </a:p>
          <a:p>
            <a:r>
              <a:rPr lang="ru-RU" altLang="ru-RU" b="1" dirty="0" smtClean="0">
                <a:solidFill>
                  <a:prstClr val="white"/>
                </a:solidFill>
              </a:rPr>
              <a:t>Этапы процедуры ПОА: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prstClr val="white"/>
                </a:solidFill>
              </a:rPr>
              <a:t>Подготовка отчета по </a:t>
            </a:r>
            <a:r>
              <a:rPr lang="ru-RU" sz="1400" b="1" dirty="0" err="1" smtClean="0">
                <a:solidFill>
                  <a:prstClr val="white"/>
                </a:solidFill>
              </a:rPr>
              <a:t>самообследованию</a:t>
            </a:r>
            <a:r>
              <a:rPr lang="ru-RU" sz="1400" b="1" dirty="0" smtClean="0">
                <a:solidFill>
                  <a:prstClr val="white"/>
                </a:solidFill>
              </a:rPr>
              <a:t>, документов программы.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prstClr val="white"/>
                </a:solidFill>
              </a:rPr>
              <a:t>Анкетирование работодателей, выпускников, студентов, тестирование студентов (тест на основе профессионального стандарта).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prstClr val="white"/>
                </a:solidFill>
              </a:rPr>
              <a:t>Визит в образовательную организацию (2 дня): круглые столы с работодателями, выпускниками, преподавателями, интервьюирование студентов, работа с документами.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prstClr val="white"/>
                </a:solidFill>
              </a:rPr>
              <a:t>Совещания экспертов, подготовка отчетов, Экспертного заключения, проведение заседания </a:t>
            </a:r>
            <a:r>
              <a:rPr lang="ru-RU" sz="1400" b="1" dirty="0" err="1">
                <a:solidFill>
                  <a:prstClr val="white"/>
                </a:solidFill>
              </a:rPr>
              <a:t>А</a:t>
            </a:r>
            <a:r>
              <a:rPr lang="ru-RU" sz="1400" b="1" dirty="0" err="1" smtClean="0">
                <a:solidFill>
                  <a:prstClr val="white"/>
                </a:solidFill>
              </a:rPr>
              <a:t>ккредитационной</a:t>
            </a:r>
            <a:r>
              <a:rPr lang="ru-RU" sz="1400" b="1" dirty="0" smtClean="0">
                <a:solidFill>
                  <a:prstClr val="white"/>
                </a:solidFill>
              </a:rPr>
              <a:t> коллегии.</a:t>
            </a:r>
            <a:r>
              <a:rPr lang="ru-RU" sz="1400" b="1" dirty="0" smtClean="0">
                <a:solidFill>
                  <a:prstClr val="white"/>
                </a:solidFill>
              </a:rPr>
              <a:t> </a:t>
            </a:r>
          </a:p>
          <a:p>
            <a:pPr marL="342900" indent="-342900">
              <a:buAutoNum type="arabicPeriod"/>
            </a:pPr>
            <a:endParaRPr lang="ru-RU" sz="1400" b="1" dirty="0">
              <a:solidFill>
                <a:prstClr val="white"/>
              </a:solidFill>
            </a:endParaRPr>
          </a:p>
          <a:p>
            <a:endParaRPr lang="ru-RU" altLang="ru-RU" sz="1400" b="1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48064" y="3308969"/>
            <a:ext cx="4024875" cy="32197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Председатели</a:t>
            </a:r>
          </a:p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</a:rPr>
              <a:t>Аккредитационной</a:t>
            </a:r>
            <a:r>
              <a:rPr lang="ru-RU" sz="1600" dirty="0" smtClean="0">
                <a:solidFill>
                  <a:prstClr val="black"/>
                </a:solidFill>
              </a:rPr>
              <a:t> коллегии  АНО «ПРАРК»: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</a:rPr>
              <a:t>2015-2018: Захаров Н.Н., ректор АНО «ПИИМОКО», к.ф.н., профессор;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</a:rPr>
              <a:t>2018-2021: </a:t>
            </a:r>
            <a:r>
              <a:rPr lang="ru-RU" sz="1400" dirty="0">
                <a:solidFill>
                  <a:prstClr val="black"/>
                </a:solidFill>
              </a:rPr>
              <a:t>Ивенских И.В., Депутат Государственной Думы Федерального Собрания Российской Федерации, заместитель председателя комитета по просвещению. </a:t>
            </a:r>
            <a:endParaRPr lang="ru-RU" sz="1400" dirty="0" smtClean="0">
              <a:solidFill>
                <a:prstClr val="black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</a:rPr>
              <a:t>С 24.09.22: Колесников А.К., советник ректора ПГГПУ</a:t>
            </a:r>
            <a:endParaRPr lang="ru-RU" sz="1600" dirty="0" smtClean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0051" y="3308969"/>
            <a:ext cx="4176497" cy="321972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Председатель </a:t>
            </a:r>
          </a:p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Экспертного Совета АНО «ПРАРК»</a:t>
            </a:r>
          </a:p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Красных С.В., </a:t>
            </a:r>
            <a:r>
              <a:rPr lang="ru-RU" sz="1600" dirty="0" err="1" smtClean="0">
                <a:solidFill>
                  <a:prstClr val="black"/>
                </a:solidFill>
              </a:rPr>
              <a:t>к.г.н</a:t>
            </a:r>
            <a:r>
              <a:rPr lang="ru-RU" sz="1600" dirty="0" smtClean="0">
                <a:solidFill>
                  <a:prstClr val="black"/>
                </a:solidFill>
              </a:rPr>
              <a:t>., доцент.</a:t>
            </a:r>
          </a:p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Опыт работы: 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</a:rPr>
              <a:t>более 20 лет в сфере высшего образования, в </a:t>
            </a:r>
            <a:r>
              <a:rPr lang="ru-RU" sz="1400" dirty="0" err="1" smtClean="0">
                <a:solidFill>
                  <a:prstClr val="black"/>
                </a:solidFill>
              </a:rPr>
              <a:t>т.ч</a:t>
            </a:r>
            <a:r>
              <a:rPr lang="ru-RU" sz="1400" dirty="0" smtClean="0">
                <a:solidFill>
                  <a:prstClr val="black"/>
                </a:solidFill>
              </a:rPr>
              <a:t>. 6 лет-в статусе декана географического факультета ПГНИУ;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prstClr val="black"/>
                </a:solidFill>
              </a:rPr>
              <a:t>б</a:t>
            </a:r>
            <a:r>
              <a:rPr lang="ru-RU" sz="1400" dirty="0" smtClean="0">
                <a:solidFill>
                  <a:prstClr val="black"/>
                </a:solidFill>
              </a:rPr>
              <a:t>олее  10 лет в </a:t>
            </a:r>
            <a:r>
              <a:rPr lang="ru-RU" sz="1400" dirty="0" err="1" smtClean="0">
                <a:solidFill>
                  <a:prstClr val="black"/>
                </a:solidFill>
              </a:rPr>
              <a:t>оганах</a:t>
            </a:r>
            <a:r>
              <a:rPr lang="ru-RU" sz="1400" dirty="0" smtClean="0">
                <a:solidFill>
                  <a:prstClr val="black"/>
                </a:solidFill>
              </a:rPr>
              <a:t> исполнительно-государственной власти, связанных с образованием;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</a:rPr>
              <a:t>11 лет работал директором пермского педагогического колледжа № 1.</a:t>
            </a:r>
            <a:endParaRPr lang="ru-RU" sz="1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695"/>
            <a:ext cx="9540550" cy="672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 flipH="1" flipV="1">
            <a:off x="5" y="-24"/>
            <a:ext cx="9540551" cy="285728"/>
          </a:xfrm>
          <a:prstGeom prst="rect">
            <a:avLst/>
          </a:prstGeom>
          <a:solidFill>
            <a:srgbClr val="4489C8"/>
          </a:solidFill>
          <a:ln>
            <a:solidFill>
              <a:srgbClr val="448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2339752" y="404665"/>
            <a:ext cx="691276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  АНО «ПЕРМСКОЕ РЕГИОНАЛЬНОЕ АГЕНТСТВО РАЗВИТИЯ КВАЛИФИКАЦИЙ»</a:t>
            </a:r>
          </a:p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4212976" y="685800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49626" y="1340768"/>
            <a:ext cx="8388423" cy="10081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prstClr val="white"/>
                </a:solidFill>
              </a:rPr>
              <a:t>ПОА образовательной программы</a:t>
            </a:r>
          </a:p>
          <a:p>
            <a:pPr algn="ctr"/>
            <a:r>
              <a:rPr lang="ru-RU" altLang="ru-RU" b="1" dirty="0" smtClean="0">
                <a:solidFill>
                  <a:prstClr val="white"/>
                </a:solidFill>
              </a:rPr>
              <a:t>13.03.02 </a:t>
            </a:r>
            <a:r>
              <a:rPr lang="ru-RU" altLang="ru-RU" b="1" dirty="0">
                <a:solidFill>
                  <a:prstClr val="white"/>
                </a:solidFill>
              </a:rPr>
              <a:t>ЭЛЕКТРОЭНЕРГЕТИКА И </a:t>
            </a:r>
            <a:r>
              <a:rPr lang="ru-RU" altLang="ru-RU" b="1" dirty="0" smtClean="0">
                <a:solidFill>
                  <a:prstClr val="white"/>
                </a:solidFill>
              </a:rPr>
              <a:t>ЭЛЕКТРОТЕХНИКА (уровень </a:t>
            </a:r>
            <a:r>
              <a:rPr lang="ru-RU" altLang="ru-RU" b="1" dirty="0" err="1" smtClean="0">
                <a:solidFill>
                  <a:prstClr val="white"/>
                </a:solidFill>
              </a:rPr>
              <a:t>бакалавриата</a:t>
            </a:r>
            <a:r>
              <a:rPr lang="ru-RU" altLang="ru-RU" b="1" dirty="0" smtClean="0">
                <a:solidFill>
                  <a:prstClr val="white"/>
                </a:solidFill>
              </a:rPr>
              <a:t>), профиль «</a:t>
            </a:r>
            <a:r>
              <a:rPr lang="ru-RU" altLang="ru-RU" b="1" dirty="0">
                <a:solidFill>
                  <a:prstClr val="white"/>
                </a:solidFill>
              </a:rPr>
              <a:t>ЭЛЕКТРОСНАБЖЕНИЕ» </a:t>
            </a:r>
            <a:r>
              <a:rPr lang="ru-RU" altLang="ru-RU" b="1" dirty="0" smtClean="0">
                <a:solidFill>
                  <a:prstClr val="white"/>
                </a:solidFill>
              </a:rPr>
              <a:t>(ПНИПУ)</a:t>
            </a:r>
            <a:endParaRPr lang="ru-RU" altLang="ru-RU" b="1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2336" y="4077072"/>
            <a:ext cx="8375713" cy="15841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prstClr val="black"/>
                </a:solidFill>
              </a:rPr>
              <a:t>Эксперты высшей школы: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prstClr val="black"/>
                </a:solidFill>
              </a:rPr>
              <a:t>руководитель образовательной программы «Электроэнергетика и электротехника» Уральского энергетического института ФГАОУ ВО «</a:t>
            </a:r>
            <a:r>
              <a:rPr lang="ru-RU" sz="1600" dirty="0" err="1">
                <a:solidFill>
                  <a:prstClr val="black"/>
                </a:solidFill>
              </a:rPr>
              <a:t>УрФУ</a:t>
            </a:r>
            <a:r>
              <a:rPr lang="ru-RU" sz="1600" dirty="0">
                <a:solidFill>
                  <a:prstClr val="black"/>
                </a:solidFill>
              </a:rPr>
              <a:t> им. первого Президента России Б.Н. Ельцина», д.т.н., доцент: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prstClr val="black"/>
                </a:solidFill>
              </a:rPr>
              <a:t>п</a:t>
            </a:r>
            <a:r>
              <a:rPr lang="ru-RU" sz="1600" dirty="0" smtClean="0">
                <a:solidFill>
                  <a:prstClr val="black"/>
                </a:solidFill>
              </a:rPr>
              <a:t>рофессор </a:t>
            </a:r>
            <a:r>
              <a:rPr lang="ru-RU" sz="1600" dirty="0">
                <a:solidFill>
                  <a:prstClr val="black"/>
                </a:solidFill>
              </a:rPr>
              <a:t>кафедры электроники и </a:t>
            </a:r>
            <a:r>
              <a:rPr lang="ru-RU" sz="1600" dirty="0" err="1">
                <a:solidFill>
                  <a:prstClr val="black"/>
                </a:solidFill>
              </a:rPr>
              <a:t>наноэлектроники</a:t>
            </a:r>
            <a:r>
              <a:rPr lang="ru-RU" sz="1600" dirty="0">
                <a:solidFill>
                  <a:prstClr val="black"/>
                </a:solidFill>
              </a:rPr>
              <a:t> ФГБОУ ВО «Национальный исследовательский Мордовский государственный университет им. Н.П. Огарёва</a:t>
            </a:r>
            <a:r>
              <a:rPr lang="ru-RU" sz="1600" dirty="0" smtClean="0">
                <a:solidFill>
                  <a:prstClr val="black"/>
                </a:solidFill>
              </a:rPr>
              <a:t>»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62338" y="2492896"/>
            <a:ext cx="8384840" cy="144202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prstClr val="black"/>
                </a:solidFill>
              </a:rPr>
              <a:t>Работодатели: 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</a:rPr>
              <a:t>Филиал </a:t>
            </a:r>
            <a:r>
              <a:rPr lang="ru-RU" sz="1600" dirty="0">
                <a:solidFill>
                  <a:prstClr val="black"/>
                </a:solidFill>
              </a:rPr>
              <a:t>ОАО «МРСК Урала» – «Пермэнерго», Филиал ПАО «ФСК ЕЭС» – Пермское ПМЭС, Пермское региональное управление ООО «ЛУКОЙЛ-Энергосети», АО «ОДК-Пермские моторы», ООО «</a:t>
            </a:r>
            <a:r>
              <a:rPr lang="ru-RU" sz="1600" dirty="0" err="1">
                <a:solidFill>
                  <a:prstClr val="black"/>
                </a:solidFill>
              </a:rPr>
              <a:t>Головановская</a:t>
            </a:r>
            <a:r>
              <a:rPr lang="ru-RU" sz="1600" dirty="0">
                <a:solidFill>
                  <a:prstClr val="black"/>
                </a:solidFill>
              </a:rPr>
              <a:t> энергетическая компания», Группа предприятий «Спутник», ПАО НПО «Искра», ГП «ПЦБК</a:t>
            </a:r>
            <a:r>
              <a:rPr lang="ru-RU" sz="1600" dirty="0" smtClean="0">
                <a:solidFill>
                  <a:prstClr val="black"/>
                </a:solidFill>
              </a:rPr>
              <a:t>»</a:t>
            </a:r>
            <a:endParaRPr lang="ru-RU" sz="1600" dirty="0" smtClean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2338" y="5857581"/>
            <a:ext cx="8412324" cy="68069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prstClr val="black"/>
                </a:solidFill>
              </a:rPr>
              <a:t>Независимые профессиональные эксперты</a:t>
            </a:r>
            <a:r>
              <a:rPr lang="ru-RU" sz="1600" dirty="0" smtClean="0">
                <a:solidFill>
                  <a:prstClr val="black"/>
                </a:solidFill>
              </a:rPr>
              <a:t>: 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</a:rPr>
              <a:t>ООО </a:t>
            </a:r>
            <a:r>
              <a:rPr lang="ru-RU" sz="1600" dirty="0">
                <a:solidFill>
                  <a:prstClr val="black"/>
                </a:solidFill>
              </a:rPr>
              <a:t>«НСХ АЗИЯ ДРИЛЛИНГ», АО «</a:t>
            </a:r>
            <a:r>
              <a:rPr lang="ru-RU" sz="1600" dirty="0" err="1">
                <a:solidFill>
                  <a:prstClr val="black"/>
                </a:solidFill>
              </a:rPr>
              <a:t>Сибур</a:t>
            </a:r>
            <a:r>
              <a:rPr lang="ru-RU" sz="1600" dirty="0">
                <a:solidFill>
                  <a:prstClr val="black"/>
                </a:solidFill>
              </a:rPr>
              <a:t>-Химпром»</a:t>
            </a:r>
          </a:p>
          <a:p>
            <a:pPr algn="ctr"/>
            <a:endParaRPr lang="ru-RU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54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-98425"/>
            <a:ext cx="9169400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8363" y="-26988"/>
            <a:ext cx="6630987" cy="582613"/>
          </a:xfrm>
        </p:spPr>
        <p:txBody>
          <a:bodyPr rtlCol="0">
            <a:normAutofit fontScale="90000"/>
          </a:bodyPr>
          <a:lstStyle/>
          <a:p>
            <a:pPr>
              <a:defRPr sz="1600" b="1" i="0" u="none" strike="noStrike" kern="12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Анкетирование работодателей.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Оценка уровня подготовки выпускников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40200" y="836713"/>
            <a:ext cx="4752975" cy="57609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200" b="1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2200" b="1" dirty="0" smtClean="0">
                <a:solidFill>
                  <a:srgbClr val="002060"/>
                </a:solidFill>
              </a:rPr>
              <a:t>38 </a:t>
            </a:r>
            <a:r>
              <a:rPr lang="ru-RU" sz="2200" b="1" dirty="0">
                <a:solidFill>
                  <a:srgbClr val="002060"/>
                </a:solidFill>
              </a:rPr>
              <a:t>анкет, представители 13 социальных партнёров: </a:t>
            </a:r>
          </a:p>
          <a:p>
            <a:pPr>
              <a:defRPr/>
            </a:pPr>
            <a:r>
              <a:rPr lang="ru-RU" b="1" dirty="0">
                <a:solidFill>
                  <a:prstClr val="black"/>
                </a:solidFill>
              </a:rPr>
              <a:t>ОАО «МРСК Урала» (филиал «</a:t>
            </a:r>
            <a:r>
              <a:rPr lang="ru-RU" b="1" dirty="0" err="1">
                <a:solidFill>
                  <a:prstClr val="black"/>
                </a:solidFill>
              </a:rPr>
              <a:t>Пермэнерго</a:t>
            </a:r>
            <a:r>
              <a:rPr lang="ru-RU" b="1" dirty="0">
                <a:solidFill>
                  <a:prstClr val="black"/>
                </a:solidFill>
              </a:rPr>
              <a:t>»), ООО «ЛУКОЙЛ-ЭНЕРГОСЕТИ» (Пермское региональное управление), ООО  «Спутник-Комплектация», АО «</a:t>
            </a:r>
            <a:r>
              <a:rPr lang="ru-RU" b="1" dirty="0" err="1">
                <a:solidFill>
                  <a:prstClr val="black"/>
                </a:solidFill>
              </a:rPr>
              <a:t>ОДК-Пермские</a:t>
            </a:r>
            <a:r>
              <a:rPr lang="ru-RU" b="1" dirty="0">
                <a:solidFill>
                  <a:prstClr val="black"/>
                </a:solidFill>
              </a:rPr>
              <a:t> моторы», АО «Пермский завод «Машиностроитель», ООО «</a:t>
            </a:r>
            <a:r>
              <a:rPr lang="ru-RU" b="1" dirty="0" err="1">
                <a:solidFill>
                  <a:prstClr val="black"/>
                </a:solidFill>
              </a:rPr>
              <a:t>НОВОГОР-Прикамье</a:t>
            </a:r>
            <a:r>
              <a:rPr lang="ru-RU" b="1" dirty="0">
                <a:solidFill>
                  <a:prstClr val="black"/>
                </a:solidFill>
              </a:rPr>
              <a:t>», ООО «</a:t>
            </a:r>
            <a:r>
              <a:rPr lang="ru-RU" b="1" dirty="0" err="1">
                <a:solidFill>
                  <a:prstClr val="black"/>
                </a:solidFill>
              </a:rPr>
              <a:t>Еврохим-Усольский</a:t>
            </a:r>
            <a:r>
              <a:rPr lang="ru-RU" b="1" dirty="0">
                <a:solidFill>
                  <a:prstClr val="black"/>
                </a:solidFill>
              </a:rPr>
              <a:t> Калийный Комбинат», ПАО «Т плюс» (ТЭЦ-6), ФКП «Пермский пороховой завод», АО «СО ЕЭС»  (Пермское региональное диспетчерское управление, филиал), АО «ФСК ЕЭС» (Пермское ПМЭС), ООО «</a:t>
            </a:r>
            <a:r>
              <a:rPr lang="ru-RU" b="1" dirty="0" err="1">
                <a:solidFill>
                  <a:prstClr val="black"/>
                </a:solidFill>
              </a:rPr>
              <a:t>Головановская</a:t>
            </a:r>
            <a:r>
              <a:rPr lang="ru-RU" b="1" dirty="0">
                <a:solidFill>
                  <a:prstClr val="black"/>
                </a:solidFill>
              </a:rPr>
              <a:t> энергетическая компания», ООО  Группа предприятий «Пермский ЦБК». </a:t>
            </a:r>
          </a:p>
          <a:p>
            <a:pPr>
              <a:defRPr/>
            </a:pPr>
            <a:endParaRPr lang="ru-RU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b="1" dirty="0">
                <a:solidFill>
                  <a:prstClr val="black"/>
                </a:solidFill>
              </a:rPr>
              <a:t>Заместители руководителей организаций, руководители  и ведущие специалисты структурных подразделений.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1520" y="1052736"/>
          <a:ext cx="38164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7417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-98425"/>
            <a:ext cx="9169400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630988" cy="798513"/>
          </a:xfrm>
        </p:spPr>
        <p:txBody>
          <a:bodyPr rtlCol="0">
            <a:normAutofit/>
          </a:bodyPr>
          <a:lstStyle/>
          <a:p>
            <a:pPr>
              <a:defRPr sz="1600" b="1" i="0" u="none" strike="noStrike" kern="12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Анкетирование выпускников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4463" y="3860800"/>
            <a:ext cx="3059112" cy="2808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u="sng" dirty="0">
                <a:solidFill>
                  <a:prstClr val="black"/>
                </a:solidFill>
              </a:rPr>
              <a:t>181 выпускник программы: </a:t>
            </a:r>
          </a:p>
          <a:p>
            <a:pPr>
              <a:defRPr/>
            </a:pPr>
            <a:r>
              <a:rPr lang="ru-RU" sz="1500" b="1" dirty="0">
                <a:solidFill>
                  <a:prstClr val="black"/>
                </a:solidFill>
              </a:rPr>
              <a:t>74 выпускника 2020 г., </a:t>
            </a:r>
          </a:p>
          <a:p>
            <a:pPr>
              <a:defRPr/>
            </a:pPr>
            <a:r>
              <a:rPr lang="ru-RU" sz="1500" b="1" dirty="0">
                <a:solidFill>
                  <a:prstClr val="black"/>
                </a:solidFill>
              </a:rPr>
              <a:t>100 выпускников 2019 г.,</a:t>
            </a:r>
            <a:br>
              <a:rPr lang="ru-RU" sz="1500" b="1" dirty="0">
                <a:solidFill>
                  <a:prstClr val="black"/>
                </a:solidFill>
              </a:rPr>
            </a:br>
            <a:r>
              <a:rPr lang="ru-RU" sz="1500" b="1" dirty="0">
                <a:solidFill>
                  <a:prstClr val="black"/>
                </a:solidFill>
              </a:rPr>
              <a:t>4 выпускника 2018 г., </a:t>
            </a:r>
          </a:p>
          <a:p>
            <a:pPr>
              <a:defRPr/>
            </a:pPr>
            <a:r>
              <a:rPr lang="ru-RU" sz="1500" b="1" dirty="0">
                <a:solidFill>
                  <a:prstClr val="black"/>
                </a:solidFill>
              </a:rPr>
              <a:t>1 выпускник 2017 г.,</a:t>
            </a:r>
          </a:p>
          <a:p>
            <a:pPr>
              <a:defRPr/>
            </a:pPr>
            <a:r>
              <a:rPr lang="ru-RU" sz="1500" b="1" dirty="0">
                <a:solidFill>
                  <a:prstClr val="black"/>
                </a:solidFill>
              </a:rPr>
              <a:t>1выпускник 2016 г., </a:t>
            </a:r>
            <a:br>
              <a:rPr lang="ru-RU" sz="1500" b="1" dirty="0">
                <a:solidFill>
                  <a:prstClr val="black"/>
                </a:solidFill>
              </a:rPr>
            </a:br>
            <a:r>
              <a:rPr lang="ru-RU" sz="1500" b="1" dirty="0">
                <a:solidFill>
                  <a:prstClr val="black"/>
                </a:solidFill>
              </a:rPr>
              <a:t>1 выпускник 2014 г.</a:t>
            </a:r>
          </a:p>
          <a:p>
            <a:pPr>
              <a:defRPr/>
            </a:pPr>
            <a:r>
              <a:rPr lang="ru-RU" sz="1400" b="1" dirty="0">
                <a:solidFill>
                  <a:prstClr val="black"/>
                </a:solidFill>
              </a:rPr>
              <a:t>Работают по специальности: 93,4%.</a:t>
            </a:r>
          </a:p>
          <a:p>
            <a:pPr>
              <a:defRPr/>
            </a:pPr>
            <a:r>
              <a:rPr lang="ru-RU" sz="1400" b="1" dirty="0">
                <a:solidFill>
                  <a:prstClr val="black"/>
                </a:solidFill>
              </a:rPr>
              <a:t>73,5% удовлетворены местом работы; 21,5% удовлетворены, но рассчитывают на скорый карьерный рост.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580063" y="3429000"/>
            <a:ext cx="3563937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u="sng" dirty="0">
                <a:solidFill>
                  <a:prstClr val="black"/>
                </a:solidFill>
              </a:rPr>
              <a:t>Направления повышения качества подготовки:</a:t>
            </a:r>
          </a:p>
          <a:p>
            <a:pPr marL="177800" indent="-177800">
              <a:buFont typeface="Arial" pitchFamily="34" charset="0"/>
              <a:buChar char="•"/>
              <a:defRPr/>
            </a:pPr>
            <a:r>
              <a:rPr lang="ru-RU" sz="1200" b="1" dirty="0">
                <a:solidFill>
                  <a:prstClr val="black"/>
                </a:solidFill>
              </a:rPr>
              <a:t>увеличение доли практических занятий, в т.ч. лабораторных работ по профильным предметам; </a:t>
            </a:r>
          </a:p>
          <a:p>
            <a:pPr marL="177800" indent="-177800">
              <a:buFont typeface="Arial" pitchFamily="34" charset="0"/>
              <a:buChar char="•"/>
              <a:defRPr/>
            </a:pPr>
            <a:r>
              <a:rPr lang="ru-RU" sz="1200" b="1" dirty="0">
                <a:solidFill>
                  <a:prstClr val="black"/>
                </a:solidFill>
              </a:rPr>
              <a:t>выездные практические занятия на реальных объектах; </a:t>
            </a:r>
          </a:p>
          <a:p>
            <a:pPr marL="177800" indent="-177800">
              <a:buFont typeface="Arial" pitchFamily="34" charset="0"/>
              <a:buChar char="•"/>
              <a:defRPr/>
            </a:pPr>
            <a:r>
              <a:rPr lang="ru-RU" sz="1200" b="1" dirty="0">
                <a:solidFill>
                  <a:prstClr val="black"/>
                </a:solidFill>
              </a:rPr>
              <a:t>улучшение организации производственной практики;</a:t>
            </a:r>
          </a:p>
          <a:p>
            <a:pPr marL="177800" indent="-177800">
              <a:buFont typeface="Arial" pitchFamily="34" charset="0"/>
              <a:buChar char="•"/>
              <a:defRPr/>
            </a:pPr>
            <a:r>
              <a:rPr lang="ru-RU" sz="1200" b="1" dirty="0">
                <a:solidFill>
                  <a:prstClr val="black"/>
                </a:solidFill>
              </a:rPr>
              <a:t>экскурсии на объекты с первых лет обучения; </a:t>
            </a:r>
          </a:p>
          <a:p>
            <a:pPr marL="177800" indent="-177800">
              <a:buFont typeface="Arial" pitchFamily="34" charset="0"/>
              <a:buChar char="•"/>
              <a:defRPr/>
            </a:pPr>
            <a:r>
              <a:rPr lang="ru-RU" sz="1200" b="1" dirty="0">
                <a:solidFill>
                  <a:prstClr val="black"/>
                </a:solidFill>
              </a:rPr>
              <a:t>обновление материально-технической базы, в т.ч.  лабораторных стендов; </a:t>
            </a:r>
          </a:p>
          <a:p>
            <a:pPr marL="177800" indent="-177800">
              <a:buFont typeface="Arial" pitchFamily="34" charset="0"/>
              <a:buChar char="•"/>
              <a:defRPr/>
            </a:pPr>
            <a:r>
              <a:rPr lang="ru-RU" sz="1200" b="1" dirty="0">
                <a:solidFill>
                  <a:prstClr val="black"/>
                </a:solidFill>
              </a:rPr>
              <a:t>актуализация программ с учётом современных технологий и требований рынка; </a:t>
            </a:r>
          </a:p>
          <a:p>
            <a:pPr marL="177800" indent="-177800">
              <a:buFont typeface="Arial" pitchFamily="34" charset="0"/>
              <a:buChar char="•"/>
              <a:defRPr/>
            </a:pPr>
            <a:r>
              <a:rPr lang="ru-RU" sz="1200" b="1" dirty="0">
                <a:solidFill>
                  <a:prstClr val="black"/>
                </a:solidFill>
              </a:rPr>
              <a:t>развитие в навыков работы с современным оборудованием и специальным программным обеспечением, навыков планирования, управления производством, общения. 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6156176" y="908720"/>
          <a:ext cx="234315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323529" y="1071562"/>
          <a:ext cx="5430630" cy="3324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3203848" y="3429000"/>
          <a:ext cx="2413000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6538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" y="267825"/>
            <a:ext cx="9540550" cy="672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 flipH="1" flipV="1">
            <a:off x="5" y="-24"/>
            <a:ext cx="9540551" cy="285728"/>
          </a:xfrm>
          <a:prstGeom prst="rect">
            <a:avLst/>
          </a:prstGeom>
          <a:solidFill>
            <a:srgbClr val="4489C8"/>
          </a:solidFill>
          <a:ln>
            <a:solidFill>
              <a:srgbClr val="448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2339752" y="404665"/>
            <a:ext cx="691276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  АНО «ПЕРМСКОЕ РЕГИОНАЛЬНОЕ АГЕНТСТВО РАЗВИТИЯ КВАЛИФИКАЦИЙ»</a:t>
            </a:r>
          </a:p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4212976" y="685800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45503" y="3582783"/>
            <a:ext cx="8412324" cy="9353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</a:rPr>
              <a:t>ИТОГИ РАБОТЫ АНО «ПРАРК</a:t>
            </a:r>
            <a:r>
              <a:rPr lang="ru-RU" sz="1600" b="1" dirty="0" smtClean="0">
                <a:solidFill>
                  <a:prstClr val="black"/>
                </a:solidFill>
              </a:rPr>
              <a:t>»</a:t>
            </a:r>
          </a:p>
          <a:p>
            <a:pPr algn="ctr"/>
            <a:r>
              <a:rPr lang="ru-RU" sz="1600" b="1" dirty="0" smtClean="0">
                <a:solidFill>
                  <a:prstClr val="black"/>
                </a:solidFill>
              </a:rPr>
              <a:t>(2015 – </a:t>
            </a:r>
            <a:r>
              <a:rPr lang="ru-RU" sz="1600" b="1" dirty="0" smtClean="0">
                <a:solidFill>
                  <a:prstClr val="black"/>
                </a:solidFill>
              </a:rPr>
              <a:t>2021гг.): 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38114" y="7842311"/>
            <a:ext cx="714380" cy="218972"/>
          </a:xfrm>
          <a:prstGeom prst="rect">
            <a:avLst/>
          </a:prstGeom>
          <a:solidFill>
            <a:srgbClr val="294E97"/>
          </a:solidFill>
          <a:ln>
            <a:solidFill>
              <a:srgbClr val="105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95938" y="3530924"/>
            <a:ext cx="48302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 smtClean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algn="just"/>
            <a:endParaRPr lang="ru-RU" sz="1600" b="1" dirty="0" smtClean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8069" y="1268760"/>
            <a:ext cx="8389758" cy="2160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altLang="ru-RU" sz="1400" b="1" dirty="0" smtClean="0">
              <a:solidFill>
                <a:prstClr val="white"/>
              </a:solidFill>
            </a:endParaRPr>
          </a:p>
          <a:p>
            <a:r>
              <a:rPr lang="ru-RU" altLang="ru-RU" sz="1400" b="1" dirty="0" smtClean="0">
                <a:solidFill>
                  <a:prstClr val="white"/>
                </a:solidFill>
              </a:rPr>
              <a:t>ПРОФЕССИОНАЛЬНО-ОБЩЕСТВЕННАЯ АККРЕДИТАЦИЯ ОБРАЗОВАТЕЛЬНЫХ ПРОГРАММ:</a:t>
            </a:r>
            <a:endParaRPr lang="ru-RU" altLang="ru-RU" sz="1400" b="1" dirty="0" smtClean="0">
              <a:solidFill>
                <a:prstClr val="white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altLang="ru-RU" sz="1400" b="1" dirty="0" smtClean="0">
              <a:solidFill>
                <a:prstClr val="white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altLang="ru-RU" sz="1600" b="1" dirty="0" smtClean="0">
                <a:solidFill>
                  <a:prstClr val="white"/>
                </a:solidFill>
              </a:rPr>
              <a:t>реальный </a:t>
            </a:r>
            <a:r>
              <a:rPr lang="ru-RU" altLang="ru-RU" sz="1600" b="1" dirty="0">
                <a:solidFill>
                  <a:prstClr val="white"/>
                </a:solidFill>
              </a:rPr>
              <a:t>инструмент влияния работодателей на качество подготовки;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altLang="ru-RU" sz="1600" b="1" dirty="0">
                <a:solidFill>
                  <a:prstClr val="white"/>
                </a:solidFill>
              </a:rPr>
              <a:t>ПОА влияет на распределение количества бюджетных мест;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altLang="ru-RU" sz="1600" b="1" dirty="0">
                <a:solidFill>
                  <a:prstClr val="white"/>
                </a:solidFill>
              </a:rPr>
              <a:t>итоги ПОА рассматриваются при проведении государственной аккредитации;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altLang="ru-RU" sz="1600" b="1" dirty="0">
                <a:solidFill>
                  <a:prstClr val="white"/>
                </a:solidFill>
              </a:rPr>
              <a:t>ПОА дает объективные данные о качестве образовательной программы;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altLang="ru-RU" sz="1600" b="1" dirty="0">
                <a:solidFill>
                  <a:prstClr val="white"/>
                </a:solidFill>
              </a:rPr>
              <a:t>повышает конкурентоспособность образовательной </a:t>
            </a:r>
            <a:r>
              <a:rPr lang="ru-RU" altLang="ru-RU" sz="1600" b="1" dirty="0" smtClean="0">
                <a:solidFill>
                  <a:prstClr val="white"/>
                </a:solidFill>
              </a:rPr>
              <a:t>программы</a:t>
            </a:r>
            <a:endParaRPr lang="ru-RU" altLang="ru-RU" sz="1600" b="1" dirty="0">
              <a:solidFill>
                <a:prstClr val="white"/>
              </a:solidFill>
            </a:endParaRPr>
          </a:p>
          <a:p>
            <a:endParaRPr lang="ru-RU" altLang="ru-RU" sz="1400" b="1" dirty="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9075" y="4551823"/>
            <a:ext cx="2466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55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89708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образовательных программ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аккредитовано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87824" y="4551823"/>
            <a:ext cx="22322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0" u="none" strike="noStrike" kern="0" cap="none" spc="0" normalizeH="0" baseline="0" noProof="0" dirty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≥</a:t>
            </a:r>
            <a:r>
              <a:rPr kumimoji="0" lang="ru-RU" sz="4400" b="1" i="0" u="none" strike="noStrike" kern="0" cap="none" spc="0" normalizeH="0" baseline="0" noProof="0" dirty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400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89708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работодателей 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и профессиональных экспертов приняло участие в ПОА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95304" y="4584939"/>
            <a:ext cx="223224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0" u="none" strike="noStrike" kern="0" cap="none" spc="0" normalizeH="0" baseline="0" noProof="0" dirty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≥</a:t>
            </a:r>
            <a:r>
              <a:rPr kumimoji="0" lang="ru-RU" sz="4400" b="1" i="0" u="none" strike="noStrike" kern="0" cap="none" spc="0" normalizeH="0" baseline="0" noProof="0" dirty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60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89708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экспертов высшей школы задействовано 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в процедуре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20272" y="4584939"/>
            <a:ext cx="22322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0" u="none" strike="noStrike" kern="0" cap="none" spc="0" normalizeH="0" baseline="0" noProof="0" dirty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≥</a:t>
            </a:r>
            <a:r>
              <a:rPr kumimoji="0" lang="ru-RU" sz="4400" b="1" i="0" u="none" strike="noStrike" kern="0" cap="none" spc="0" normalizeH="0" baseline="0" noProof="0" dirty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89708"/>
                </a:solidFill>
                <a:effectLst/>
                <a:uLnTx/>
                <a:uFillTx/>
              </a:rPr>
              <a:t>700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89708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выпускников аккредитованных программ – участники ПОА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0920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695"/>
            <a:ext cx="9540550" cy="672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 flipH="1" flipV="1">
            <a:off x="5" y="-24"/>
            <a:ext cx="9540551" cy="285728"/>
          </a:xfrm>
          <a:prstGeom prst="rect">
            <a:avLst/>
          </a:prstGeom>
          <a:solidFill>
            <a:srgbClr val="4489C8"/>
          </a:solidFill>
          <a:ln>
            <a:solidFill>
              <a:srgbClr val="448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2339752" y="404665"/>
            <a:ext cx="691276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  АНО «ПЕРМСКОЕ РЕГИОНАЛЬНОЕ АГЕНТСТВО РАЗВИТИЯ КВАЛИФИКАЦИЙ»</a:t>
            </a:r>
          </a:p>
          <a:p>
            <a:pPr marL="360363" indent="0" algn="ctr"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Профессионально-общественная аккредитация образовательных программ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4212976" y="6858007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90488"/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45503" y="1196752"/>
            <a:ext cx="8388423" cy="5760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altLang="ru-RU" b="1" dirty="0" smtClean="0">
              <a:solidFill>
                <a:prstClr val="white"/>
              </a:solidFill>
            </a:endParaRPr>
          </a:p>
          <a:p>
            <a:pPr algn="ctr"/>
            <a:r>
              <a:rPr lang="ru-RU" altLang="ru-RU" b="1" dirty="0" smtClean="0">
                <a:solidFill>
                  <a:prstClr val="white"/>
                </a:solidFill>
              </a:rPr>
              <a:t>АНО «ПРАРК» </a:t>
            </a:r>
            <a:r>
              <a:rPr lang="ru-RU" altLang="ru-RU" b="1" dirty="0" err="1" smtClean="0">
                <a:solidFill>
                  <a:prstClr val="white"/>
                </a:solidFill>
              </a:rPr>
              <a:t>акредитовано</a:t>
            </a:r>
            <a:r>
              <a:rPr lang="ru-RU" altLang="ru-RU" b="1" dirty="0" smtClean="0">
                <a:solidFill>
                  <a:prstClr val="white"/>
                </a:solidFill>
              </a:rPr>
              <a:t> 55 образовательных программ:</a:t>
            </a:r>
          </a:p>
          <a:p>
            <a:pPr marL="342900" indent="-342900">
              <a:buFontTx/>
              <a:buAutoNum type="arabicPeriod"/>
            </a:pPr>
            <a:endParaRPr lang="ru-RU" sz="1400" b="1" dirty="0">
              <a:solidFill>
                <a:prstClr val="white"/>
              </a:solidFill>
            </a:endParaRPr>
          </a:p>
          <a:p>
            <a:endParaRPr lang="ru-RU" altLang="ru-RU" sz="1400" b="1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72200" y="5013175"/>
            <a:ext cx="2785627" cy="17042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1400" b="1" dirty="0" smtClean="0">
              <a:solidFill>
                <a:schemeClr val="tx1"/>
              </a:solidFill>
            </a:endParaRPr>
          </a:p>
          <a:p>
            <a:r>
              <a:rPr lang="ru-RU" altLang="ru-RU" sz="1400" b="1" dirty="0" smtClean="0">
                <a:solidFill>
                  <a:schemeClr val="tx1"/>
                </a:solidFill>
              </a:rPr>
              <a:t>2 программы профессионального обучения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altLang="ru-RU" sz="1400" b="1" dirty="0">
                <a:solidFill>
                  <a:schemeClr val="tx1"/>
                </a:solidFill>
              </a:rPr>
              <a:t>ГБПОУ «Чайковский индустриальный колледж</a:t>
            </a:r>
            <a:r>
              <a:rPr lang="ru-RU" altLang="ru-RU" sz="1400" b="1" dirty="0" smtClean="0">
                <a:solidFill>
                  <a:schemeClr val="tx1"/>
                </a:solidFill>
              </a:rPr>
              <a:t>»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altLang="ru-RU" sz="1400" b="1" dirty="0" smtClean="0">
                <a:solidFill>
                  <a:schemeClr val="tx1"/>
                </a:solidFill>
              </a:rPr>
              <a:t>ГБПОУ «Пермский техникум промышленных и информационных технологий»</a:t>
            </a:r>
            <a:endParaRPr lang="ru-RU" altLang="ru-RU" sz="1400" b="1" dirty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45502" y="5039488"/>
            <a:ext cx="5554689" cy="181851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ru-RU" sz="1400" b="1" dirty="0" smtClean="0">
                <a:solidFill>
                  <a:schemeClr val="tx1"/>
                </a:solidFill>
              </a:rPr>
              <a:t>33 </a:t>
            </a:r>
            <a:r>
              <a:rPr lang="ru-RU" altLang="ru-RU" sz="1400" b="1" dirty="0">
                <a:solidFill>
                  <a:schemeClr val="tx1"/>
                </a:solidFill>
              </a:rPr>
              <a:t>программы  СПО:</a:t>
            </a:r>
          </a:p>
          <a:p>
            <a:r>
              <a:rPr lang="ru-RU" altLang="ru-RU" sz="1400" b="1" dirty="0">
                <a:solidFill>
                  <a:schemeClr val="tx1"/>
                </a:solidFill>
              </a:rPr>
              <a:t>Пермский авиационный техникум им. А.Д. </a:t>
            </a:r>
            <a:r>
              <a:rPr lang="ru-RU" altLang="ru-RU" sz="1400" b="1" dirty="0" err="1">
                <a:solidFill>
                  <a:schemeClr val="tx1"/>
                </a:solidFill>
              </a:rPr>
              <a:t>Швецова</a:t>
            </a:r>
            <a:r>
              <a:rPr lang="ru-RU" altLang="ru-RU" sz="1400" b="1" dirty="0">
                <a:solidFill>
                  <a:schemeClr val="tx1"/>
                </a:solidFill>
              </a:rPr>
              <a:t>, Коми-Пермяцкий агротехнический техникум, Пермский нефтяной колледж, Краевой индустриальный техникум, Чайковский техникум промышленных технологий и управления, Чусовской индустриальный  техникум, </a:t>
            </a:r>
            <a:r>
              <a:rPr lang="ru-RU" altLang="ru-RU" sz="1400" b="1" dirty="0" err="1">
                <a:solidFill>
                  <a:schemeClr val="tx1"/>
                </a:solidFill>
              </a:rPr>
              <a:t>Лысьвенский</a:t>
            </a:r>
            <a:r>
              <a:rPr lang="ru-RU" altLang="ru-RU" sz="1400" b="1" dirty="0">
                <a:solidFill>
                  <a:schemeClr val="tx1"/>
                </a:solidFill>
              </a:rPr>
              <a:t> политехнический колледж, </a:t>
            </a:r>
            <a:r>
              <a:rPr lang="ru-RU" altLang="ru-RU" sz="1400" b="1" dirty="0" err="1">
                <a:solidFill>
                  <a:schemeClr val="tx1"/>
                </a:solidFill>
              </a:rPr>
              <a:t>Березниковский</a:t>
            </a:r>
            <a:r>
              <a:rPr lang="ru-RU" altLang="ru-RU" sz="1400" b="1" dirty="0">
                <a:solidFill>
                  <a:schemeClr val="tx1"/>
                </a:solidFill>
              </a:rPr>
              <a:t> техникум профессиональных технологий, Соликамский технологический колледж </a:t>
            </a:r>
            <a:r>
              <a:rPr lang="ru-RU" altLang="ru-RU" sz="1400" b="1" dirty="0" smtClean="0">
                <a:solidFill>
                  <a:schemeClr val="tx1"/>
                </a:solidFill>
              </a:rPr>
              <a:t>и другие.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45503" y="1844824"/>
            <a:ext cx="8412324" cy="309634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altLang="ru-RU" sz="1600" b="1" dirty="0" smtClean="0">
              <a:solidFill>
                <a:schemeClr val="tx1"/>
              </a:solidFill>
            </a:endParaRPr>
          </a:p>
          <a:p>
            <a:r>
              <a:rPr lang="ru-RU" altLang="ru-RU" sz="1600" b="1" dirty="0" smtClean="0">
                <a:solidFill>
                  <a:schemeClr val="tx1"/>
                </a:solidFill>
              </a:rPr>
              <a:t>20 программ высшего образования: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altLang="ru-RU" sz="1600" b="1" dirty="0" smtClean="0">
                <a:solidFill>
                  <a:schemeClr val="tx1"/>
                </a:solidFill>
              </a:rPr>
              <a:t>14 программ ПНИПУ:</a:t>
            </a:r>
          </a:p>
          <a:p>
            <a:pPr algn="just"/>
            <a:r>
              <a:rPr lang="ru-RU" altLang="ru-RU" sz="1600" b="1" dirty="0">
                <a:solidFill>
                  <a:schemeClr val="tx1"/>
                </a:solidFill>
              </a:rPr>
              <a:t>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      6 образовательных программ (</a:t>
            </a:r>
            <a:r>
              <a:rPr lang="ru-RU" altLang="ru-RU" sz="1600" b="1" dirty="0" err="1" smtClean="0">
                <a:solidFill>
                  <a:schemeClr val="tx1"/>
                </a:solidFill>
              </a:rPr>
              <a:t>бакалавриат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, магистратура) Гуманитарного факультета</a:t>
            </a:r>
          </a:p>
          <a:p>
            <a:pPr algn="just"/>
            <a:r>
              <a:rPr lang="ru-RU" altLang="ru-RU" sz="1600" b="1" dirty="0" smtClean="0">
                <a:solidFill>
                  <a:schemeClr val="tx1"/>
                </a:solidFill>
              </a:rPr>
              <a:t>       4 программы </a:t>
            </a:r>
            <a:r>
              <a:rPr lang="ru-RU" altLang="ru-RU" sz="1600" b="1" dirty="0" err="1" smtClean="0">
                <a:solidFill>
                  <a:schemeClr val="tx1"/>
                </a:solidFill>
              </a:rPr>
              <a:t>бакалавриата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, </a:t>
            </a:r>
            <a:r>
              <a:rPr lang="ru-RU" altLang="ru-RU" sz="1600" b="1" dirty="0" err="1" smtClean="0">
                <a:solidFill>
                  <a:schemeClr val="tx1"/>
                </a:solidFill>
              </a:rPr>
              <a:t>специалитета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: электротехнический, горно-нефтяной,</a:t>
            </a:r>
          </a:p>
          <a:p>
            <a:pPr algn="just"/>
            <a:r>
              <a:rPr lang="ru-RU" altLang="ru-RU" sz="1600" b="1" dirty="0">
                <a:solidFill>
                  <a:schemeClr val="tx1"/>
                </a:solidFill>
              </a:rPr>
              <a:t>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      механико-технологический</a:t>
            </a:r>
          </a:p>
          <a:p>
            <a:pPr algn="just"/>
            <a:r>
              <a:rPr lang="ru-RU" altLang="ru-RU" sz="1600" b="1" dirty="0" smtClean="0">
                <a:solidFill>
                  <a:schemeClr val="tx1"/>
                </a:solidFill>
              </a:rPr>
              <a:t>       2 программы магистратуры: строительный, химических технологий</a:t>
            </a:r>
          </a:p>
          <a:p>
            <a:pPr algn="just"/>
            <a:r>
              <a:rPr lang="ru-RU" altLang="ru-RU" sz="1600" b="1" dirty="0" smtClean="0">
                <a:solidFill>
                  <a:schemeClr val="tx1"/>
                </a:solidFill>
              </a:rPr>
              <a:t>       2 программы </a:t>
            </a:r>
            <a:r>
              <a:rPr lang="ru-RU" altLang="ru-RU" sz="1600" b="1" dirty="0" err="1" smtClean="0">
                <a:solidFill>
                  <a:schemeClr val="tx1"/>
                </a:solidFill>
              </a:rPr>
              <a:t>специалитета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 аэрокосмического факультета в </a:t>
            </a:r>
            <a:r>
              <a:rPr lang="ru-RU" altLang="ru-RU" sz="1600" b="1" dirty="0">
                <a:solidFill>
                  <a:schemeClr val="tx1"/>
                </a:solidFill>
              </a:rPr>
              <a:t>процессе 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аккредитации</a:t>
            </a:r>
          </a:p>
          <a:p>
            <a:pPr algn="just"/>
            <a:endParaRPr lang="ru-RU" altLang="ru-RU" sz="1600" b="1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altLang="ru-RU" sz="1600" b="1" dirty="0" smtClean="0">
                <a:solidFill>
                  <a:schemeClr val="tx1"/>
                </a:solidFill>
              </a:rPr>
              <a:t>2 программы </a:t>
            </a:r>
            <a:r>
              <a:rPr lang="ru-RU" altLang="ru-RU" sz="1600" b="1" dirty="0" err="1" smtClean="0">
                <a:solidFill>
                  <a:schemeClr val="tx1"/>
                </a:solidFill>
              </a:rPr>
              <a:t>бакалавриата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 Пермского института (филиала) РЭУ им. Г.В. </a:t>
            </a:r>
            <a:r>
              <a:rPr lang="ru-RU" altLang="ru-RU" sz="1600" b="1" dirty="0">
                <a:solidFill>
                  <a:schemeClr val="tx1"/>
                </a:solidFill>
              </a:rPr>
              <a:t>П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леханова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altLang="ru-RU" sz="1600" b="1" dirty="0" smtClean="0">
                <a:solidFill>
                  <a:schemeClr val="tx1"/>
                </a:solidFill>
              </a:rPr>
              <a:t>2 программы </a:t>
            </a:r>
            <a:r>
              <a:rPr lang="ru-RU" altLang="ru-RU" sz="1600" b="1" dirty="0" err="1" smtClean="0">
                <a:solidFill>
                  <a:schemeClr val="tx1"/>
                </a:solidFill>
              </a:rPr>
              <a:t>бакалавриата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 Пермского ГАТУ</a:t>
            </a:r>
            <a:endParaRPr lang="ru-RU" altLang="ru-RU" sz="1600" b="1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altLang="ru-RU" sz="1600" b="1" dirty="0" smtClean="0">
                <a:solidFill>
                  <a:schemeClr val="tx1"/>
                </a:solidFill>
              </a:rPr>
              <a:t>1 программа  </a:t>
            </a:r>
            <a:r>
              <a:rPr lang="ru-RU" altLang="ru-RU" sz="1600" b="1" dirty="0" err="1" smtClean="0">
                <a:solidFill>
                  <a:schemeClr val="tx1"/>
                </a:solidFill>
              </a:rPr>
              <a:t>бакалавриата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 ПГНИУ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altLang="ru-RU" sz="1600" b="1" dirty="0" smtClean="0">
                <a:solidFill>
                  <a:schemeClr val="tx1"/>
                </a:solidFill>
              </a:rPr>
              <a:t>1 программа  </a:t>
            </a:r>
            <a:r>
              <a:rPr lang="ru-RU" altLang="ru-RU" sz="1600" b="1" dirty="0" err="1" smtClean="0">
                <a:solidFill>
                  <a:schemeClr val="tx1"/>
                </a:solidFill>
              </a:rPr>
              <a:t>бакалавриата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 ПГГПУ</a:t>
            </a:r>
            <a:endParaRPr lang="ru-RU" altLang="ru-RU" sz="1600" b="1" dirty="0">
              <a:solidFill>
                <a:schemeClr val="tx1"/>
              </a:solidFill>
            </a:endParaRPr>
          </a:p>
          <a:p>
            <a:endParaRPr lang="ru-RU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55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27427</TotalTime>
  <Words>1691</Words>
  <Application>Microsoft Office PowerPoint</Application>
  <PresentationFormat>Экран (4:3)</PresentationFormat>
  <Paragraphs>225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Тема Office</vt:lpstr>
      <vt:lpstr>5_Тема Office</vt:lpstr>
      <vt:lpstr>10_Тема Office</vt:lpstr>
      <vt:lpstr>7_Тема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Анкетирование работодателей. Оценка уровня подготовки выпускников </vt:lpstr>
      <vt:lpstr>Анкетирование выпускников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Профессионально-общественная аккредитация (Федеральный закон от 29 декабря 2012 г. № 273-ФЗ «Об образовании в Российской Федерации», статья 96)  7</dc:title>
  <dc:creator>ogileva</dc:creator>
  <cp:lastModifiedBy>ogileva</cp:lastModifiedBy>
  <cp:revision>659</cp:revision>
  <cp:lastPrinted>2021-12-20T15:52:09Z</cp:lastPrinted>
  <dcterms:created xsi:type="dcterms:W3CDTF">2015-01-15T09:51:17Z</dcterms:created>
  <dcterms:modified xsi:type="dcterms:W3CDTF">2022-01-27T09:54:25Z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1049-11.2.0.9127</vt:lpwstr>
  </property>
</Properties>
</file>