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0" r:id="rId4"/>
    <p:sldId id="261" r:id="rId5"/>
    <p:sldId id="258" r:id="rId6"/>
    <p:sldId id="267" r:id="rId7"/>
    <p:sldId id="259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FF66"/>
    <a:srgbClr val="CCFF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00" autoAdjust="0"/>
  </p:normalViewPr>
  <p:slideViewPr>
    <p:cSldViewPr>
      <p:cViewPr varScale="1">
        <p:scale>
          <a:sx n="76" d="100"/>
          <a:sy n="76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eilandt" userId="10ae588890868ade" providerId="LiveId" clId="{0149FCE6-9DFC-4D40-83AE-4891E39D434B}"/>
    <pc:docChg chg="modSld">
      <pc:chgData name="Anna Weilandt" userId="10ae588890868ade" providerId="LiveId" clId="{0149FCE6-9DFC-4D40-83AE-4891E39D434B}" dt="2019-07-17T11:12:38.061" v="7" actId="1037"/>
      <pc:docMkLst>
        <pc:docMk/>
      </pc:docMkLst>
      <pc:sldChg chg="modSp">
        <pc:chgData name="Anna Weilandt" userId="10ae588890868ade" providerId="LiveId" clId="{0149FCE6-9DFC-4D40-83AE-4891E39D434B}" dt="2019-07-17T11:12:38.061" v="7" actId="1037"/>
        <pc:sldMkLst>
          <pc:docMk/>
          <pc:sldMk cId="0" sldId="258"/>
        </pc:sldMkLst>
        <pc:picChg chg="mod">
          <ac:chgData name="Anna Weilandt" userId="10ae588890868ade" providerId="LiveId" clId="{0149FCE6-9DFC-4D40-83AE-4891E39D434B}" dt="2019-07-17T11:12:33.008" v="6" actId="1038"/>
          <ac:picMkLst>
            <pc:docMk/>
            <pc:sldMk cId="0" sldId="258"/>
            <ac:picMk id="5" creationId="{C788DA01-9BB2-40D1-A6F3-A1F266D31B1F}"/>
          </ac:picMkLst>
        </pc:picChg>
        <pc:picChg chg="mod">
          <ac:chgData name="Anna Weilandt" userId="10ae588890868ade" providerId="LiveId" clId="{0149FCE6-9DFC-4D40-83AE-4891E39D434B}" dt="2019-07-17T11:12:33.008" v="6" actId="1038"/>
          <ac:picMkLst>
            <pc:docMk/>
            <pc:sldMk cId="0" sldId="258"/>
            <ac:picMk id="7" creationId="{67904B36-9DC1-4343-BCC3-110C31CFD9A0}"/>
          </ac:picMkLst>
        </pc:picChg>
        <pc:picChg chg="mod">
          <ac:chgData name="Anna Weilandt" userId="10ae588890868ade" providerId="LiveId" clId="{0149FCE6-9DFC-4D40-83AE-4891E39D434B}" dt="2019-07-17T11:12:33.008" v="6" actId="1038"/>
          <ac:picMkLst>
            <pc:docMk/>
            <pc:sldMk cId="0" sldId="258"/>
            <ac:picMk id="12" creationId="{9EF967CB-5C50-490B-8A07-06BCECD9FA1E}"/>
          </ac:picMkLst>
        </pc:picChg>
        <pc:picChg chg="mod">
          <ac:chgData name="Anna Weilandt" userId="10ae588890868ade" providerId="LiveId" clId="{0149FCE6-9DFC-4D40-83AE-4891E39D434B}" dt="2019-07-17T11:12:33.008" v="6" actId="1038"/>
          <ac:picMkLst>
            <pc:docMk/>
            <pc:sldMk cId="0" sldId="258"/>
            <ac:picMk id="14" creationId="{4B46831D-2878-4CE7-B5C6-00023E822ADE}"/>
          </ac:picMkLst>
        </pc:picChg>
        <pc:picChg chg="mod">
          <ac:chgData name="Anna Weilandt" userId="10ae588890868ade" providerId="LiveId" clId="{0149FCE6-9DFC-4D40-83AE-4891E39D434B}" dt="2019-07-17T11:12:33.008" v="6" actId="1038"/>
          <ac:picMkLst>
            <pc:docMk/>
            <pc:sldMk cId="0" sldId="258"/>
            <ac:picMk id="16" creationId="{6F92ABAB-368B-4135-AA94-07939AED8095}"/>
          </ac:picMkLst>
        </pc:picChg>
        <pc:picChg chg="mod">
          <ac:chgData name="Anna Weilandt" userId="10ae588890868ade" providerId="LiveId" clId="{0149FCE6-9DFC-4D40-83AE-4891E39D434B}" dt="2019-07-17T11:12:38.061" v="7" actId="1037"/>
          <ac:picMkLst>
            <pc:docMk/>
            <pc:sldMk cId="0" sldId="258"/>
            <ac:picMk id="20" creationId="{EACAD643-A893-4162-A034-408809F8CFA1}"/>
          </ac:picMkLst>
        </pc:picChg>
        <pc:picChg chg="mod">
          <ac:chgData name="Anna Weilandt" userId="10ae588890868ade" providerId="LiveId" clId="{0149FCE6-9DFC-4D40-83AE-4891E39D434B}" dt="2019-07-17T11:12:09.457" v="0" actId="14100"/>
          <ac:picMkLst>
            <pc:docMk/>
            <pc:sldMk cId="0" sldId="258"/>
            <ac:picMk id="22" creationId="{5594663A-DFDA-478B-AF08-92069C50F4C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892984-1F4C-4B58-BF69-323060E8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518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8730-F699-4D2A-89B3-73BCA342C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4621-AD29-450E-9D8B-7ACF6DC1D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6D93-C6F4-4010-B425-A86B809D2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38F77-8DB1-4FA5-ACDF-D4568724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5622-030A-4DB4-B0BB-D023A78B0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5D57-D2DE-4545-B186-DB3F3914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55A9-0E11-4ACD-B9AF-365EDC48F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1E82-D852-48FD-90FE-75365F70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9022-9A30-4753-B157-28E76D27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74BB6-5699-465A-A89F-3A2826F1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BFBB-786D-49C5-9379-4241EBBFC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6E19B-4B7C-47EF-87AF-093AAC7C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BA22-AE4C-4364-92CF-07AD417E6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C418D-4A4C-49B9-92A2-B942BC0B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9199F9-F75C-49C5-9025-E5B370405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png"/><Relationship Id="rId21" Type="http://schemas.openxmlformats.org/officeDocument/2006/relationships/image" Target="../media/image45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1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7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-36512" y="1700808"/>
            <a:ext cx="871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latin typeface="+mn-lt"/>
              </a:rPr>
              <a:t>Безалкогольные </a:t>
            </a:r>
            <a:r>
              <a:rPr lang="ru-RU" sz="28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+mn-lt"/>
              </a:rPr>
              <a:t>крафтовые</a:t>
            </a:r>
            <a:r>
              <a:rPr lang="ru-RU" sz="28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ru-RU" sz="2800" b="1" dirty="0">
              <a:solidFill>
                <a:srgbClr val="006600"/>
              </a:solidFill>
              <a:latin typeface="+mn-lt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latin typeface="+mn-lt"/>
              </a:rPr>
              <a:t>натуральные функциональные оздоровительные среднегазированные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latin typeface="+mn-lt"/>
              </a:rPr>
              <a:t>напитки на растительном сырье.</a:t>
            </a:r>
          </a:p>
          <a:p>
            <a:pPr algn="ctr">
              <a:defRPr/>
            </a:pPr>
            <a:endParaRPr lang="ru-RU" sz="1000" b="1" u="sng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Продукт Двойного действия!</a:t>
            </a:r>
          </a:p>
        </p:txBody>
      </p:sp>
      <p:pic>
        <p:nvPicPr>
          <p:cNvPr id="2053" name="Picture 5" descr="Знак-ВИВА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2013" y="4795838"/>
            <a:ext cx="14128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8" descr="Logo Vivac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876925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 выглядит как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4395BC1-0BDC-49EB-813D-91A03EFAC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5" y="2708920"/>
            <a:ext cx="2766053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9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 sz="quarter"/>
          </p:nvPr>
        </p:nvSpPr>
        <p:spPr>
          <a:xfrm>
            <a:off x="539552" y="1268760"/>
            <a:ext cx="7772400" cy="890587"/>
          </a:xfrm>
        </p:spPr>
        <p:txBody>
          <a:bodyPr/>
          <a:lstStyle/>
          <a:p>
            <a:r>
              <a:rPr lang="ru-RU" sz="3200" dirty="0">
                <a:solidFill>
                  <a:srgbClr val="006600"/>
                </a:solidFill>
              </a:rPr>
              <a:t>Контакты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87126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Сайт:  </a:t>
            </a:r>
            <a:r>
              <a:rPr lang="en-US" sz="1800" b="1" u="sng" dirty="0">
                <a:solidFill>
                  <a:srgbClr val="006600"/>
                </a:solidFill>
                <a:latin typeface="Arial" charset="0"/>
              </a:rPr>
              <a:t>www.vitan.su</a:t>
            </a:r>
            <a:endParaRPr lang="ru-RU" sz="1800" b="1" u="sng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6600"/>
                </a:solidFill>
                <a:latin typeface="Arial" charset="0"/>
              </a:rPr>
              <a:t>E-mail: vivaco-vitan@mail.ru</a:t>
            </a: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Адрес: г. Нижний Новгород, Московское шоссе, д.105, корпус 2 </a:t>
            </a: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Тел. /ф. (831) 241 24 84, 241 26 14</a:t>
            </a: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    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6600"/>
                </a:solidFill>
                <a:latin typeface="Arial" charset="0"/>
              </a:rPr>
              <a:t>23</a:t>
            </a:r>
            <a:r>
              <a:rPr lang="ru-RU" sz="1800" b="1" dirty="0" smtClean="0">
                <a:solidFill>
                  <a:srgbClr val="006600"/>
                </a:solidFill>
                <a:latin typeface="Arial" charset="0"/>
              </a:rPr>
              <a:t>.07.2019</a:t>
            </a:r>
            <a:endParaRPr lang="ru-RU" sz="1800" b="1" dirty="0">
              <a:solidFill>
                <a:srgbClr val="006600"/>
              </a:solidFill>
              <a:latin typeface="Arial" charset="0"/>
            </a:endParaRPr>
          </a:p>
          <a:p>
            <a:endParaRPr lang="ru-RU" sz="1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876925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25538"/>
            <a:ext cx="4784725" cy="1143000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006600"/>
                </a:solidFill>
                <a:latin typeface="Bookman Old Style" pitchFamily="18" charset="0"/>
              </a:rPr>
              <a:t>Производитель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58324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6600"/>
                </a:solidFill>
                <a:latin typeface="+mn-lt"/>
              </a:rPr>
              <a:t>Директор ООО «ВИТАН-НН» </a:t>
            </a:r>
          </a:p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latin typeface="+mn-lt"/>
              </a:rPr>
              <a:t>-Казаков Константин Петрович.</a:t>
            </a:r>
            <a:endParaRPr lang="ru-RU" sz="10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-1989г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. </a:t>
            </a: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разработка 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экстракционного оборудования и </a:t>
            </a: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создании 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напитков и сиропов ТМ «Витан»,</a:t>
            </a:r>
            <a:endParaRPr lang="ru-RU" sz="9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-2003г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. - член правления ТПП Нижегородской области;</a:t>
            </a:r>
            <a:endParaRPr lang="ru-RU" sz="9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-2003г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.-победитель Российского конкурса «МЕНЕДЖЕР ГОДА»;</a:t>
            </a:r>
            <a:endParaRPr lang="ru-RU" sz="9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-2004г.  - избран Членом-корреспондентом Международной академии менеджмента;</a:t>
            </a:r>
            <a:endParaRPr lang="ru-RU" sz="9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-2007г. - награжден Знаком отличия «Золотой фонд предпринимательства России»,</a:t>
            </a:r>
            <a:endParaRPr lang="ru-RU" sz="9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-2009г. - избран в Совет по развитию предпринимательства Нижегородской области;</a:t>
            </a:r>
            <a:endParaRPr lang="en-US" sz="16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-2010г. - награжден федеральным почетным знаком «За достижение в области качества»;</a:t>
            </a:r>
          </a:p>
          <a:p>
            <a:pPr>
              <a:defRPr/>
            </a:pP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-2010г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. – Лауреат премии города Нижний Новгород;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-2016г. – присвоено звание «Почетный выпускник </a:t>
            </a:r>
            <a:r>
              <a:rPr lang="ru-RU" sz="1600" dirty="0" err="1">
                <a:solidFill>
                  <a:srgbClr val="006600"/>
                </a:solidFill>
                <a:latin typeface="+mn-lt"/>
              </a:rPr>
              <a:t>ИМИ-ИжГТУ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» имени М.Т. Калашникова. </a:t>
            </a:r>
          </a:p>
        </p:txBody>
      </p:sp>
      <p:pic>
        <p:nvPicPr>
          <p:cNvPr id="3077" name="Содержимое 7" descr="02 32. Portert Kazakov 01.02.2009_sma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2205038"/>
            <a:ext cx="2819400" cy="4114800"/>
          </a:xfrm>
        </p:spPr>
      </p:pic>
      <p:pic>
        <p:nvPicPr>
          <p:cNvPr id="3079" name="Рисунок 8" descr="Logo Vivac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6019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7667625" cy="638175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006600"/>
                </a:solidFill>
              </a:rPr>
              <a:t>Напитки и сиропы ТМ «Витан»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79388" y="2133600"/>
            <a:ext cx="4627562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  <a:latin typeface="Arial" charset="0"/>
              </a:rPr>
              <a:t>-В состав напитков и сиропов входят экстракты дикорастущих трав, произрастающих в средней полосе и издавна считающихся целебными: </a:t>
            </a: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-чабрец, зверобой, мята, мать-и-мачеха, </a:t>
            </a: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кипрей (иван-чай), рябина красная, кора дуба;</a:t>
            </a:r>
            <a:endParaRPr lang="ru-RU" sz="800" b="1" dirty="0">
              <a:solidFill>
                <a:srgbClr val="006600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006600"/>
                </a:solidFill>
                <a:latin typeface="Arial" charset="0"/>
              </a:rPr>
              <a:t>-экстракты из трав смешиваются в определенной пропорции, что обуславливает их направленный оздоровительный эффект;</a:t>
            </a:r>
            <a:endParaRPr lang="ru-RU" sz="800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dirty="0">
                <a:solidFill>
                  <a:srgbClr val="006600"/>
                </a:solidFill>
                <a:latin typeface="Arial" charset="0"/>
              </a:rPr>
              <a:t>-рецептуры напитков и сиропов  запатентованы;</a:t>
            </a:r>
            <a:endParaRPr lang="ru-RU" sz="800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dirty="0">
                <a:solidFill>
                  <a:srgbClr val="006600"/>
                </a:solidFill>
                <a:latin typeface="Arial" charset="0"/>
              </a:rPr>
              <a:t>-напитки проходили 10- летние клинические испытания на базе ВНИИ детской гастроэнтерологии, Медицинской  Академии, Городецкого детского санатория.</a:t>
            </a:r>
          </a:p>
        </p:txBody>
      </p:sp>
      <p:pic>
        <p:nvPicPr>
          <p:cNvPr id="7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2935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FD9F91-DB37-4B56-B7FB-A8DE3B056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14584"/>
            <a:ext cx="3022997" cy="4534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68313" y="1412875"/>
            <a:ext cx="766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6600"/>
                </a:solidFill>
              </a:rPr>
              <a:t>Напитки и сиропы ТМ «Витан»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00063" y="2073275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Благодаря </a:t>
            </a:r>
            <a:r>
              <a:rPr lang="ru-RU" sz="1600" b="1" i="1" dirty="0" err="1">
                <a:solidFill>
                  <a:srgbClr val="006600"/>
                </a:solidFill>
                <a:latin typeface="Arial" charset="0"/>
              </a:rPr>
              <a:t>биофлавоноидам</a:t>
            </a:r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 обладают высокой антиоксидантной активностью:</a:t>
            </a: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Устраняют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 последствия стрессов, повышают физическую и умственную работоспособность.</a:t>
            </a:r>
            <a:endParaRPr lang="ru-RU" sz="16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Усиливают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 действие иммунной системы и повышают сопротивляемость организма к инфекциям, в т.ч. и уменьшается вероятность заболевания гриппом и возникновения рецидивов. </a:t>
            </a:r>
            <a:endParaRPr lang="ru-RU" sz="16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Снижают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 действие различных интоксикаций ( алкогольной, никотиновой, после перенесенных болезней и приема лекарств), т.е. очищают организм.</a:t>
            </a:r>
            <a:endParaRPr lang="ru-RU" sz="16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Смягчают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неблагоприятное действие вредных факторов окружающей среды, в т.ч. и малых доз радиации.</a:t>
            </a:r>
            <a:endParaRPr lang="ru-RU" sz="16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Стабилизируют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работу </a:t>
            </a:r>
            <a:r>
              <a:rPr lang="ru-RU" sz="1600" dirty="0" err="1">
                <a:solidFill>
                  <a:srgbClr val="006600"/>
                </a:solidFill>
                <a:latin typeface="Arial" charset="0"/>
              </a:rPr>
              <a:t>желудочно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 - кишечного тракта при неправильном питании, при гастрите, холецистите, колите, язве желудка и двенадцатиперстной кишки.</a:t>
            </a: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Снижают</a:t>
            </a:r>
            <a:r>
              <a:rPr lang="ru-RU" sz="1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вероятность онкологических заболеваний.</a:t>
            </a:r>
          </a:p>
          <a:p>
            <a:r>
              <a:rPr lang="ru-RU" sz="1600" b="1" i="1" dirty="0">
                <a:solidFill>
                  <a:srgbClr val="006600"/>
                </a:solidFill>
                <a:latin typeface="Arial" charset="0"/>
              </a:rPr>
              <a:t>Замедляют</a:t>
            </a:r>
            <a:r>
              <a:rPr lang="ru-RU" sz="1600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Arial" charset="0"/>
              </a:rPr>
              <a:t>процессы старения в организме.</a:t>
            </a:r>
          </a:p>
        </p:txBody>
      </p:sp>
      <p:pic>
        <p:nvPicPr>
          <p:cNvPr id="6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93296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4213" y="1412776"/>
            <a:ext cx="766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6600"/>
                </a:solidFill>
              </a:rPr>
              <a:t>Напитки и сиропы ТМ «Витан»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2060848"/>
            <a:ext cx="4672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Напитки ТМ «Витан» </a:t>
            </a: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выпускаются в емкостях </a:t>
            </a: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0,5 л. и 1,0 л. </a:t>
            </a:r>
            <a:r>
              <a:rPr lang="en-US" sz="1800" b="1" dirty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ПЭТ</a:t>
            </a:r>
            <a:r>
              <a:rPr lang="en-US" sz="18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и стекло - под заказ)</a:t>
            </a:r>
          </a:p>
        </p:txBody>
      </p:sp>
      <p:sp>
        <p:nvSpPr>
          <p:cNvPr id="4101" name="TextBox 18"/>
          <p:cNvSpPr txBox="1">
            <a:spLocks noChangeArrowheads="1"/>
          </p:cNvSpPr>
          <p:nvPr/>
        </p:nvSpPr>
        <p:spPr bwMode="auto">
          <a:xfrm>
            <a:off x="179512" y="2924944"/>
            <a:ext cx="568796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8 видов.</a:t>
            </a:r>
          </a:p>
          <a:p>
            <a:endParaRPr lang="ru-RU" sz="800" dirty="0">
              <a:solidFill>
                <a:srgbClr val="006600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На сахарном сиропе: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«Витан-1» - чабрец, мята, мать-и-мачеха, зверобой,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«Витан-2» - чабрец, кора дуба, рябина красная, яблочный сок, 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«Витан-3» - чабрец, зверобой, мята, 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«Витан-Чай» - иван-чай (кипрей) , 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</a:t>
            </a:r>
            <a:r>
              <a:rPr lang="ru-RU" sz="1600" dirty="0" err="1">
                <a:solidFill>
                  <a:srgbClr val="006600"/>
                </a:solidFill>
              </a:rPr>
              <a:t>Витан-Элитный</a:t>
            </a:r>
            <a:r>
              <a:rPr lang="ru-RU" sz="1600" dirty="0">
                <a:solidFill>
                  <a:srgbClr val="006600"/>
                </a:solidFill>
              </a:rPr>
              <a:t>» - чабрец, кора дуба, рябина красная.</a:t>
            </a:r>
            <a:endParaRPr lang="ru-RU" sz="800" dirty="0">
              <a:solidFill>
                <a:srgbClr val="006600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На фруктозном сиропе: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«Витан-Спорт» - чабрец, мята, мать-и-мачеха, зверобой.</a:t>
            </a:r>
            <a:endParaRPr lang="ru-RU" sz="800" dirty="0">
              <a:solidFill>
                <a:srgbClr val="006600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Без сиропа: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«Витан-Аква» - чабрец, мята, мать-и-мачеха, зверобой.</a:t>
            </a:r>
          </a:p>
          <a:p>
            <a:r>
              <a:rPr lang="ru-RU" sz="1600" i="1" dirty="0">
                <a:solidFill>
                  <a:srgbClr val="006600"/>
                </a:solidFill>
              </a:rPr>
              <a:t>Пониженное содержание сахара: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 – Бриз» - чабрец, мята, мать-и-мачеха, зверобой.</a:t>
            </a:r>
          </a:p>
          <a:p>
            <a:endParaRPr lang="ru-RU" sz="1600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2935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ек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221088"/>
            <a:ext cx="569260" cy="2636912"/>
          </a:xfrm>
          <a:prstGeom prst="rect">
            <a:avLst/>
          </a:prstGeom>
        </p:spPr>
      </p:pic>
      <p:pic>
        <p:nvPicPr>
          <p:cNvPr id="10" name="Рисунок 9" descr="стекло 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280" y="4221088"/>
            <a:ext cx="629581" cy="2592288"/>
          </a:xfrm>
          <a:prstGeom prst="rect">
            <a:avLst/>
          </a:prstGeom>
        </p:spPr>
      </p:pic>
      <p:pic>
        <p:nvPicPr>
          <p:cNvPr id="5" name="Рисунок 4" descr="Изображение выглядит как еда, напиток, ча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788DA01-9BB2-40D1-A6F3-A1F266D31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15" y="1964864"/>
            <a:ext cx="553261" cy="1771580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пи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7904B36-9DC1-4343-BCC3-110C31CFD9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31" y="1928550"/>
            <a:ext cx="546219" cy="18172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чашка, напи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EF967CB-5C50-490B-8A07-06BCECD9F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1928550"/>
            <a:ext cx="539520" cy="1805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напи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B46831D-2878-4CE7-B5C6-00023E822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90" y="1964864"/>
            <a:ext cx="550553" cy="17715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F92ABAB-368B-4135-AA94-07939AED80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74" y="1978948"/>
            <a:ext cx="544602" cy="17715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ACAD643-A893-4162-A034-408809F8CF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58994"/>
            <a:ext cx="422205" cy="14941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594663A-DFDA-478B-AF08-92069C50F4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55" y="2292036"/>
            <a:ext cx="422205" cy="1451936"/>
          </a:xfrm>
          <a:prstGeom prst="rect">
            <a:avLst/>
          </a:prstGeom>
        </p:spPr>
      </p:pic>
    </p:spTree>
  </p:cSld>
  <p:clrMapOvr>
    <a:masterClrMapping/>
  </p:clrMapOvr>
  <p:transition spd="med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4213" y="1412776"/>
            <a:ext cx="766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6600"/>
                </a:solidFill>
              </a:rPr>
              <a:t>Напитки и сиропы ТМ «Витан»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2636912"/>
            <a:ext cx="70108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Напиток «</a:t>
            </a:r>
            <a:r>
              <a:rPr lang="ru-RU" sz="1800" dirty="0" err="1">
                <a:solidFill>
                  <a:srgbClr val="006600"/>
                </a:solidFill>
                <a:latin typeface="Arial" charset="0"/>
              </a:rPr>
              <a:t>Витан-Аква</a:t>
            </a:r>
            <a:r>
              <a:rPr lang="ru-RU" sz="1800" dirty="0">
                <a:solidFill>
                  <a:srgbClr val="006600"/>
                </a:solidFill>
                <a:latin typeface="Arial" charset="0"/>
              </a:rPr>
              <a:t>»</a:t>
            </a:r>
            <a:r>
              <a:rPr lang="ru-RU" sz="1800" dirty="0">
                <a:solidFill>
                  <a:srgbClr val="006600"/>
                </a:solidFill>
              </a:rPr>
              <a:t>—новый </a:t>
            </a:r>
            <a:r>
              <a:rPr lang="ru-RU" sz="1800" dirty="0">
                <a:solidFill>
                  <a:srgbClr val="006600"/>
                </a:solidFill>
                <a:latin typeface="Arial" charset="0"/>
              </a:rPr>
              <a:t>инновационный продукт.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НЕ СОДЕРЖИТ САХАРА И САХАРОЗАМЕНИТЕЛЕЙ. 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Органическая минеральная вода на травах.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В основе напитка только экстракты трав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(композиция напитка «Витан-1»)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 и подготовленная вода.</a:t>
            </a:r>
          </a:p>
          <a:p>
            <a:endParaRPr lang="ru-RU" sz="1800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Напиток «Витан – Бриз» - новый инновационный продукт.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Содержание сахара – 2,4г / 100 мл, соответствует безопасному</a:t>
            </a:r>
          </a:p>
          <a:p>
            <a:r>
              <a:rPr lang="ru-RU" sz="1800" dirty="0">
                <a:solidFill>
                  <a:srgbClr val="006600"/>
                </a:solidFill>
                <a:latin typeface="Arial" charset="0"/>
              </a:rPr>
              <a:t> количеству для человека, по рекомендации медицины.</a:t>
            </a:r>
          </a:p>
        </p:txBody>
      </p:sp>
      <p:pic>
        <p:nvPicPr>
          <p:cNvPr id="12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3FA0B85-8ECF-44DC-BE41-2B46CE416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3029726" cy="4544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55650" y="1412776"/>
            <a:ext cx="7667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6600"/>
                </a:solidFill>
              </a:rPr>
              <a:t>Напитки и сиропы ТМ «Витан»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51520" y="2060848"/>
            <a:ext cx="664040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Сиропы ТМ «Витан» ( концентрированные </a:t>
            </a: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напитки)выпускаются в емкостях 0,25 л., 0,5 л.  и 5,0 л. </a:t>
            </a:r>
          </a:p>
          <a:p>
            <a:r>
              <a:rPr lang="ru-RU" sz="1800" b="1" dirty="0">
                <a:solidFill>
                  <a:srgbClr val="006600"/>
                </a:solidFill>
                <a:latin typeface="Arial" charset="0"/>
              </a:rPr>
              <a:t>(для санаториев, школ, детских садов).</a:t>
            </a:r>
          </a:p>
          <a:p>
            <a:endParaRPr lang="ru-RU" sz="800" b="1" dirty="0">
              <a:solidFill>
                <a:srgbClr val="006600"/>
              </a:solidFill>
              <a:latin typeface="Arial" charset="0"/>
            </a:endParaRPr>
          </a:p>
          <a:p>
            <a:r>
              <a:rPr lang="ru-RU" sz="1500" b="1" dirty="0">
                <a:solidFill>
                  <a:srgbClr val="006600"/>
                </a:solidFill>
                <a:latin typeface="Arial" charset="0"/>
              </a:rPr>
              <a:t>Сиропы предназначены для </a:t>
            </a:r>
          </a:p>
          <a:p>
            <a:r>
              <a:rPr lang="ru-RU" sz="1500" b="1" dirty="0">
                <a:solidFill>
                  <a:srgbClr val="006600"/>
                </a:solidFill>
                <a:latin typeface="Arial" charset="0"/>
              </a:rPr>
              <a:t>-самостоятельного приготовления напитка; </a:t>
            </a:r>
          </a:p>
          <a:p>
            <a:r>
              <a:rPr lang="ru-RU" sz="1500" b="1" dirty="0">
                <a:solidFill>
                  <a:srgbClr val="006600"/>
                </a:solidFill>
                <a:latin typeface="Arial" charset="0"/>
              </a:rPr>
              <a:t>-для проведения курса оздоровления.</a:t>
            </a:r>
          </a:p>
          <a:p>
            <a:endParaRPr lang="ru-RU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25" name="TextBox 18"/>
          <p:cNvSpPr txBox="1">
            <a:spLocks noChangeArrowheads="1"/>
          </p:cNvSpPr>
          <p:nvPr/>
        </p:nvSpPr>
        <p:spPr bwMode="auto">
          <a:xfrm>
            <a:off x="251520" y="3789040"/>
            <a:ext cx="57038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</a:rPr>
              <a:t>5 видов.</a:t>
            </a:r>
          </a:p>
          <a:p>
            <a:endParaRPr lang="ru-RU" sz="900" dirty="0">
              <a:solidFill>
                <a:srgbClr val="006600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На сахарном сиропе: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«Витан-1»—чабрец, мята, мать-и-мачеха, зверобой,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«Витан-2»—чабрец, кора дуба, рябина красная, яблочный сок, 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«Витан-3»—чабрец, зверобой, мята, 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«Витан-Чай»—иван-чай (кипрей) , </a:t>
            </a:r>
          </a:p>
          <a:p>
            <a:endParaRPr lang="ru-RU" sz="900" dirty="0">
              <a:solidFill>
                <a:srgbClr val="006600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На фруктозном сиропе:</a:t>
            </a:r>
          </a:p>
          <a:p>
            <a:r>
              <a:rPr lang="ru-RU" sz="1600" dirty="0">
                <a:solidFill>
                  <a:srgbClr val="006600"/>
                </a:solidFill>
              </a:rPr>
              <a:t>«Витан-Спорт»—чабрец, мята, мать-и-мачеха, зверобой. </a:t>
            </a:r>
          </a:p>
          <a:p>
            <a:endParaRPr lang="ru-RU" sz="1600" dirty="0">
              <a:solidFill>
                <a:srgbClr val="006600"/>
              </a:solidFill>
            </a:endParaRPr>
          </a:p>
        </p:txBody>
      </p:sp>
      <p:pic>
        <p:nvPicPr>
          <p:cNvPr id="12" name="Рисунок 8" descr="Logo Viv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12718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iropVita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9350" y="2636912"/>
            <a:ext cx="985785" cy="216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10A7AF5-55BD-4AE2-A464-36C387DE3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79" y="2636912"/>
            <a:ext cx="1030101" cy="210558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соус&#10;&#10;Автоматически созданное описание">
            <a:extLst>
              <a:ext uri="{FF2B5EF4-FFF2-40B4-BE49-F238E27FC236}">
                <a16:creationId xmlns="" xmlns:a16="http://schemas.microsoft.com/office/drawing/2014/main" id="{E776E164-BF50-474E-8937-7BAE5DDA6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36912"/>
            <a:ext cx="1011716" cy="21193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еда, соус&#10;&#10;Автоматически созданное описание">
            <a:extLst>
              <a:ext uri="{FF2B5EF4-FFF2-40B4-BE49-F238E27FC236}">
                <a16:creationId xmlns="" xmlns:a16="http://schemas.microsoft.com/office/drawing/2014/main" id="{3DD45612-BD30-44C7-8080-88192547D2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2" y="4789181"/>
            <a:ext cx="1002524" cy="206881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BD28783-A6EC-4BBE-9E28-D37381F64E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61" y="4760453"/>
            <a:ext cx="985785" cy="20975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843213" y="1341438"/>
            <a:ext cx="2754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6600"/>
                </a:solidFill>
                <a:latin typeface="Arial" charset="0"/>
              </a:rPr>
              <a:t>Документы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55451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Получено с 2000 г. по 2019 г.: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-23 Золотые медали и 8 Серебряных медалей (в т.ч. им. И.И. Мечникова «За практический вклад в укрепление здоровья нации»; 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-Золотая медаль </a:t>
            </a:r>
            <a:r>
              <a:rPr lang="ru-RU" sz="1600" dirty="0" err="1">
                <a:solidFill>
                  <a:srgbClr val="006600"/>
                </a:solidFill>
                <a:latin typeface="+mn-lt"/>
              </a:rPr>
              <a:t>им.Пауля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 Эрлиха «</a:t>
            </a:r>
            <a:r>
              <a:rPr lang="ru-RU" sz="1600" dirty="0" err="1">
                <a:solidFill>
                  <a:srgbClr val="006600"/>
                </a:solidFill>
                <a:latin typeface="+mn-lt"/>
              </a:rPr>
              <a:t>Здоровье-высшее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 благо»;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-2 кубка «</a:t>
            </a:r>
            <a:r>
              <a:rPr lang="ru-RU" sz="1600" dirty="0" smtClean="0">
                <a:solidFill>
                  <a:srgbClr val="006600"/>
                </a:solidFill>
                <a:latin typeface="+mn-lt"/>
              </a:rPr>
              <a:t>Гран - При</a:t>
            </a:r>
            <a:r>
              <a:rPr lang="ru-RU" sz="1600" dirty="0">
                <a:solidFill>
                  <a:srgbClr val="006600"/>
                </a:solidFill>
                <a:latin typeface="+mn-lt"/>
              </a:rPr>
              <a:t>»;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-более 250 Дипломов и благодарственных писем;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-Золотой знак «Лауреат конкурса 100 Лучших товаров России»—2004,2007,2010гг.;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-Золотой знак—Победитель конкурса в номинации «Лучшая организация, производящая пищевые продукты с высокой пищевой и биологической ценностью»;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-Золотая медаль— «Лучший продукт—ПРОДЭКСПО—2008г.», г. Москва;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-Диплом 1 степени за победу в дегустационном конкурсе натуральных напитков России;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-Диплом – Лауреаты Премии города Нижний Новгород;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-Федеральный главный Знак общественного признания страны «Звезда качества России»;</a:t>
            </a:r>
          </a:p>
          <a:p>
            <a:pPr>
              <a:defRPr/>
            </a:pPr>
            <a:r>
              <a:rPr lang="ru-RU" sz="1600" dirty="0">
                <a:solidFill>
                  <a:srgbClr val="006600"/>
                </a:solidFill>
                <a:latin typeface="+mn-lt"/>
              </a:rPr>
              <a:t>-Диплом Торгово-Промышленной палаты РФ.</a:t>
            </a:r>
          </a:p>
        </p:txBody>
      </p:sp>
      <p:pic>
        <p:nvPicPr>
          <p:cNvPr id="8198" name="Содержимое 12" descr="вся продукция + медали-2_small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1628775"/>
            <a:ext cx="2879725" cy="2928938"/>
          </a:xfrm>
        </p:spPr>
      </p:pic>
      <p:pic>
        <p:nvPicPr>
          <p:cNvPr id="8199" name="Рисунок 13" descr="диплом_2004_В-1,3_Золот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7914">
            <a:off x="5549916" y="5016680"/>
            <a:ext cx="11271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4" descr="диплом_2005_В-спорт_напиток и сироп_золото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1150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7" descr="Гарант письмо ПРО01.090036_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3467">
            <a:off x="7231949" y="4910922"/>
            <a:ext cx="10493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Содержимое 16" descr="диплом_2005_Гран-При_small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 rot="783675">
            <a:off x="7767638" y="5072063"/>
            <a:ext cx="1106487" cy="1565275"/>
          </a:xfrm>
        </p:spPr>
      </p:pic>
      <p:pic>
        <p:nvPicPr>
          <p:cNvPr id="11" name="Рисунок 8" descr="Logo Vivac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6300" y="622935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9" descr="power point-3_sm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 sz="quarter"/>
          </p:nvPr>
        </p:nvSpPr>
        <p:spPr>
          <a:xfrm>
            <a:off x="611188" y="1169988"/>
            <a:ext cx="7772400" cy="890587"/>
          </a:xfrm>
        </p:spPr>
        <p:txBody>
          <a:bodyPr/>
          <a:lstStyle/>
          <a:p>
            <a:r>
              <a:rPr lang="ru-RU" sz="3200" dirty="0">
                <a:solidFill>
                  <a:srgbClr val="006600"/>
                </a:solidFill>
              </a:rPr>
              <a:t>Места продажи в г. Н.Новгород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793875"/>
            <a:ext cx="4071938" cy="1995488"/>
          </a:xfrm>
        </p:spPr>
        <p:txBody>
          <a:bodyPr/>
          <a:lstStyle/>
          <a:p>
            <a:r>
              <a:rPr lang="ru-RU" sz="2000" dirty="0">
                <a:solidFill>
                  <a:srgbClr val="006600"/>
                </a:solidFill>
              </a:rPr>
              <a:t>Федеральные сети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Перекресток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Карусель</a:t>
            </a:r>
          </a:p>
          <a:p>
            <a:endParaRPr lang="ru-RU" sz="1200" dirty="0">
              <a:solidFill>
                <a:srgbClr val="006600"/>
              </a:solidFill>
            </a:endParaRPr>
          </a:p>
          <a:p>
            <a:r>
              <a:rPr lang="en-US" sz="1200" dirty="0">
                <a:solidFill>
                  <a:srgbClr val="006600"/>
                </a:solidFill>
              </a:rPr>
              <a:t>SPAR</a:t>
            </a:r>
            <a:r>
              <a:rPr lang="ru-RU" sz="1200" dirty="0">
                <a:solidFill>
                  <a:srgbClr val="006600"/>
                </a:solidFill>
              </a:rPr>
              <a:t> / </a:t>
            </a:r>
            <a:r>
              <a:rPr lang="en-US" sz="1200" dirty="0" err="1">
                <a:solidFill>
                  <a:srgbClr val="006600"/>
                </a:solidFill>
              </a:rPr>
              <a:t>Eurospar</a:t>
            </a:r>
            <a:r>
              <a:rPr lang="en-US" sz="1200" dirty="0">
                <a:solidFill>
                  <a:srgbClr val="006600"/>
                </a:solidFill>
              </a:rPr>
              <a:t> </a:t>
            </a:r>
          </a:p>
          <a:p>
            <a:endParaRPr lang="en-US" sz="1200" dirty="0">
              <a:solidFill>
                <a:srgbClr val="006600"/>
              </a:solidFill>
            </a:endParaRPr>
          </a:p>
          <a:p>
            <a:r>
              <a:rPr lang="ru-RU" sz="1200" dirty="0">
                <a:solidFill>
                  <a:srgbClr val="006600"/>
                </a:solidFill>
              </a:rPr>
              <a:t>МЕТРО</a:t>
            </a:r>
            <a:endParaRPr lang="en-US" sz="1200" dirty="0">
              <a:solidFill>
                <a:srgbClr val="006600"/>
              </a:solidFill>
            </a:endParaRPr>
          </a:p>
          <a:p>
            <a:r>
              <a:rPr lang="ru-RU" sz="1200" dirty="0">
                <a:solidFill>
                  <a:srgbClr val="006600"/>
                </a:solidFill>
              </a:rPr>
              <a:t>ЛЕНТА</a:t>
            </a:r>
          </a:p>
        </p:txBody>
      </p:sp>
      <p:sp>
        <p:nvSpPr>
          <p:cNvPr id="9221" name="Содержимое 3"/>
          <p:cNvSpPr>
            <a:spLocks noGrp="1"/>
          </p:cNvSpPr>
          <p:nvPr>
            <p:ph sz="quarter" idx="2"/>
          </p:nvPr>
        </p:nvSpPr>
        <p:spPr>
          <a:xfrm>
            <a:off x="4500563" y="1844675"/>
            <a:ext cx="4286250" cy="2427288"/>
          </a:xfrm>
        </p:spPr>
        <p:txBody>
          <a:bodyPr/>
          <a:lstStyle/>
          <a:p>
            <a:r>
              <a:rPr lang="ru-RU" sz="2000" dirty="0">
                <a:solidFill>
                  <a:srgbClr val="006600"/>
                </a:solidFill>
              </a:rPr>
              <a:t>Региональные сети</a:t>
            </a:r>
          </a:p>
          <a:p>
            <a:pPr>
              <a:buNone/>
            </a:pPr>
            <a:endParaRPr lang="ru-RU" sz="1200" dirty="0">
              <a:solidFill>
                <a:srgbClr val="006600"/>
              </a:solidFill>
            </a:endParaRPr>
          </a:p>
          <a:p>
            <a:r>
              <a:rPr lang="ru-RU" sz="1200" dirty="0">
                <a:solidFill>
                  <a:srgbClr val="006600"/>
                </a:solidFill>
              </a:rPr>
              <a:t>ОТДОХНИ и МЯСНОВ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НАШ-продукт</a:t>
            </a:r>
          </a:p>
          <a:p>
            <a:r>
              <a:rPr lang="ru-RU" sz="1200" dirty="0">
                <a:solidFill>
                  <a:srgbClr val="006600"/>
                </a:solidFill>
              </a:rPr>
              <a:t>СОРДИС</a:t>
            </a:r>
            <a:endParaRPr lang="en-US" sz="1200" dirty="0">
              <a:solidFill>
                <a:srgbClr val="006600"/>
              </a:solidFill>
            </a:endParaRPr>
          </a:p>
          <a:p>
            <a:r>
              <a:rPr lang="ru-RU" sz="1800" dirty="0">
                <a:solidFill>
                  <a:srgbClr val="006600"/>
                </a:solidFill>
              </a:rPr>
              <a:t>Отдельные магазины г. Н.Новгорода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НАГОРНЫЙ Универсам</a:t>
            </a:r>
          </a:p>
          <a:p>
            <a:r>
              <a:rPr lang="ru-RU" sz="1200" dirty="0" smtClean="0">
                <a:solidFill>
                  <a:srgbClr val="006600"/>
                </a:solidFill>
              </a:rPr>
              <a:t>Торговые </a:t>
            </a:r>
            <a:r>
              <a:rPr lang="ru-RU" sz="1200" dirty="0">
                <a:solidFill>
                  <a:srgbClr val="006600"/>
                </a:solidFill>
              </a:rPr>
              <a:t>ряды «ЖАР ПТИЦА»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Магазины на заправках «ЛУКОЙЛ» и </a:t>
            </a:r>
            <a:r>
              <a:rPr lang="ru-RU" sz="1200" dirty="0" err="1">
                <a:solidFill>
                  <a:srgbClr val="006600"/>
                </a:solidFill>
              </a:rPr>
              <a:t>т.д</a:t>
            </a:r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9222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644900"/>
            <a:ext cx="3455987" cy="2979738"/>
          </a:xfrm>
        </p:spPr>
        <p:txBody>
          <a:bodyPr/>
          <a:lstStyle/>
          <a:p>
            <a:r>
              <a:rPr lang="ru-RU" sz="2000">
                <a:solidFill>
                  <a:srgbClr val="006600"/>
                </a:solidFill>
              </a:rPr>
              <a:t>Фитнес-клубы</a:t>
            </a:r>
          </a:p>
          <a:p>
            <a:r>
              <a:rPr lang="en-US" sz="1200">
                <a:solidFill>
                  <a:srgbClr val="006600"/>
                </a:solidFill>
              </a:rPr>
              <a:t>World</a:t>
            </a:r>
            <a:r>
              <a:rPr lang="ru-RU" sz="1200">
                <a:solidFill>
                  <a:srgbClr val="006600"/>
                </a:solidFill>
              </a:rPr>
              <a:t> </a:t>
            </a:r>
            <a:r>
              <a:rPr lang="en-US" sz="1200">
                <a:solidFill>
                  <a:srgbClr val="006600"/>
                </a:solidFill>
              </a:rPr>
              <a:t>Class</a:t>
            </a:r>
          </a:p>
          <a:p>
            <a:r>
              <a:rPr lang="en-US" sz="1200">
                <a:solidFill>
                  <a:srgbClr val="006600"/>
                </a:solidFill>
              </a:rPr>
              <a:t>Gold Fitnes</a:t>
            </a:r>
          </a:p>
          <a:p>
            <a:r>
              <a:rPr lang="ru-RU" sz="1200">
                <a:solidFill>
                  <a:srgbClr val="006600"/>
                </a:solidFill>
              </a:rPr>
              <a:t>Сормович</a:t>
            </a:r>
          </a:p>
          <a:p>
            <a:r>
              <a:rPr lang="ru-RU" sz="1200">
                <a:solidFill>
                  <a:srgbClr val="006600"/>
                </a:solidFill>
              </a:rPr>
              <a:t>Спарта</a:t>
            </a:r>
          </a:p>
          <a:p>
            <a:r>
              <a:rPr lang="ru-RU" sz="1200">
                <a:solidFill>
                  <a:srgbClr val="006600"/>
                </a:solidFill>
              </a:rPr>
              <a:t>Либерти</a:t>
            </a:r>
          </a:p>
          <a:p>
            <a:r>
              <a:rPr lang="ru-RU" sz="1200">
                <a:solidFill>
                  <a:srgbClr val="006600"/>
                </a:solidFill>
              </a:rPr>
              <a:t>Арни</a:t>
            </a:r>
          </a:p>
          <a:p>
            <a:r>
              <a:rPr lang="ru-RU" sz="1200">
                <a:solidFill>
                  <a:srgbClr val="006600"/>
                </a:solidFill>
              </a:rPr>
              <a:t>Фиджин</a:t>
            </a:r>
          </a:p>
          <a:p>
            <a:r>
              <a:rPr lang="ru-RU" sz="1200">
                <a:solidFill>
                  <a:srgbClr val="006600"/>
                </a:solidFill>
              </a:rPr>
              <a:t>Манго</a:t>
            </a:r>
          </a:p>
          <a:p>
            <a:r>
              <a:rPr lang="ru-RU" sz="1200">
                <a:solidFill>
                  <a:srgbClr val="006600"/>
                </a:solidFill>
              </a:rPr>
              <a:t>Драйв</a:t>
            </a:r>
          </a:p>
          <a:p>
            <a:r>
              <a:rPr lang="en-US" sz="1200">
                <a:solidFill>
                  <a:srgbClr val="006600"/>
                </a:solidFill>
              </a:rPr>
              <a:t>Vasil</a:t>
            </a:r>
            <a:endParaRPr lang="ru-RU" sz="1200">
              <a:solidFill>
                <a:srgbClr val="006600"/>
              </a:solidFill>
            </a:endParaRPr>
          </a:p>
          <a:p>
            <a:r>
              <a:rPr lang="ru-RU" sz="1200">
                <a:solidFill>
                  <a:srgbClr val="006600"/>
                </a:solidFill>
              </a:rPr>
              <a:t>Мирамар  </a:t>
            </a:r>
          </a:p>
          <a:p>
            <a:r>
              <a:rPr lang="ru-RU" sz="1200">
                <a:solidFill>
                  <a:srgbClr val="006600"/>
                </a:solidFill>
              </a:rPr>
              <a:t>Рельеф            Спорткомплексы и бассейны</a:t>
            </a:r>
          </a:p>
        </p:txBody>
      </p:sp>
      <p:sp>
        <p:nvSpPr>
          <p:cNvPr id="9223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4365625"/>
            <a:ext cx="3810000" cy="2303463"/>
          </a:xfrm>
        </p:spPr>
        <p:txBody>
          <a:bodyPr/>
          <a:lstStyle/>
          <a:p>
            <a:r>
              <a:rPr lang="ru-RU" sz="2000" dirty="0">
                <a:solidFill>
                  <a:srgbClr val="006600"/>
                </a:solidFill>
              </a:rPr>
              <a:t>Аптеки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Авиценна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Аптека района</a:t>
            </a:r>
          </a:p>
          <a:p>
            <a:r>
              <a:rPr lang="ru-RU" sz="1200" dirty="0" err="1">
                <a:solidFill>
                  <a:srgbClr val="006600"/>
                </a:solidFill>
              </a:rPr>
              <a:t>Витамакс</a:t>
            </a:r>
            <a:endParaRPr lang="ru-RU" sz="1200" dirty="0">
              <a:solidFill>
                <a:srgbClr val="006600"/>
              </a:solidFill>
            </a:endParaRPr>
          </a:p>
          <a:p>
            <a:r>
              <a:rPr lang="ru-RU" sz="1200" dirty="0">
                <a:solidFill>
                  <a:srgbClr val="006600"/>
                </a:solidFill>
              </a:rPr>
              <a:t>36,7</a:t>
            </a:r>
          </a:p>
          <a:p>
            <a:r>
              <a:rPr lang="ru-RU" sz="1200" dirty="0" err="1">
                <a:solidFill>
                  <a:srgbClr val="006600"/>
                </a:solidFill>
              </a:rPr>
              <a:t>Мост-фарм</a:t>
            </a:r>
            <a:endParaRPr lang="ru-RU" sz="1200" dirty="0">
              <a:solidFill>
                <a:srgbClr val="006600"/>
              </a:solidFill>
            </a:endParaRPr>
          </a:p>
          <a:p>
            <a:r>
              <a:rPr lang="ru-RU" sz="1200" dirty="0">
                <a:solidFill>
                  <a:srgbClr val="006600"/>
                </a:solidFill>
              </a:rPr>
              <a:t>Школы</a:t>
            </a:r>
          </a:p>
          <a:p>
            <a:r>
              <a:rPr lang="ru-RU" sz="1200" dirty="0">
                <a:solidFill>
                  <a:srgbClr val="006600"/>
                </a:solidFill>
              </a:rPr>
              <a:t>Центр Одаренных Детей</a:t>
            </a:r>
          </a:p>
          <a:p>
            <a:r>
              <a:rPr lang="ru-RU" sz="1200" dirty="0">
                <a:solidFill>
                  <a:srgbClr val="006600"/>
                </a:solidFill>
              </a:rPr>
              <a:t>Лицей №87 и другие школы города</a:t>
            </a:r>
          </a:p>
          <a:p>
            <a:endParaRPr lang="ru-RU" sz="1200" dirty="0"/>
          </a:p>
        </p:txBody>
      </p:sp>
      <p:pic>
        <p:nvPicPr>
          <p:cNvPr id="9224" name="Рисунок 6" descr="перекресток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133600"/>
            <a:ext cx="1014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7" descr="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205038"/>
            <a:ext cx="10350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9" descr="sp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36838"/>
            <a:ext cx="8699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2" descr="word clas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076700"/>
            <a:ext cx="658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6" descr="logo_sparta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4581525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17" descr="logo-Libert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652963"/>
            <a:ext cx="503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Рисунок 18" descr="logo_drive_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5300" y="5632450"/>
            <a:ext cx="762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19" descr="Фиджин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5013325"/>
            <a:ext cx="900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Рисунок 20" descr="logo200_Мирамар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5084763"/>
            <a:ext cx="920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Рисунок 21" descr="_logo_Рельеф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2013" y="5981700"/>
            <a:ext cx="715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Рисунок 22" descr="манго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6263" y="5876925"/>
            <a:ext cx="1160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Рисунок 25" descr="36,7.jpe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25" y="5589588"/>
            <a:ext cx="11477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Рисунок 29" descr="lent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2275" y="3284538"/>
            <a:ext cx="10207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Рисунок 14" descr="sarmovich_logo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00338" y="4149725"/>
            <a:ext cx="6111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Рисунок 31" descr="metro 1.jpe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113" y="2997200"/>
            <a:ext cx="825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Рисунок 32" descr="2009-06-20_2237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1863" y="4508500"/>
            <a:ext cx="7715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Рисунок 29" descr="Gold Fitness_small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6600" y="3644900"/>
            <a:ext cx="8080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Рисунок 33" descr="Логотип Отдохни_small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40650" y="1773238"/>
            <a:ext cx="10810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Рисунок 29" descr="аптека района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08850" y="4149725"/>
            <a:ext cx="1206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940</Words>
  <Application>Microsoft Office PowerPoint</Application>
  <PresentationFormat>Экран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Производитель</vt:lpstr>
      <vt:lpstr>Напитки и сиропы ТМ «Витан»</vt:lpstr>
      <vt:lpstr>Слайд 4</vt:lpstr>
      <vt:lpstr>Слайд 5</vt:lpstr>
      <vt:lpstr>Слайд 6</vt:lpstr>
      <vt:lpstr>Слайд 7</vt:lpstr>
      <vt:lpstr>Слайд 8</vt:lpstr>
      <vt:lpstr>Места продажи в г. Н.Новгород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Annabell</dc:creator>
  <cp:lastModifiedBy>Казаков</cp:lastModifiedBy>
  <cp:revision>170</cp:revision>
  <dcterms:created xsi:type="dcterms:W3CDTF">1601-01-01T00:00:00Z</dcterms:created>
  <dcterms:modified xsi:type="dcterms:W3CDTF">2019-07-23T08:19:53Z</dcterms:modified>
</cp:coreProperties>
</file>