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2" r:id="rId3"/>
    <p:sldId id="264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2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106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4974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166" userDrawn="1">
          <p15:clr>
            <a:srgbClr val="A4A3A4"/>
          </p15:clr>
        </p15:guide>
        <p15:guide id="10" orient="horz" pos="1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E52"/>
    <a:srgbClr val="807D7C"/>
    <a:srgbClr val="DB7363"/>
    <a:srgbClr val="0A656A"/>
    <a:srgbClr val="095F63"/>
    <a:srgbClr val="084D50"/>
    <a:srgbClr val="0B6E73"/>
    <a:srgbClr val="054E5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6261" autoAdjust="0"/>
  </p:normalViewPr>
  <p:slideViewPr>
    <p:cSldViewPr>
      <p:cViewPr varScale="1">
        <p:scale>
          <a:sx n="86" d="100"/>
          <a:sy n="86" d="100"/>
        </p:scale>
        <p:origin x="715" y="72"/>
      </p:cViewPr>
      <p:guideLst>
        <p:guide orient="horz" pos="2160"/>
        <p:guide pos="2842"/>
        <p:guide pos="393"/>
        <p:guide pos="7106"/>
        <p:guide pos="7469"/>
        <p:guide orient="horz"/>
        <p:guide pos="4974"/>
        <p:guide orient="horz" pos="436"/>
        <p:guide pos="166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06A8C-234A-4FB6-B4E1-6298ACB2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9B2ABA-5CE8-4AFD-971F-D106CDD0C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513AC-3630-4FEE-8E0C-7F2A3456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AD10E-6149-4C3F-8B2A-5CD92C89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0C122-10A3-4A29-9F71-FBEE1908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51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3C84C-6233-41C4-B899-7660AEAB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E90127-5226-45FB-9948-06A05CA74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5C3A9-DB62-46D1-8832-3EA624CB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E28F7-7E4C-47A6-8B5B-2588BC4B0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6FEDD-2883-4E18-8361-69DA29DA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0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A5CCD3-617E-4795-A52F-2D7B53EB9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35BC37-F22E-4704-837A-014175F28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738CCF-EB20-4D2B-88D0-227E0AD56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52A7-8E12-441C-BF08-4C5D4A4C1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41FFC1-9F32-48DA-B82D-09007B5A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2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1B0A0-56B9-45DC-AB2F-B4AF9B03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70E70-D67C-47B9-A457-F1968381F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1EC39-4D25-43BA-AAA2-767249D36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15FC7-4C79-4A4F-9983-FB103332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457B-2F11-4181-8B1E-8998D4B4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1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2F123-A8A0-436D-987A-D4C53260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1452B5-9FFC-4202-8980-9DB82A69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D0AAB-8A66-4A56-83D6-FB69638C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540FD-4DB3-4A43-8F30-2661082D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54F80-2BF7-45AE-A480-57FA28A5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4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73B57-7382-4CF9-8C05-F8BFB684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39CD2-5C55-4B7E-92BC-A014F66BC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FE661-1100-40BB-9BE6-256EC014A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8D5A82-E89F-4D20-86E4-33D42785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36E581-6E4F-43C0-9F93-7E4D8F8A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A932DC-AD9E-465E-AEE1-EC6F4721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8185E-AE75-4FF4-A738-2FDEC691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5FB3F-246D-4225-A8B9-E5A1CBDC6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25711A-B77A-490E-942D-AD29C5BF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CAB9CA-7C55-44E3-B521-60DF4155C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EF44F8-6F3E-42A3-ABE7-692E029A67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5C6386-FEF0-4C0E-8123-5A92D838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8D9C77-6045-47D1-8751-BC3B9D4B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D16A75-CF7A-4218-8425-FFD7E380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895AD-DCC8-4093-BF8B-83ED44A3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5228DE-1D62-4EA7-887E-7F28B542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070255-6711-4C10-92CF-AA77F335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B3CDCA-C04F-4E50-8052-8E90D94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8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E67A03-BA89-460A-8A1C-5737B00A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CC451E-1CA3-41D0-8959-2A7CAD20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90968F-370F-4DEB-B631-0F99FFD8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BA9D2-5017-4D05-9ED8-B391F661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FED267-CC6A-4701-A066-09513B258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9722D8-DA6E-4EA3-9038-8FB5F5822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8623C-C088-4DCD-A13C-99DE6DD0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0845AD-9CF8-4C25-B780-24320F69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355B93-DF65-4E2C-8C17-D902B964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2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6EFD3-CFF7-476E-83FD-5E3758C0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B7B779-42CF-4842-AAA2-299DA653C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58C837-1F55-46EE-A1E7-0AD5F33FF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A77F48-B3E9-4F62-9C5B-DC8A8C9E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3B898-71B9-4418-B6F1-681CF8A7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0FFD9B-F9AB-4C8A-8CE2-B02BC320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4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121DD-913E-428C-84CF-5457A1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5DCF89-E24B-4EF9-B6A4-6C014AE11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77189-E8E4-485A-8174-C2494C19A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F14E-67F3-4CBF-87B4-37E22AF7D9A8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5D775-066E-4E2D-BBFA-89D9D5165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78D2B-043B-40EC-87BA-2300DD7B2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6263C-751E-4675-8B60-4D611011D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01ADC65-5B5B-403C-8F78-255DD6D20371}"/>
              </a:ext>
            </a:extLst>
          </p:cNvPr>
          <p:cNvSpPr/>
          <p:nvPr/>
        </p:nvSpPr>
        <p:spPr>
          <a:xfrm>
            <a:off x="638142" y="531151"/>
            <a:ext cx="4574514" cy="5795698"/>
          </a:xfrm>
          <a:prstGeom prst="roundRect">
            <a:avLst>
              <a:gd name="adj" fmla="val 1819"/>
            </a:avLst>
          </a:prstGeom>
          <a:solidFill>
            <a:srgbClr val="084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CEB355-C49D-464D-AD35-920ED8C7140B}"/>
              </a:ext>
            </a:extLst>
          </p:cNvPr>
          <p:cNvSpPr/>
          <p:nvPr/>
        </p:nvSpPr>
        <p:spPr>
          <a:xfrm>
            <a:off x="6576820" y="1578812"/>
            <a:ext cx="4001713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84E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Основатель бухгалтерской компании</a:t>
            </a:r>
            <a:endParaRPr lang="ru-RU" u="sng" dirty="0">
              <a:solidFill>
                <a:srgbClr val="084E5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6F68D2-15BD-4F25-BB72-6E36975E4EE5}"/>
              </a:ext>
            </a:extLst>
          </p:cNvPr>
          <p:cNvSpPr/>
          <p:nvPr/>
        </p:nvSpPr>
        <p:spPr>
          <a:xfrm>
            <a:off x="6594034" y="662558"/>
            <a:ext cx="3890297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rgbClr val="DB7363"/>
                </a:solidFill>
                <a:latin typeface="Colus" panose="00000500000000000000" pitchFamily="2" charset="0"/>
                <a:ea typeface="Calibri" panose="020F0502020204030204" pitchFamily="34" charset="0"/>
              </a:rPr>
              <a:t>Яна Лопатина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083F3B-A872-4744-950C-8E0AF4F4FBC5}"/>
              </a:ext>
            </a:extLst>
          </p:cNvPr>
          <p:cNvSpPr/>
          <p:nvPr/>
        </p:nvSpPr>
        <p:spPr>
          <a:xfrm>
            <a:off x="6384032" y="2929858"/>
            <a:ext cx="409240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84E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аутсорсинг, консультации, рекрутинг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0961EB6-2C97-4C68-813B-E6AE8E4E2210}"/>
              </a:ext>
            </a:extLst>
          </p:cNvPr>
          <p:cNvCxnSpPr>
            <a:cxnSpLocks/>
          </p:cNvCxnSpPr>
          <p:nvPr/>
        </p:nvCxnSpPr>
        <p:spPr>
          <a:xfrm>
            <a:off x="5910711" y="3038839"/>
            <a:ext cx="554461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ject 106">
            <a:extLst>
              <a:ext uri="{FF2B5EF4-FFF2-40B4-BE49-F238E27FC236}">
                <a16:creationId xmlns:a16="http://schemas.microsoft.com/office/drawing/2014/main" id="{73913B64-4676-4D93-B786-D4F88E1EB4D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5164" y="3394730"/>
            <a:ext cx="3909742" cy="5047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20CD10-C9A3-4349-81BB-8F53D899E95A}"/>
              </a:ext>
            </a:extLst>
          </p:cNvPr>
          <p:cNvSpPr txBox="1"/>
          <p:nvPr/>
        </p:nvSpPr>
        <p:spPr>
          <a:xfrm>
            <a:off x="5799295" y="2454064"/>
            <a:ext cx="581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84E52"/>
                </a:solidFill>
              </a:rPr>
              <a:t>ПРОФБУХБЮРО Яны Лопатиной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E8FD7D-5F43-4ADB-9B8E-670DA0B6E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4" y="17021"/>
            <a:ext cx="4574514" cy="6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3592077" y="604649"/>
            <a:ext cx="500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Сообщество бухгалтеров в ТПП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F5D93-596E-4120-B711-5A7685F05BB2}"/>
              </a:ext>
            </a:extLst>
          </p:cNvPr>
          <p:cNvSpPr txBox="1"/>
          <p:nvPr/>
        </p:nvSpPr>
        <p:spPr>
          <a:xfrm>
            <a:off x="839416" y="1340768"/>
            <a:ext cx="10729391" cy="323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Миссия сообщества: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Объединить бухгалтеров Пермского края, обеспечить профессиональную и этическую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поддержку, способствовать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экономическому росту и развитию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бухгалтерии.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729A57-0FFF-416F-AB19-D1EBCDFFD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492896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3592077" y="620688"/>
            <a:ext cx="500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Сообщество бухгалтеров в ТПП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911424" y="1772816"/>
            <a:ext cx="10585176" cy="4530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нужно сообщество?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u="sng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обсуждение действующего законодательства и проектов законов в области бухгалтерского и налогового учёта, в т.ч. с госорганами;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борьба с демпингом на рынке бухгалтерских услуг в г. Перми и Пермском крае;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обмен опытом и знаниями среди коллег;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профессиональных публичных и частных отношений между бухгалтерами г. Перми и Пермского края, а также их коллегами из других городов. </a:t>
            </a:r>
          </a:p>
        </p:txBody>
      </p:sp>
    </p:spTree>
    <p:extLst>
      <p:ext uri="{BB962C8B-B14F-4D97-AF65-F5344CB8AC3E}">
        <p14:creationId xmlns:p14="http://schemas.microsoft.com/office/powerpoint/2010/main" val="54512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3592077" y="744531"/>
            <a:ext cx="500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Сообщество бухгалтеров в ТПП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767408" y="1427352"/>
            <a:ext cx="986509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84E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полезного будет</a:t>
            </a:r>
            <a:r>
              <a:rPr lang="ru-RU" sz="32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u="sng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84E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стречи и вебинары с госорганами ИФНС, Таможня, ФСР, охрана труда;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калькулятор бухгалтерских услуг;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правовой системе;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страхование ответственности;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документов и обработок 1С.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ru-RU" sz="3200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35910B5-1513-4695-A6C8-984E5A45E9A3}"/>
              </a:ext>
            </a:extLst>
          </p:cNvPr>
          <p:cNvSpPr/>
          <p:nvPr/>
        </p:nvSpPr>
        <p:spPr>
          <a:xfrm>
            <a:off x="873414" y="636310"/>
            <a:ext cx="4574514" cy="5795698"/>
          </a:xfrm>
          <a:prstGeom prst="roundRect">
            <a:avLst>
              <a:gd name="adj" fmla="val 1819"/>
            </a:avLst>
          </a:prstGeom>
          <a:solidFill>
            <a:srgbClr val="0A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C7514-BD5C-453A-BF27-D9759C5F0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/>
          <a:stretch/>
        </p:blipFill>
        <p:spPr>
          <a:xfrm>
            <a:off x="0" y="0"/>
            <a:ext cx="508788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AA3DC-3080-4F8D-93E7-B349ED90F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18" y="1628800"/>
            <a:ext cx="5037680" cy="5037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A7AC5-496A-4A0B-B5B7-F9AC702851F9}"/>
              </a:ext>
            </a:extLst>
          </p:cNvPr>
          <p:cNvSpPr txBox="1"/>
          <p:nvPr/>
        </p:nvSpPr>
        <p:spPr>
          <a:xfrm>
            <a:off x="5879976" y="579255"/>
            <a:ext cx="5582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Настало время объединяться бухгалтерам Перми и Пермского края!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3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43821B7C-86E3-447B-8314-7ED830778B3A}"/>
              </a:ext>
            </a:extLst>
          </p:cNvPr>
          <p:cNvSpPr/>
          <p:nvPr/>
        </p:nvSpPr>
        <p:spPr>
          <a:xfrm>
            <a:off x="263525" y="34455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D61EBD-4A4E-414B-98C2-FD29EF65EF0F}"/>
              </a:ext>
            </a:extLst>
          </p:cNvPr>
          <p:cNvSpPr/>
          <p:nvPr/>
        </p:nvSpPr>
        <p:spPr>
          <a:xfrm>
            <a:off x="550959" y="344558"/>
            <a:ext cx="7604967" cy="938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084E52"/>
                </a:solidFill>
                <a:latin typeface="Colus" panose="00000500000000000000" pitchFamily="2" charset="0"/>
              </a:rPr>
              <a:t>ПРОФЕССИОНАЛЬНЫЙ ПУТЬ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0B7ACD-E9E2-4FE9-A967-DE00F4D22E95}"/>
              </a:ext>
            </a:extLst>
          </p:cNvPr>
          <p:cNvSpPr/>
          <p:nvPr/>
        </p:nvSpPr>
        <p:spPr>
          <a:xfrm>
            <a:off x="2982378" y="2686233"/>
            <a:ext cx="2704335" cy="797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>
              <a:lnSpc>
                <a:spcPts val="1350"/>
              </a:lnSpc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лет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ООО "Эгида"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от бухгалтера-кассира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заместителя главбуха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7927C4-7C6A-42CF-BC8B-92AA5A4A25B7}"/>
              </a:ext>
            </a:extLst>
          </p:cNvPr>
          <p:cNvSpPr/>
          <p:nvPr/>
        </p:nvSpPr>
        <p:spPr>
          <a:xfrm>
            <a:off x="5628349" y="2686233"/>
            <a:ext cx="2455965" cy="83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>
              <a:lnSpc>
                <a:spcPts val="1350"/>
              </a:lnSpc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бухгалтер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компаний «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АгроМаркет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R="38100">
              <a:lnSpc>
                <a:spcPts val="1350"/>
              </a:lnSpc>
              <a:spcAft>
                <a:spcPts val="300"/>
              </a:spcAft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7058F4-D872-44A1-81E3-C1521890C52F}"/>
              </a:ext>
            </a:extLst>
          </p:cNvPr>
          <p:cNvSpPr/>
          <p:nvPr/>
        </p:nvSpPr>
        <p:spPr>
          <a:xfrm>
            <a:off x="8530725" y="2686233"/>
            <a:ext cx="3215537" cy="80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0">
              <a:lnSpc>
                <a:spcPts val="1350"/>
              </a:lnSpc>
              <a:spcAft>
                <a:spcPts val="30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фриланса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собственника компании «ПРОФБУХБЮРО»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бухгалтерскому сопровождению бизнеса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18F256-26AB-4A59-B314-8A61FEA8788A}"/>
              </a:ext>
            </a:extLst>
          </p:cNvPr>
          <p:cNvSpPr/>
          <p:nvPr/>
        </p:nvSpPr>
        <p:spPr>
          <a:xfrm>
            <a:off x="839340" y="2686233"/>
            <a:ext cx="15364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бухгалтера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частной компании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D4DDB2-768D-426A-9583-FB4EBBA05F44}"/>
              </a:ext>
            </a:extLst>
          </p:cNvPr>
          <p:cNvSpPr/>
          <p:nvPr/>
        </p:nvSpPr>
        <p:spPr>
          <a:xfrm>
            <a:off x="644616" y="4134718"/>
            <a:ext cx="219129" cy="219129"/>
          </a:xfrm>
          <a:prstGeom prst="ellipse">
            <a:avLst/>
          </a:prstGeom>
          <a:solidFill>
            <a:srgbClr val="DB7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4497D9E-D27D-42E6-B9D9-CA13CEA1B2CE}"/>
              </a:ext>
            </a:extLst>
          </p:cNvPr>
          <p:cNvSpPr/>
          <p:nvPr/>
        </p:nvSpPr>
        <p:spPr>
          <a:xfrm>
            <a:off x="587438" y="1383113"/>
            <a:ext cx="757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опыт работы с разными сферами бизнеса,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находить нестандартные решения в экстренных ситуациях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AAA14CC-F5A0-47BA-A92B-0F9C7E56E9B3}"/>
              </a:ext>
            </a:extLst>
          </p:cNvPr>
          <p:cNvSpPr/>
          <p:nvPr/>
        </p:nvSpPr>
        <p:spPr>
          <a:xfrm>
            <a:off x="5628349" y="4627534"/>
            <a:ext cx="2639812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 1 неделю восстановить бухучет за целый год </a:t>
            </a:r>
          </a:p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после хакерской атаки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 дня подготовить компанию к аудиторской проверке</a:t>
            </a:r>
          </a:p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выстроить подразделение «Бухгалтерия» чтобы оно работало как швейцарские часы без вас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3989C92-0027-4E05-9CB4-4538554BDF4E}"/>
              </a:ext>
            </a:extLst>
          </p:cNvPr>
          <p:cNvSpPr/>
          <p:nvPr/>
        </p:nvSpPr>
        <p:spPr>
          <a:xfrm>
            <a:off x="8530726" y="4627534"/>
            <a:ext cx="3215570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38100" indent="-171450">
              <a:lnSpc>
                <a:spcPct val="90000"/>
              </a:lnSpc>
              <a:spcAft>
                <a:spcPts val="9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перестроить мозг наемного сотрудника в предпринимательский</a:t>
            </a:r>
          </a:p>
          <a:p>
            <a:pPr marL="171450" marR="38100" indent="-171450">
              <a:lnSpc>
                <a:spcPct val="90000"/>
              </a:lnSpc>
              <a:spcAft>
                <a:spcPts val="9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выработать свой стиль ведения бизнеса</a:t>
            </a:r>
          </a:p>
          <a:p>
            <a:pPr marL="171450" marR="38100" indent="-171450">
              <a:lnSpc>
                <a:spcPct val="90000"/>
              </a:lnSpc>
              <a:spcAft>
                <a:spcPts val="9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общаться с клиентами</a:t>
            </a:r>
          </a:p>
          <a:p>
            <a:pPr marL="171450" marR="38100" indent="-171450">
              <a:lnSpc>
                <a:spcPct val="90000"/>
              </a:lnSpc>
              <a:spcAft>
                <a:spcPts val="9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выстраивать бизнес-процессы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91D177-DFBB-4B5E-8ED3-0DCDC0492B27}"/>
              </a:ext>
            </a:extLst>
          </p:cNvPr>
          <p:cNvSpPr/>
          <p:nvPr/>
        </p:nvSpPr>
        <p:spPr>
          <a:xfrm>
            <a:off x="2982378" y="4627534"/>
            <a:ext cx="2304256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развиваться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профессии</a:t>
            </a:r>
          </a:p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выстроить свою карьерную траекторию</a:t>
            </a:r>
          </a:p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правой рукой руководителя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8B00EEF-CB83-4B0A-95FA-AB896C44579E}"/>
              </a:ext>
            </a:extLst>
          </p:cNvPr>
          <p:cNvSpPr/>
          <p:nvPr/>
        </p:nvSpPr>
        <p:spPr>
          <a:xfrm>
            <a:off x="801240" y="4662819"/>
            <a:ext cx="24554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совмещать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и учебу</a:t>
            </a:r>
          </a:p>
          <a:p>
            <a:pPr marL="171450" marR="38100" indent="-171450">
              <a:lnSpc>
                <a:spcPct val="90000"/>
              </a:lnSpc>
              <a:spcAft>
                <a:spcPts val="1200"/>
              </a:spcAft>
              <a:buClr>
                <a:srgbClr val="0A656A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самостоятельного изучить предмет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сдать на отлично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3372335-6D58-41E0-A685-97FA0D547128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63745" y="4244283"/>
            <a:ext cx="191988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AD1C87B-85F6-4F1C-9B71-196A3900A370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883909" y="4233515"/>
            <a:ext cx="2564019" cy="107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5910384-1158-45B6-864D-AFAE7369D66F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5667057" y="4244283"/>
            <a:ext cx="268635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718DFEB-7C78-4536-A1B5-EC6FA8DC15AC}"/>
              </a:ext>
            </a:extLst>
          </p:cNvPr>
          <p:cNvSpPr/>
          <p:nvPr/>
        </p:nvSpPr>
        <p:spPr>
          <a:xfrm>
            <a:off x="2982378" y="3643233"/>
            <a:ext cx="1232902" cy="273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8100">
              <a:lnSpc>
                <a:spcPts val="1350"/>
              </a:lnSpc>
              <a:spcAft>
                <a:spcPts val="3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2006–2013</a:t>
            </a:r>
            <a:r>
              <a:rPr lang="ru-RU" sz="1400" dirty="0">
                <a:latin typeface="Playfair Display Regular" pitchFamily="2" charset="-52"/>
                <a:cs typeface="Times New Roman" panose="02020603050405020304" pitchFamily="18" charset="0"/>
              </a:rPr>
              <a:t> гг.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F3C9606-02FF-4FBA-8D4B-F80F4AA5AD8C}"/>
              </a:ext>
            </a:extLst>
          </p:cNvPr>
          <p:cNvSpPr/>
          <p:nvPr/>
        </p:nvSpPr>
        <p:spPr>
          <a:xfrm>
            <a:off x="839340" y="3625279"/>
            <a:ext cx="1223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2005-2006 гг.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76269C7-11B4-44BD-89DA-BF7B14262F64}"/>
              </a:ext>
            </a:extLst>
          </p:cNvPr>
          <p:cNvSpPr/>
          <p:nvPr/>
        </p:nvSpPr>
        <p:spPr>
          <a:xfrm>
            <a:off x="5628349" y="3643233"/>
            <a:ext cx="1405706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8100">
              <a:lnSpc>
                <a:spcPts val="1350"/>
              </a:lnSpc>
              <a:spcAft>
                <a:spcPts val="3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г.-2019 гг.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809CFF5-69B3-41D3-B149-DFC4F4332DC2}"/>
              </a:ext>
            </a:extLst>
          </p:cNvPr>
          <p:cNvSpPr/>
          <p:nvPr/>
        </p:nvSpPr>
        <p:spPr>
          <a:xfrm>
            <a:off x="8530726" y="3625279"/>
            <a:ext cx="1223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2019-2023 гг. 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CE77923-C169-4FFE-9030-86A1EA89EACB}"/>
              </a:ext>
            </a:extLst>
          </p:cNvPr>
          <p:cNvCxnSpPr>
            <a:cxnSpLocks/>
          </p:cNvCxnSpPr>
          <p:nvPr/>
        </p:nvCxnSpPr>
        <p:spPr>
          <a:xfrm>
            <a:off x="8534984" y="4238315"/>
            <a:ext cx="2986780" cy="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043451FD-834C-4D3D-B9A1-89B44FA5621D}"/>
              </a:ext>
            </a:extLst>
          </p:cNvPr>
          <p:cNvSpPr/>
          <p:nvPr/>
        </p:nvSpPr>
        <p:spPr>
          <a:xfrm>
            <a:off x="5447928" y="4134718"/>
            <a:ext cx="219129" cy="219129"/>
          </a:xfrm>
          <a:prstGeom prst="ellipse">
            <a:avLst/>
          </a:prstGeom>
          <a:solidFill>
            <a:srgbClr val="DB7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515499F2-9542-4CE4-BF3E-6C87A09A31FE}"/>
              </a:ext>
            </a:extLst>
          </p:cNvPr>
          <p:cNvCxnSpPr>
            <a:cxnSpLocks/>
          </p:cNvCxnSpPr>
          <p:nvPr/>
        </p:nvCxnSpPr>
        <p:spPr>
          <a:xfrm>
            <a:off x="2893197" y="2649096"/>
            <a:ext cx="0" cy="1260249"/>
          </a:xfrm>
          <a:prstGeom prst="line">
            <a:avLst/>
          </a:prstGeom>
          <a:ln w="38100">
            <a:solidFill>
              <a:srgbClr val="DB7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D59415B3-2448-4BC1-AC22-006F6E0125BD}"/>
              </a:ext>
            </a:extLst>
          </p:cNvPr>
          <p:cNvCxnSpPr>
            <a:cxnSpLocks/>
          </p:cNvCxnSpPr>
          <p:nvPr/>
        </p:nvCxnSpPr>
        <p:spPr>
          <a:xfrm>
            <a:off x="5557493" y="2649096"/>
            <a:ext cx="0" cy="1310125"/>
          </a:xfrm>
          <a:prstGeom prst="line">
            <a:avLst/>
          </a:prstGeom>
          <a:ln w="38100">
            <a:solidFill>
              <a:srgbClr val="DB7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2855AFD-8FF7-4786-8B40-FA818B8FFD53}"/>
              </a:ext>
            </a:extLst>
          </p:cNvPr>
          <p:cNvCxnSpPr>
            <a:cxnSpLocks/>
          </p:cNvCxnSpPr>
          <p:nvPr/>
        </p:nvCxnSpPr>
        <p:spPr>
          <a:xfrm>
            <a:off x="754180" y="2649096"/>
            <a:ext cx="0" cy="1260249"/>
          </a:xfrm>
          <a:prstGeom prst="line">
            <a:avLst/>
          </a:prstGeom>
          <a:ln w="38100">
            <a:solidFill>
              <a:srgbClr val="DB7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E0B44409-15FA-48A2-A046-2A8965202C4A}"/>
              </a:ext>
            </a:extLst>
          </p:cNvPr>
          <p:cNvCxnSpPr>
            <a:cxnSpLocks/>
          </p:cNvCxnSpPr>
          <p:nvPr/>
        </p:nvCxnSpPr>
        <p:spPr>
          <a:xfrm>
            <a:off x="8425420" y="2649096"/>
            <a:ext cx="0" cy="1310125"/>
          </a:xfrm>
          <a:prstGeom prst="line">
            <a:avLst/>
          </a:prstGeom>
          <a:ln w="38100">
            <a:solidFill>
              <a:srgbClr val="DB7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D985ACF1-9F67-4E8C-938E-3842A21A3642}"/>
              </a:ext>
            </a:extLst>
          </p:cNvPr>
          <p:cNvSpPr/>
          <p:nvPr/>
        </p:nvSpPr>
        <p:spPr>
          <a:xfrm>
            <a:off x="8315855" y="4134718"/>
            <a:ext cx="219129" cy="219129"/>
          </a:xfrm>
          <a:prstGeom prst="ellipse">
            <a:avLst/>
          </a:prstGeom>
          <a:solidFill>
            <a:srgbClr val="DB7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C53FC3D-6AAA-4C82-B078-85AC9D94D296}"/>
              </a:ext>
            </a:extLst>
          </p:cNvPr>
          <p:cNvSpPr/>
          <p:nvPr/>
        </p:nvSpPr>
        <p:spPr>
          <a:xfrm>
            <a:off x="2783632" y="4134718"/>
            <a:ext cx="219129" cy="219129"/>
          </a:xfrm>
          <a:prstGeom prst="ellipse">
            <a:avLst/>
          </a:prstGeom>
          <a:solidFill>
            <a:srgbClr val="DB7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0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35910B5-1513-4695-A6C8-984E5A45E9A3}"/>
              </a:ext>
            </a:extLst>
          </p:cNvPr>
          <p:cNvSpPr/>
          <p:nvPr/>
        </p:nvSpPr>
        <p:spPr>
          <a:xfrm>
            <a:off x="873414" y="636310"/>
            <a:ext cx="4574514" cy="5795698"/>
          </a:xfrm>
          <a:prstGeom prst="roundRect">
            <a:avLst>
              <a:gd name="adj" fmla="val 1819"/>
            </a:avLst>
          </a:prstGeom>
          <a:solidFill>
            <a:srgbClr val="0A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C7514-BD5C-453A-BF27-D9759C5F0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3"/>
          <a:stretch/>
        </p:blipFill>
        <p:spPr>
          <a:xfrm>
            <a:off x="0" y="0"/>
            <a:ext cx="5087888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B3737E-6092-4862-973B-F3CABC5204E2}"/>
              </a:ext>
            </a:extLst>
          </p:cNvPr>
          <p:cNvSpPr/>
          <p:nvPr/>
        </p:nvSpPr>
        <p:spPr>
          <a:xfrm>
            <a:off x="6816080" y="908720"/>
            <a:ext cx="3653564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rgbClr val="0A656A"/>
                </a:solidFill>
                <a:latin typeface="Colus" panose="00000500000000000000" pitchFamily="2" charset="0"/>
              </a:rPr>
              <a:t>Подписывайтесь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AA3DC-3080-4F8D-93E7-B349ED90F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11" y="1628800"/>
            <a:ext cx="5037680" cy="50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942200" y="817548"/>
            <a:ext cx="1028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Как перестать страдать бухгалтеру от недостающих документов.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784747" y="1976165"/>
            <a:ext cx="10441359" cy="2905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компаниях частый конфликт между менеджерами и бухгалтерами из - за недостающих документов.</a:t>
            </a:r>
            <a:endParaRPr lang="ru-RU" sz="3200" dirty="0">
              <a:solidFill>
                <a:srgbClr val="084E5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отчётный период наседает директор с требованием </a:t>
            </a:r>
            <a:r>
              <a:rPr lang="ru-RU" sz="3200" dirty="0">
                <a:solidFill>
                  <a:srgbClr val="084E5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скорее озвучить сумму налогов к уплате в бюджет.</a:t>
            </a:r>
            <a:endParaRPr lang="ru-RU" sz="3200" dirty="0">
              <a:solidFill>
                <a:srgbClr val="084E5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84E52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 итоге бухгалтер крайний.</a:t>
            </a:r>
            <a:endParaRPr lang="ru-RU" sz="3200" dirty="0">
              <a:solidFill>
                <a:srgbClr val="084E5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6E0B9A-F79F-4190-A283-29A6F2733F1B}"/>
              </a:ext>
            </a:extLst>
          </p:cNvPr>
          <p:cNvSpPr txBox="1"/>
          <p:nvPr/>
        </p:nvSpPr>
        <p:spPr>
          <a:xfrm>
            <a:off x="3143672" y="5301208"/>
            <a:ext cx="42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этого избежать?</a:t>
            </a:r>
            <a:endParaRPr lang="ru-RU" sz="3200" b="1" u="sng" dirty="0">
              <a:solidFill>
                <a:srgbClr val="084E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71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942200" y="604649"/>
            <a:ext cx="1028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Как перестать страдать бухгалтеру от недостающих документов.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942200" y="1493092"/>
            <a:ext cx="10170666" cy="310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шаг.</a:t>
            </a: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директора своим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соучастником в «реформе»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документооборота в компании.</a:t>
            </a:r>
          </a:p>
        </p:txBody>
      </p:sp>
      <p:pic>
        <p:nvPicPr>
          <p:cNvPr id="4" name="video5346100996269421829">
            <a:hlinkClick r:id="" action="ppaction://media"/>
            <a:extLst>
              <a:ext uri="{FF2B5EF4-FFF2-40B4-BE49-F238E27FC236}">
                <a16:creationId xmlns:a16="http://schemas.microsoft.com/office/drawing/2014/main" id="{9807D27A-0BAE-4019-AF29-F933611E61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5710" y="1312183"/>
            <a:ext cx="3311269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964313" y="796426"/>
            <a:ext cx="1028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Как перестать страдать бухгалтеру от недостающих документов.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1055340" y="1556792"/>
            <a:ext cx="10081319" cy="200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шаг.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Менеджерам и директору доходчиво объяснить, почему документы нужны точно в срок. </a:t>
            </a:r>
            <a:b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Наглядно показать на расчетах, без налоговой абракадабры.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6F8806-6C42-4C53-8AF8-A38E15C5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2" y="3595133"/>
            <a:ext cx="6746785" cy="2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2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938236" y="862550"/>
            <a:ext cx="1028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Как перестать страдать бухгалтеру от недостающих документов.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945148" y="1989138"/>
            <a:ext cx="10544497" cy="236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шаг.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u="sng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Прописываем регламента документооборота в компании, подписываем директором. </a:t>
            </a:r>
          </a:p>
        </p:txBody>
      </p:sp>
    </p:spTree>
    <p:extLst>
      <p:ext uri="{BB962C8B-B14F-4D97-AF65-F5344CB8AC3E}">
        <p14:creationId xmlns:p14="http://schemas.microsoft.com/office/powerpoint/2010/main" val="248013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932317" y="692150"/>
            <a:ext cx="1028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Как перестать страдать бухгалтеру от недостающих документов.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964875" y="1990367"/>
            <a:ext cx="10009112" cy="289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 шаг.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u="sng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Подписываем регламент менеджерами о том, что они ознакомлены с новыми правилами документооборота. При необходимости еще раз поясняем. </a:t>
            </a:r>
          </a:p>
        </p:txBody>
      </p:sp>
    </p:spTree>
    <p:extLst>
      <p:ext uri="{BB962C8B-B14F-4D97-AF65-F5344CB8AC3E}">
        <p14:creationId xmlns:p14="http://schemas.microsoft.com/office/powerpoint/2010/main" val="40580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AB22CB2-BDD1-41C8-935A-1EEBB5F7FE1E}"/>
              </a:ext>
            </a:extLst>
          </p:cNvPr>
          <p:cNvSpPr/>
          <p:nvPr/>
        </p:nvSpPr>
        <p:spPr>
          <a:xfrm>
            <a:off x="263525" y="266599"/>
            <a:ext cx="11664950" cy="6324801"/>
          </a:xfrm>
          <a:prstGeom prst="roundRect">
            <a:avLst>
              <a:gd name="adj" fmla="val 1062"/>
            </a:avLst>
          </a:prstGeom>
          <a:solidFill>
            <a:srgbClr val="E9EEE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01D6AE-7ADB-45CE-8CDF-37EF2CA93351}"/>
              </a:ext>
            </a:extLst>
          </p:cNvPr>
          <p:cNvSpPr/>
          <p:nvPr/>
        </p:nvSpPr>
        <p:spPr>
          <a:xfrm>
            <a:off x="954047" y="604649"/>
            <a:ext cx="1028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0" u="sng" dirty="0">
                <a:solidFill>
                  <a:srgbClr val="084E52"/>
                </a:solidFill>
                <a:effectLst/>
                <a:latin typeface="YS Text"/>
              </a:rPr>
              <a:t>Как перестать страдать бухгалтеру от недостающих документов.</a:t>
            </a:r>
            <a:endParaRPr lang="ru-RU" sz="2800" b="1" u="sng" dirty="0">
              <a:solidFill>
                <a:srgbClr val="084E52"/>
              </a:solidFill>
              <a:latin typeface="Colu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D00B5-E9BF-463C-A4CF-BA4DF357A079}"/>
              </a:ext>
            </a:extLst>
          </p:cNvPr>
          <p:cNvSpPr txBox="1"/>
          <p:nvPr/>
        </p:nvSpPr>
        <p:spPr>
          <a:xfrm>
            <a:off x="1127448" y="1989138"/>
            <a:ext cx="9721080" cy="289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прописываем в регламенте</a:t>
            </a:r>
            <a:r>
              <a:rPr lang="ru-RU" sz="3200" b="1" u="sng" dirty="0">
                <a:solidFill>
                  <a:srgbClr val="084E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u="sng" dirty="0">
              <a:solidFill>
                <a:srgbClr val="084E5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предоставления документов;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«Стоимость» одного документа.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84E5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466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509</Words>
  <Application>Microsoft Office PowerPoint</Application>
  <PresentationFormat>Широкоэкранный</PresentationFormat>
  <Paragraphs>77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Colus</vt:lpstr>
      <vt:lpstr>Playfair Display Regular</vt:lpstr>
      <vt:lpstr>Symbol</vt:lpstr>
      <vt:lpstr>Times New Roman</vt:lpstr>
      <vt:lpstr>Times New Roman CYR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ZNANIE</dc:creator>
  <cp:lastModifiedBy>Microsoft Office</cp:lastModifiedBy>
  <cp:revision>187</cp:revision>
  <dcterms:created xsi:type="dcterms:W3CDTF">2022-04-29T11:50:17Z</dcterms:created>
  <dcterms:modified xsi:type="dcterms:W3CDTF">2024-02-09T11:08:40Z</dcterms:modified>
</cp:coreProperties>
</file>