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4634" r:id="rId2"/>
    <p:sldId id="259" r:id="rId3"/>
    <p:sldId id="4641" r:id="rId4"/>
    <p:sldId id="4288" r:id="rId5"/>
    <p:sldId id="4522" r:id="rId6"/>
    <p:sldId id="4523" r:id="rId7"/>
    <p:sldId id="354" r:id="rId8"/>
    <p:sldId id="4727" r:id="rId9"/>
    <p:sldId id="3062" r:id="rId10"/>
    <p:sldId id="4314" r:id="rId11"/>
    <p:sldId id="4543" r:id="rId12"/>
    <p:sldId id="4643" r:id="rId13"/>
    <p:sldId id="4544" r:id="rId14"/>
    <p:sldId id="4644" r:id="rId15"/>
    <p:sldId id="4542" r:id="rId16"/>
    <p:sldId id="4541" r:id="rId17"/>
    <p:sldId id="4716" r:id="rId18"/>
    <p:sldId id="4520" r:id="rId19"/>
    <p:sldId id="4729" r:id="rId20"/>
    <p:sldId id="4728" r:id="rId21"/>
    <p:sldId id="4721" r:id="rId22"/>
    <p:sldId id="4717" r:id="rId23"/>
    <p:sldId id="4718" r:id="rId24"/>
    <p:sldId id="4719" r:id="rId25"/>
    <p:sldId id="4722" r:id="rId26"/>
    <p:sldId id="4720" r:id="rId27"/>
    <p:sldId id="4723" r:id="rId28"/>
    <p:sldId id="4529" r:id="rId29"/>
    <p:sldId id="4519" r:id="rId30"/>
    <p:sldId id="4642" r:id="rId31"/>
    <p:sldId id="4531" r:id="rId32"/>
    <p:sldId id="293" r:id="rId33"/>
    <p:sldId id="1662" r:id="rId34"/>
    <p:sldId id="3762" r:id="rId35"/>
    <p:sldId id="4724" r:id="rId36"/>
    <p:sldId id="721" r:id="rId37"/>
    <p:sldId id="2930" r:id="rId38"/>
    <p:sldId id="4730" r:id="rId39"/>
    <p:sldId id="4460" r:id="rId40"/>
    <p:sldId id="4454" r:id="rId41"/>
    <p:sldId id="4455" r:id="rId42"/>
    <p:sldId id="4456" r:id="rId43"/>
    <p:sldId id="4726" r:id="rId44"/>
    <p:sldId id="3146" r:id="rId45"/>
    <p:sldId id="4733" r:id="rId46"/>
    <p:sldId id="4725" r:id="rId47"/>
    <p:sldId id="3131" r:id="rId48"/>
    <p:sldId id="4731" r:id="rId49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Таисия Флягина" initials="ТФ" lastIdx="1" clrIdx="0">
    <p:extLst>
      <p:ext uri="{19B8F6BF-5375-455C-9EA6-DF929625EA0E}">
        <p15:presenceInfo xmlns:p15="http://schemas.microsoft.com/office/powerpoint/2012/main" userId="580a0b2a7bd810f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E64"/>
    <a:srgbClr val="EA724B"/>
    <a:srgbClr val="5186A8"/>
    <a:srgbClr val="FF9900"/>
    <a:srgbClr val="C6283C"/>
    <a:srgbClr val="FFC956"/>
    <a:srgbClr val="62949A"/>
    <a:srgbClr val="152335"/>
    <a:srgbClr val="5647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2"/>
    <p:restoredTop sz="94737"/>
  </p:normalViewPr>
  <p:slideViewPr>
    <p:cSldViewPr>
      <p:cViewPr varScale="1">
        <p:scale>
          <a:sx n="109" d="100"/>
          <a:sy n="109" d="100"/>
        </p:scale>
        <p:origin x="115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BB660B-B58F-2848-A2C9-4777ED6A1BB4}" type="doc">
      <dgm:prSet loTypeId="urn:microsoft.com/office/officeart/2005/8/layout/balance1" loCatId="" qsTypeId="urn:microsoft.com/office/officeart/2005/8/quickstyle/simple1" qsCatId="simple" csTypeId="urn:microsoft.com/office/officeart/2005/8/colors/accent2_2" csCatId="accent2" phldr="1"/>
      <dgm:spPr/>
    </dgm:pt>
    <dgm:pt modelId="{E3388564-1FD6-D744-A607-33F5FEC1FCEA}">
      <dgm:prSet phldrT="[Текст]"/>
      <dgm:spPr/>
      <dgm:t>
        <a:bodyPr/>
        <a:lstStyle/>
        <a:p>
          <a:r>
            <a:rPr lang="en" b="1" i="0" dirty="0">
              <a:effectLst/>
              <a:latin typeface="Rubik" panose="02000604000000020004" pitchFamily="2" charset="-79"/>
              <a:cs typeface="Rubik" panose="02000604000000020004" pitchFamily="2" charset="-79"/>
            </a:rPr>
            <a:t>soft </a:t>
          </a:r>
          <a:r>
            <a:rPr lang="en-US" b="1" i="0" dirty="0">
              <a:effectLst/>
              <a:latin typeface="Rubik" panose="02000604000000020004" pitchFamily="2" charset="-79"/>
              <a:cs typeface="Rubik" panose="02000604000000020004" pitchFamily="2" charset="-79"/>
            </a:rPr>
            <a:t>s</a:t>
          </a:r>
          <a:r>
            <a:rPr lang="en" b="1" i="0" dirty="0">
              <a:effectLst/>
              <a:latin typeface="Rubik" panose="02000604000000020004" pitchFamily="2" charset="-79"/>
              <a:cs typeface="Rubik" panose="02000604000000020004" pitchFamily="2" charset="-79"/>
            </a:rPr>
            <a:t>kills</a:t>
          </a:r>
          <a:endParaRPr lang="ru-RU" dirty="0">
            <a:latin typeface="Rubik" panose="02000604000000020004" pitchFamily="2" charset="-79"/>
            <a:cs typeface="Rubik" panose="02000604000000020004" pitchFamily="2" charset="-79"/>
          </a:endParaRPr>
        </a:p>
      </dgm:t>
    </dgm:pt>
    <dgm:pt modelId="{4908390B-9932-6347-A661-95409A6B6112}" type="parTrans" cxnId="{3F31DBCD-6CAB-B544-812C-C62D389C87B8}">
      <dgm:prSet/>
      <dgm:spPr/>
      <dgm:t>
        <a:bodyPr/>
        <a:lstStyle/>
        <a:p>
          <a:endParaRPr lang="ru-RU"/>
        </a:p>
      </dgm:t>
    </dgm:pt>
    <dgm:pt modelId="{6F56DFC2-AE99-4A45-9AE7-463BA2F41A7D}" type="sibTrans" cxnId="{3F31DBCD-6CAB-B544-812C-C62D389C87B8}">
      <dgm:prSet/>
      <dgm:spPr/>
      <dgm:t>
        <a:bodyPr/>
        <a:lstStyle/>
        <a:p>
          <a:endParaRPr lang="ru-RU"/>
        </a:p>
      </dgm:t>
    </dgm:pt>
    <dgm:pt modelId="{2ED0CC87-4DB5-364F-9E38-2F493AF030F2}">
      <dgm:prSet phldrT="[Текст]"/>
      <dgm:spPr/>
      <dgm:t>
        <a:bodyPr/>
        <a:lstStyle/>
        <a:p>
          <a:r>
            <a:rPr lang="en" b="1" i="0" dirty="0">
              <a:effectLst/>
              <a:latin typeface="Rubik" panose="02000604000000020004" pitchFamily="2" charset="-79"/>
              <a:cs typeface="Rubik" panose="02000604000000020004" pitchFamily="2" charset="-79"/>
            </a:rPr>
            <a:t>hard</a:t>
          </a:r>
          <a:r>
            <a:rPr lang="en" b="0" i="0" dirty="0">
              <a:effectLst/>
              <a:latin typeface="Rubik" panose="02000604000000020004" pitchFamily="2" charset="-79"/>
              <a:cs typeface="Rubik" panose="02000604000000020004" pitchFamily="2" charset="-79"/>
            </a:rPr>
            <a:t>-</a:t>
          </a:r>
          <a:r>
            <a:rPr lang="en" b="1" i="0" dirty="0">
              <a:effectLst/>
              <a:latin typeface="Rubik" panose="02000604000000020004" pitchFamily="2" charset="-79"/>
              <a:cs typeface="Rubik" panose="02000604000000020004" pitchFamily="2" charset="-79"/>
            </a:rPr>
            <a:t>skills</a:t>
          </a:r>
          <a:endParaRPr lang="ru-RU" dirty="0">
            <a:latin typeface="Rubik" panose="02000604000000020004" pitchFamily="2" charset="-79"/>
            <a:cs typeface="Rubik" panose="02000604000000020004" pitchFamily="2" charset="-79"/>
          </a:endParaRPr>
        </a:p>
      </dgm:t>
    </dgm:pt>
    <dgm:pt modelId="{A00B3A40-4BCF-564B-B9FA-DF70BAEC40B1}" type="parTrans" cxnId="{17A567A2-FE14-1747-B9DE-C29015635BD7}">
      <dgm:prSet/>
      <dgm:spPr/>
      <dgm:t>
        <a:bodyPr/>
        <a:lstStyle/>
        <a:p>
          <a:endParaRPr lang="ru-RU"/>
        </a:p>
      </dgm:t>
    </dgm:pt>
    <dgm:pt modelId="{AEB909B3-C94D-AF49-AEE5-F8C4E26FBAA3}" type="sibTrans" cxnId="{17A567A2-FE14-1747-B9DE-C29015635BD7}">
      <dgm:prSet/>
      <dgm:spPr/>
      <dgm:t>
        <a:bodyPr/>
        <a:lstStyle/>
        <a:p>
          <a:endParaRPr lang="ru-RU"/>
        </a:p>
      </dgm:t>
    </dgm:pt>
    <dgm:pt modelId="{7665FC45-C6E9-7A43-986A-8FA41D7B80CD}">
      <dgm:prSet phldrT="[Текст]"/>
      <dgm:spPr/>
      <dgm:t>
        <a:bodyPr/>
        <a:lstStyle/>
        <a:p>
          <a:r>
            <a:rPr lang="ru-RU" dirty="0">
              <a:latin typeface="Rubik" panose="02000604000000020004" pitchFamily="2" charset="-79"/>
              <a:cs typeface="Rubik" panose="02000604000000020004" pitchFamily="2" charset="-79"/>
            </a:rPr>
            <a:t>20%</a:t>
          </a:r>
        </a:p>
      </dgm:t>
    </dgm:pt>
    <dgm:pt modelId="{5E4F11B2-0767-054A-812A-80888A9229D4}" type="parTrans" cxnId="{770C48EC-F086-774F-8279-D39103AADF2F}">
      <dgm:prSet/>
      <dgm:spPr/>
      <dgm:t>
        <a:bodyPr/>
        <a:lstStyle/>
        <a:p>
          <a:endParaRPr lang="ru-RU"/>
        </a:p>
      </dgm:t>
    </dgm:pt>
    <dgm:pt modelId="{E8A51F0A-E716-5247-BAB2-BEBD3BD6FA44}" type="sibTrans" cxnId="{770C48EC-F086-774F-8279-D39103AADF2F}">
      <dgm:prSet/>
      <dgm:spPr/>
      <dgm:t>
        <a:bodyPr/>
        <a:lstStyle/>
        <a:p>
          <a:endParaRPr lang="ru-RU"/>
        </a:p>
      </dgm:t>
    </dgm:pt>
    <dgm:pt modelId="{BC854F1D-EF8D-B049-BEC1-02D9C9D9819E}">
      <dgm:prSet phldrT="[Текст]"/>
      <dgm:spPr/>
      <dgm:t>
        <a:bodyPr/>
        <a:lstStyle/>
        <a:p>
          <a:r>
            <a:rPr lang="ru-RU" dirty="0">
              <a:latin typeface="Rubik" panose="02000604000000020004" pitchFamily="2" charset="-79"/>
              <a:cs typeface="Rubik" panose="02000604000000020004" pitchFamily="2" charset="-79"/>
            </a:rPr>
            <a:t>20%</a:t>
          </a:r>
        </a:p>
      </dgm:t>
    </dgm:pt>
    <dgm:pt modelId="{83E69706-7CE2-4F46-879B-AE2BC9B09DAD}" type="parTrans" cxnId="{99BA330D-BC5F-8C42-8123-8C403B0B74F1}">
      <dgm:prSet/>
      <dgm:spPr/>
      <dgm:t>
        <a:bodyPr/>
        <a:lstStyle/>
        <a:p>
          <a:endParaRPr lang="ru-RU"/>
        </a:p>
      </dgm:t>
    </dgm:pt>
    <dgm:pt modelId="{EB489695-DCF4-934C-8074-910ED9AB8939}" type="sibTrans" cxnId="{99BA330D-BC5F-8C42-8123-8C403B0B74F1}">
      <dgm:prSet/>
      <dgm:spPr/>
      <dgm:t>
        <a:bodyPr/>
        <a:lstStyle/>
        <a:p>
          <a:endParaRPr lang="ru-RU"/>
        </a:p>
      </dgm:t>
    </dgm:pt>
    <dgm:pt modelId="{C0255562-85EC-F24B-84F9-B9CB1D10F40D}">
      <dgm:prSet phldrT="[Текст]"/>
      <dgm:spPr/>
      <dgm:t>
        <a:bodyPr/>
        <a:lstStyle/>
        <a:p>
          <a:r>
            <a:rPr lang="ru-RU" dirty="0">
              <a:latin typeface="Rubik" panose="02000604000000020004" pitchFamily="2" charset="-79"/>
              <a:cs typeface="Rubik" panose="02000604000000020004" pitchFamily="2" charset="-79"/>
            </a:rPr>
            <a:t>20%</a:t>
          </a:r>
        </a:p>
      </dgm:t>
    </dgm:pt>
    <dgm:pt modelId="{4EAE1D16-B0AD-BE41-BF2A-719EA0809351}" type="parTrans" cxnId="{34832FF9-CF33-AE4F-8414-2B4BB0346E7F}">
      <dgm:prSet/>
      <dgm:spPr/>
      <dgm:t>
        <a:bodyPr/>
        <a:lstStyle/>
        <a:p>
          <a:endParaRPr lang="ru-RU"/>
        </a:p>
      </dgm:t>
    </dgm:pt>
    <dgm:pt modelId="{FF2DC281-7E37-B844-8FF5-31EE86C4D234}" type="sibTrans" cxnId="{34832FF9-CF33-AE4F-8414-2B4BB0346E7F}">
      <dgm:prSet/>
      <dgm:spPr/>
      <dgm:t>
        <a:bodyPr/>
        <a:lstStyle/>
        <a:p>
          <a:endParaRPr lang="ru-RU"/>
        </a:p>
      </dgm:t>
    </dgm:pt>
    <dgm:pt modelId="{5CFAAC6A-1BC0-4744-B3C3-47FD024CB1ED}">
      <dgm:prSet phldrT="[Текст]"/>
      <dgm:spPr/>
      <dgm:t>
        <a:bodyPr/>
        <a:lstStyle/>
        <a:p>
          <a:r>
            <a:rPr lang="ru-RU" dirty="0">
              <a:latin typeface="Rubik" panose="02000604000000020004" pitchFamily="2" charset="-79"/>
              <a:cs typeface="Rubik" panose="02000604000000020004" pitchFamily="2" charset="-79"/>
            </a:rPr>
            <a:t>20%</a:t>
          </a:r>
        </a:p>
      </dgm:t>
    </dgm:pt>
    <dgm:pt modelId="{1C08A4FA-5562-7145-8495-5CAA6A1921E8}" type="parTrans" cxnId="{142A2E2B-2962-1241-957A-54E305A52813}">
      <dgm:prSet/>
      <dgm:spPr/>
      <dgm:t>
        <a:bodyPr/>
        <a:lstStyle/>
        <a:p>
          <a:endParaRPr lang="ru-RU"/>
        </a:p>
      </dgm:t>
    </dgm:pt>
    <dgm:pt modelId="{ED1BDF56-6D0D-6C47-A863-421DF4E3E87D}" type="sibTrans" cxnId="{142A2E2B-2962-1241-957A-54E305A52813}">
      <dgm:prSet/>
      <dgm:spPr/>
      <dgm:t>
        <a:bodyPr/>
        <a:lstStyle/>
        <a:p>
          <a:endParaRPr lang="ru-RU"/>
        </a:p>
      </dgm:t>
    </dgm:pt>
    <dgm:pt modelId="{3028B898-4E5A-7D41-880A-A5A8ABBED09B}">
      <dgm:prSet phldrT="[Текст]"/>
      <dgm:spPr/>
      <dgm:t>
        <a:bodyPr/>
        <a:lstStyle/>
        <a:p>
          <a:r>
            <a:rPr lang="ru-RU" dirty="0">
              <a:latin typeface="Rubik" panose="02000604000000020004" pitchFamily="2" charset="-79"/>
              <a:cs typeface="Rubik" panose="02000604000000020004" pitchFamily="2" charset="-79"/>
            </a:rPr>
            <a:t>20%</a:t>
          </a:r>
        </a:p>
      </dgm:t>
    </dgm:pt>
    <dgm:pt modelId="{85FAECEF-4539-D44D-BD37-6D3520C6E9F8}" type="parTrans" cxnId="{1A8E6038-1528-B64C-BA4A-03F7EFCE62E9}">
      <dgm:prSet/>
      <dgm:spPr/>
      <dgm:t>
        <a:bodyPr/>
        <a:lstStyle/>
        <a:p>
          <a:endParaRPr lang="ru-RU"/>
        </a:p>
      </dgm:t>
    </dgm:pt>
    <dgm:pt modelId="{FD10B553-6F96-FE4C-B5BA-866B79689C7B}" type="sibTrans" cxnId="{1A8E6038-1528-B64C-BA4A-03F7EFCE62E9}">
      <dgm:prSet/>
      <dgm:spPr/>
      <dgm:t>
        <a:bodyPr/>
        <a:lstStyle/>
        <a:p>
          <a:endParaRPr lang="ru-RU"/>
        </a:p>
      </dgm:t>
    </dgm:pt>
    <dgm:pt modelId="{6A074955-EB4A-634F-A25E-1CA1225BF6AD}" type="pres">
      <dgm:prSet presAssocID="{53BB660B-B58F-2848-A2C9-4777ED6A1BB4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AE27FCE2-AD76-1F48-AD3B-8C6301A22855}" type="pres">
      <dgm:prSet presAssocID="{53BB660B-B58F-2848-A2C9-4777ED6A1BB4}" presName="dummyMaxCanvas" presStyleCnt="0"/>
      <dgm:spPr/>
    </dgm:pt>
    <dgm:pt modelId="{D6E4B342-83D3-2E47-9DAD-A73F7A6B56FC}" type="pres">
      <dgm:prSet presAssocID="{53BB660B-B58F-2848-A2C9-4777ED6A1BB4}" presName="parentComposite" presStyleCnt="0"/>
      <dgm:spPr/>
    </dgm:pt>
    <dgm:pt modelId="{1847983E-75A0-0D4E-BEB2-A3EFFF6C0BA4}" type="pres">
      <dgm:prSet presAssocID="{53BB660B-B58F-2848-A2C9-4777ED6A1BB4}" presName="parent1" presStyleLbl="alignAccFollowNode1" presStyleIdx="0" presStyleCnt="4">
        <dgm:presLayoutVars>
          <dgm:chMax val="4"/>
        </dgm:presLayoutVars>
      </dgm:prSet>
      <dgm:spPr/>
    </dgm:pt>
    <dgm:pt modelId="{7C1F743C-F280-BC44-97B4-2147F570EA9F}" type="pres">
      <dgm:prSet presAssocID="{53BB660B-B58F-2848-A2C9-4777ED6A1BB4}" presName="parent2" presStyleLbl="alignAccFollowNode1" presStyleIdx="1" presStyleCnt="4">
        <dgm:presLayoutVars>
          <dgm:chMax val="4"/>
        </dgm:presLayoutVars>
      </dgm:prSet>
      <dgm:spPr/>
    </dgm:pt>
    <dgm:pt modelId="{58E0B83B-806F-F044-807C-23FD087E51C5}" type="pres">
      <dgm:prSet presAssocID="{53BB660B-B58F-2848-A2C9-4777ED6A1BB4}" presName="childrenComposite" presStyleCnt="0"/>
      <dgm:spPr/>
    </dgm:pt>
    <dgm:pt modelId="{063338D7-6E3A-CA40-B8E9-2656628C335A}" type="pres">
      <dgm:prSet presAssocID="{53BB660B-B58F-2848-A2C9-4777ED6A1BB4}" presName="dummyMaxCanvas_ChildArea" presStyleCnt="0"/>
      <dgm:spPr/>
    </dgm:pt>
    <dgm:pt modelId="{3F180FB1-CB8A-3F42-876B-C85074FE2199}" type="pres">
      <dgm:prSet presAssocID="{53BB660B-B58F-2848-A2C9-4777ED6A1BB4}" presName="fulcrum" presStyleLbl="alignAccFollowNode1" presStyleIdx="2" presStyleCnt="4"/>
      <dgm:spPr/>
    </dgm:pt>
    <dgm:pt modelId="{315B2375-3646-574E-AE93-2DED6CD42BDE}" type="pres">
      <dgm:prSet presAssocID="{53BB660B-B58F-2848-A2C9-4777ED6A1BB4}" presName="balance_41" presStyleLbl="alignAccFollowNode1" presStyleIdx="3" presStyleCnt="4">
        <dgm:presLayoutVars>
          <dgm:bulletEnabled val="1"/>
        </dgm:presLayoutVars>
      </dgm:prSet>
      <dgm:spPr/>
    </dgm:pt>
    <dgm:pt modelId="{F2354077-32EB-2842-8556-879648368456}" type="pres">
      <dgm:prSet presAssocID="{53BB660B-B58F-2848-A2C9-4777ED6A1BB4}" presName="left_41_1" presStyleLbl="node1" presStyleIdx="0" presStyleCnt="5">
        <dgm:presLayoutVars>
          <dgm:bulletEnabled val="1"/>
        </dgm:presLayoutVars>
      </dgm:prSet>
      <dgm:spPr/>
    </dgm:pt>
    <dgm:pt modelId="{8EB7432F-4198-C240-A128-2E66058129E7}" type="pres">
      <dgm:prSet presAssocID="{53BB660B-B58F-2848-A2C9-4777ED6A1BB4}" presName="left_41_2" presStyleLbl="node1" presStyleIdx="1" presStyleCnt="5">
        <dgm:presLayoutVars>
          <dgm:bulletEnabled val="1"/>
        </dgm:presLayoutVars>
      </dgm:prSet>
      <dgm:spPr/>
    </dgm:pt>
    <dgm:pt modelId="{695C0070-66FB-8049-97F9-1824A83CF4C8}" type="pres">
      <dgm:prSet presAssocID="{53BB660B-B58F-2848-A2C9-4777ED6A1BB4}" presName="left_41_3" presStyleLbl="node1" presStyleIdx="2" presStyleCnt="5">
        <dgm:presLayoutVars>
          <dgm:bulletEnabled val="1"/>
        </dgm:presLayoutVars>
      </dgm:prSet>
      <dgm:spPr/>
    </dgm:pt>
    <dgm:pt modelId="{4743D6D3-8CAB-D448-A8C0-1A00DD306FEF}" type="pres">
      <dgm:prSet presAssocID="{53BB660B-B58F-2848-A2C9-4777ED6A1BB4}" presName="left_41_4" presStyleLbl="node1" presStyleIdx="3" presStyleCnt="5">
        <dgm:presLayoutVars>
          <dgm:bulletEnabled val="1"/>
        </dgm:presLayoutVars>
      </dgm:prSet>
      <dgm:spPr/>
    </dgm:pt>
    <dgm:pt modelId="{4B329072-3AD6-5A45-9213-38D1DE398458}" type="pres">
      <dgm:prSet presAssocID="{53BB660B-B58F-2848-A2C9-4777ED6A1BB4}" presName="right_41_1" presStyleLbl="node1" presStyleIdx="4" presStyleCnt="5">
        <dgm:presLayoutVars>
          <dgm:bulletEnabled val="1"/>
        </dgm:presLayoutVars>
      </dgm:prSet>
      <dgm:spPr/>
    </dgm:pt>
  </dgm:ptLst>
  <dgm:cxnLst>
    <dgm:cxn modelId="{A310C306-CAE2-CD47-BC15-2F66B317CCD9}" type="presOf" srcId="{3028B898-4E5A-7D41-880A-A5A8ABBED09B}" destId="{4743D6D3-8CAB-D448-A8C0-1A00DD306FEF}" srcOrd="0" destOrd="0" presId="urn:microsoft.com/office/officeart/2005/8/layout/balance1"/>
    <dgm:cxn modelId="{99BA330D-BC5F-8C42-8123-8C403B0B74F1}" srcId="{E3388564-1FD6-D744-A607-33F5FEC1FCEA}" destId="{BC854F1D-EF8D-B049-BEC1-02D9C9D9819E}" srcOrd="0" destOrd="0" parTransId="{83E69706-7CE2-4F46-879B-AE2BC9B09DAD}" sibTransId="{EB489695-DCF4-934C-8074-910ED9AB8939}"/>
    <dgm:cxn modelId="{142A2E2B-2962-1241-957A-54E305A52813}" srcId="{E3388564-1FD6-D744-A607-33F5FEC1FCEA}" destId="{5CFAAC6A-1BC0-4744-B3C3-47FD024CB1ED}" srcOrd="2" destOrd="0" parTransId="{1C08A4FA-5562-7145-8495-5CAA6A1921E8}" sibTransId="{ED1BDF56-6D0D-6C47-A863-421DF4E3E87D}"/>
    <dgm:cxn modelId="{1A8E6038-1528-B64C-BA4A-03F7EFCE62E9}" srcId="{E3388564-1FD6-D744-A607-33F5FEC1FCEA}" destId="{3028B898-4E5A-7D41-880A-A5A8ABBED09B}" srcOrd="3" destOrd="0" parTransId="{85FAECEF-4539-D44D-BD37-6D3520C6E9F8}" sibTransId="{FD10B553-6F96-FE4C-B5BA-866B79689C7B}"/>
    <dgm:cxn modelId="{EB36FF51-110F-FC4E-B98C-4F71D8A72B69}" type="presOf" srcId="{7665FC45-C6E9-7A43-986A-8FA41D7B80CD}" destId="{4B329072-3AD6-5A45-9213-38D1DE398458}" srcOrd="0" destOrd="0" presId="urn:microsoft.com/office/officeart/2005/8/layout/balance1"/>
    <dgm:cxn modelId="{81CDC379-492D-154C-A96C-0FE20E7DDCF1}" type="presOf" srcId="{BC854F1D-EF8D-B049-BEC1-02D9C9D9819E}" destId="{F2354077-32EB-2842-8556-879648368456}" srcOrd="0" destOrd="0" presId="urn:microsoft.com/office/officeart/2005/8/layout/balance1"/>
    <dgm:cxn modelId="{17A567A2-FE14-1747-B9DE-C29015635BD7}" srcId="{53BB660B-B58F-2848-A2C9-4777ED6A1BB4}" destId="{2ED0CC87-4DB5-364F-9E38-2F493AF030F2}" srcOrd="1" destOrd="0" parTransId="{A00B3A40-4BCF-564B-B9FA-DF70BAEC40B1}" sibTransId="{AEB909B3-C94D-AF49-AEE5-F8C4E26FBAA3}"/>
    <dgm:cxn modelId="{62DA33AD-60CB-964C-BD3B-1F12C1343250}" type="presOf" srcId="{53BB660B-B58F-2848-A2C9-4777ED6A1BB4}" destId="{6A074955-EB4A-634F-A25E-1CA1225BF6AD}" srcOrd="0" destOrd="0" presId="urn:microsoft.com/office/officeart/2005/8/layout/balance1"/>
    <dgm:cxn modelId="{3F31DBCD-6CAB-B544-812C-C62D389C87B8}" srcId="{53BB660B-B58F-2848-A2C9-4777ED6A1BB4}" destId="{E3388564-1FD6-D744-A607-33F5FEC1FCEA}" srcOrd="0" destOrd="0" parTransId="{4908390B-9932-6347-A661-95409A6B6112}" sibTransId="{6F56DFC2-AE99-4A45-9AE7-463BA2F41A7D}"/>
    <dgm:cxn modelId="{CC7553DD-1025-3047-B6D3-B7A675A2D03B}" type="presOf" srcId="{E3388564-1FD6-D744-A607-33F5FEC1FCEA}" destId="{1847983E-75A0-0D4E-BEB2-A3EFFF6C0BA4}" srcOrd="0" destOrd="0" presId="urn:microsoft.com/office/officeart/2005/8/layout/balance1"/>
    <dgm:cxn modelId="{4A6174E7-062E-C94F-A5F9-BC79E0F11DCB}" type="presOf" srcId="{C0255562-85EC-F24B-84F9-B9CB1D10F40D}" destId="{8EB7432F-4198-C240-A128-2E66058129E7}" srcOrd="0" destOrd="0" presId="urn:microsoft.com/office/officeart/2005/8/layout/balance1"/>
    <dgm:cxn modelId="{770C48EC-F086-774F-8279-D39103AADF2F}" srcId="{2ED0CC87-4DB5-364F-9E38-2F493AF030F2}" destId="{7665FC45-C6E9-7A43-986A-8FA41D7B80CD}" srcOrd="0" destOrd="0" parTransId="{5E4F11B2-0767-054A-812A-80888A9229D4}" sibTransId="{E8A51F0A-E716-5247-BAB2-BEBD3BD6FA44}"/>
    <dgm:cxn modelId="{3207F9EF-B325-3C4B-B1AE-216867C3B331}" type="presOf" srcId="{5CFAAC6A-1BC0-4744-B3C3-47FD024CB1ED}" destId="{695C0070-66FB-8049-97F9-1824A83CF4C8}" srcOrd="0" destOrd="0" presId="urn:microsoft.com/office/officeart/2005/8/layout/balance1"/>
    <dgm:cxn modelId="{AD8096F5-DFB8-544E-9D3E-8AA2507372DD}" type="presOf" srcId="{2ED0CC87-4DB5-364F-9E38-2F493AF030F2}" destId="{7C1F743C-F280-BC44-97B4-2147F570EA9F}" srcOrd="0" destOrd="0" presId="urn:microsoft.com/office/officeart/2005/8/layout/balance1"/>
    <dgm:cxn modelId="{34832FF9-CF33-AE4F-8414-2B4BB0346E7F}" srcId="{E3388564-1FD6-D744-A607-33F5FEC1FCEA}" destId="{C0255562-85EC-F24B-84F9-B9CB1D10F40D}" srcOrd="1" destOrd="0" parTransId="{4EAE1D16-B0AD-BE41-BF2A-719EA0809351}" sibTransId="{FF2DC281-7E37-B844-8FF5-31EE86C4D234}"/>
    <dgm:cxn modelId="{023348B6-2A3B-AA46-969A-44958075E022}" type="presParOf" srcId="{6A074955-EB4A-634F-A25E-1CA1225BF6AD}" destId="{AE27FCE2-AD76-1F48-AD3B-8C6301A22855}" srcOrd="0" destOrd="0" presId="urn:microsoft.com/office/officeart/2005/8/layout/balance1"/>
    <dgm:cxn modelId="{7ED0603D-04BE-1443-AB96-FCB8A424E4BF}" type="presParOf" srcId="{6A074955-EB4A-634F-A25E-1CA1225BF6AD}" destId="{D6E4B342-83D3-2E47-9DAD-A73F7A6B56FC}" srcOrd="1" destOrd="0" presId="urn:microsoft.com/office/officeart/2005/8/layout/balance1"/>
    <dgm:cxn modelId="{4BFA560C-D454-034A-AF09-667D3AE80287}" type="presParOf" srcId="{D6E4B342-83D3-2E47-9DAD-A73F7A6B56FC}" destId="{1847983E-75A0-0D4E-BEB2-A3EFFF6C0BA4}" srcOrd="0" destOrd="0" presId="urn:microsoft.com/office/officeart/2005/8/layout/balance1"/>
    <dgm:cxn modelId="{519D3360-CBA6-AE4A-B317-BA6843328339}" type="presParOf" srcId="{D6E4B342-83D3-2E47-9DAD-A73F7A6B56FC}" destId="{7C1F743C-F280-BC44-97B4-2147F570EA9F}" srcOrd="1" destOrd="0" presId="urn:microsoft.com/office/officeart/2005/8/layout/balance1"/>
    <dgm:cxn modelId="{D784F6C3-26D5-7D48-8AA3-31C9FF3249A8}" type="presParOf" srcId="{6A074955-EB4A-634F-A25E-1CA1225BF6AD}" destId="{58E0B83B-806F-F044-807C-23FD087E51C5}" srcOrd="2" destOrd="0" presId="urn:microsoft.com/office/officeart/2005/8/layout/balance1"/>
    <dgm:cxn modelId="{8818DFDC-8F97-874E-A726-0405276E4738}" type="presParOf" srcId="{58E0B83B-806F-F044-807C-23FD087E51C5}" destId="{063338D7-6E3A-CA40-B8E9-2656628C335A}" srcOrd="0" destOrd="0" presId="urn:microsoft.com/office/officeart/2005/8/layout/balance1"/>
    <dgm:cxn modelId="{4FEAF9E5-6703-F849-A302-4C543D91F749}" type="presParOf" srcId="{58E0B83B-806F-F044-807C-23FD087E51C5}" destId="{3F180FB1-CB8A-3F42-876B-C85074FE2199}" srcOrd="1" destOrd="0" presId="urn:microsoft.com/office/officeart/2005/8/layout/balance1"/>
    <dgm:cxn modelId="{B3C7A03A-FE51-6449-A773-C614FAB998F6}" type="presParOf" srcId="{58E0B83B-806F-F044-807C-23FD087E51C5}" destId="{315B2375-3646-574E-AE93-2DED6CD42BDE}" srcOrd="2" destOrd="0" presId="urn:microsoft.com/office/officeart/2005/8/layout/balance1"/>
    <dgm:cxn modelId="{14F47114-6DD1-CB42-A4D3-53E59BA407B3}" type="presParOf" srcId="{58E0B83B-806F-F044-807C-23FD087E51C5}" destId="{F2354077-32EB-2842-8556-879648368456}" srcOrd="3" destOrd="0" presId="urn:microsoft.com/office/officeart/2005/8/layout/balance1"/>
    <dgm:cxn modelId="{DA2DE511-5688-5F42-80D3-56FE414069E6}" type="presParOf" srcId="{58E0B83B-806F-F044-807C-23FD087E51C5}" destId="{8EB7432F-4198-C240-A128-2E66058129E7}" srcOrd="4" destOrd="0" presId="urn:microsoft.com/office/officeart/2005/8/layout/balance1"/>
    <dgm:cxn modelId="{2EA6241C-944E-0845-AB25-64AB372B91CF}" type="presParOf" srcId="{58E0B83B-806F-F044-807C-23FD087E51C5}" destId="{695C0070-66FB-8049-97F9-1824A83CF4C8}" srcOrd="5" destOrd="0" presId="urn:microsoft.com/office/officeart/2005/8/layout/balance1"/>
    <dgm:cxn modelId="{F1827F19-4C19-5E47-A883-5495F57C6665}" type="presParOf" srcId="{58E0B83B-806F-F044-807C-23FD087E51C5}" destId="{4743D6D3-8CAB-D448-A8C0-1A00DD306FEF}" srcOrd="6" destOrd="0" presId="urn:microsoft.com/office/officeart/2005/8/layout/balance1"/>
    <dgm:cxn modelId="{20EA304F-DA1E-3145-A1CB-1BF1CC15AE67}" type="presParOf" srcId="{58E0B83B-806F-F044-807C-23FD087E51C5}" destId="{4B329072-3AD6-5A45-9213-38D1DE398458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47983E-75A0-0D4E-BEB2-A3EFFF6C0BA4}">
      <dsp:nvSpPr>
        <dsp:cNvPr id="0" name=""/>
        <dsp:cNvSpPr/>
      </dsp:nvSpPr>
      <dsp:spPr>
        <a:xfrm>
          <a:off x="1835455" y="0"/>
          <a:ext cx="2209948" cy="122774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3000" b="1" i="0" kern="1200" dirty="0">
              <a:effectLst/>
              <a:latin typeface="Rubik" panose="02000604000000020004" pitchFamily="2" charset="-79"/>
              <a:cs typeface="Rubik" panose="02000604000000020004" pitchFamily="2" charset="-79"/>
            </a:rPr>
            <a:t>soft </a:t>
          </a:r>
          <a:r>
            <a:rPr lang="en-US" sz="3000" b="1" i="0" kern="1200" dirty="0">
              <a:effectLst/>
              <a:latin typeface="Rubik" panose="02000604000000020004" pitchFamily="2" charset="-79"/>
              <a:cs typeface="Rubik" panose="02000604000000020004" pitchFamily="2" charset="-79"/>
            </a:rPr>
            <a:t>s</a:t>
          </a:r>
          <a:r>
            <a:rPr lang="en" sz="3000" b="1" i="0" kern="1200" dirty="0">
              <a:effectLst/>
              <a:latin typeface="Rubik" panose="02000604000000020004" pitchFamily="2" charset="-79"/>
              <a:cs typeface="Rubik" panose="02000604000000020004" pitchFamily="2" charset="-79"/>
            </a:rPr>
            <a:t>kills</a:t>
          </a:r>
          <a:endParaRPr lang="ru-RU" sz="3000" kern="1200" dirty="0">
            <a:latin typeface="Rubik" panose="02000604000000020004" pitchFamily="2" charset="-79"/>
            <a:cs typeface="Rubik" panose="02000604000000020004" pitchFamily="2" charset="-79"/>
          </a:endParaRPr>
        </a:p>
      </dsp:txBody>
      <dsp:txXfrm>
        <a:off x="1871415" y="35960"/>
        <a:ext cx="2138028" cy="1155829"/>
      </dsp:txXfrm>
    </dsp:sp>
    <dsp:sp modelId="{7C1F743C-F280-BC44-97B4-2147F570EA9F}">
      <dsp:nvSpPr>
        <dsp:cNvPr id="0" name=""/>
        <dsp:cNvSpPr/>
      </dsp:nvSpPr>
      <dsp:spPr>
        <a:xfrm>
          <a:off x="5027603" y="0"/>
          <a:ext cx="2209948" cy="122774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3000" b="1" i="0" kern="1200" dirty="0">
              <a:effectLst/>
              <a:latin typeface="Rubik" panose="02000604000000020004" pitchFamily="2" charset="-79"/>
              <a:cs typeface="Rubik" panose="02000604000000020004" pitchFamily="2" charset="-79"/>
            </a:rPr>
            <a:t>hard</a:t>
          </a:r>
          <a:r>
            <a:rPr lang="en" sz="3000" b="0" i="0" kern="1200" dirty="0">
              <a:effectLst/>
              <a:latin typeface="Rubik" panose="02000604000000020004" pitchFamily="2" charset="-79"/>
              <a:cs typeface="Rubik" panose="02000604000000020004" pitchFamily="2" charset="-79"/>
            </a:rPr>
            <a:t>-</a:t>
          </a:r>
          <a:r>
            <a:rPr lang="en" sz="3000" b="1" i="0" kern="1200" dirty="0">
              <a:effectLst/>
              <a:latin typeface="Rubik" panose="02000604000000020004" pitchFamily="2" charset="-79"/>
              <a:cs typeface="Rubik" panose="02000604000000020004" pitchFamily="2" charset="-79"/>
            </a:rPr>
            <a:t>skills</a:t>
          </a:r>
          <a:endParaRPr lang="ru-RU" sz="3000" kern="1200" dirty="0">
            <a:latin typeface="Rubik" panose="02000604000000020004" pitchFamily="2" charset="-79"/>
            <a:cs typeface="Rubik" panose="02000604000000020004" pitchFamily="2" charset="-79"/>
          </a:endParaRPr>
        </a:p>
      </dsp:txBody>
      <dsp:txXfrm>
        <a:off x="5063563" y="35960"/>
        <a:ext cx="2138028" cy="1155829"/>
      </dsp:txXfrm>
    </dsp:sp>
    <dsp:sp modelId="{3F180FB1-CB8A-3F42-876B-C85074FE2199}">
      <dsp:nvSpPr>
        <dsp:cNvPr id="0" name=""/>
        <dsp:cNvSpPr/>
      </dsp:nvSpPr>
      <dsp:spPr>
        <a:xfrm>
          <a:off x="4076097" y="5217934"/>
          <a:ext cx="920812" cy="920812"/>
        </a:xfrm>
        <a:prstGeom prst="triangle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5B2375-3646-574E-AE93-2DED6CD42BDE}">
      <dsp:nvSpPr>
        <dsp:cNvPr id="0" name=""/>
        <dsp:cNvSpPr/>
      </dsp:nvSpPr>
      <dsp:spPr>
        <a:xfrm rot="21360000">
          <a:off x="1773224" y="4823356"/>
          <a:ext cx="5526559" cy="38645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354077-32EB-2842-8556-879648368456}">
      <dsp:nvSpPr>
        <dsp:cNvPr id="0" name=""/>
        <dsp:cNvSpPr/>
      </dsp:nvSpPr>
      <dsp:spPr>
        <a:xfrm rot="21360000">
          <a:off x="1782466" y="4127143"/>
          <a:ext cx="2193151" cy="75739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Rubik" panose="02000604000000020004" pitchFamily="2" charset="-79"/>
              <a:cs typeface="Rubik" panose="02000604000000020004" pitchFamily="2" charset="-79"/>
            </a:rPr>
            <a:t>20%</a:t>
          </a:r>
        </a:p>
      </dsp:txBody>
      <dsp:txXfrm>
        <a:off x="1819439" y="4164116"/>
        <a:ext cx="2119205" cy="683446"/>
      </dsp:txXfrm>
    </dsp:sp>
    <dsp:sp modelId="{8EB7432F-4198-C240-A128-2E66058129E7}">
      <dsp:nvSpPr>
        <dsp:cNvPr id="0" name=""/>
        <dsp:cNvSpPr/>
      </dsp:nvSpPr>
      <dsp:spPr>
        <a:xfrm rot="21360000">
          <a:off x="1721078" y="3316829"/>
          <a:ext cx="2193151" cy="75739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Rubik" panose="02000604000000020004" pitchFamily="2" charset="-79"/>
              <a:cs typeface="Rubik" panose="02000604000000020004" pitchFamily="2" charset="-79"/>
            </a:rPr>
            <a:t>20%</a:t>
          </a:r>
        </a:p>
      </dsp:txBody>
      <dsp:txXfrm>
        <a:off x="1758051" y="3353802"/>
        <a:ext cx="2119205" cy="683446"/>
      </dsp:txXfrm>
    </dsp:sp>
    <dsp:sp modelId="{695C0070-66FB-8049-97F9-1824A83CF4C8}">
      <dsp:nvSpPr>
        <dsp:cNvPr id="0" name=""/>
        <dsp:cNvSpPr/>
      </dsp:nvSpPr>
      <dsp:spPr>
        <a:xfrm rot="21360000">
          <a:off x="1659691" y="2506514"/>
          <a:ext cx="2193151" cy="75739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Rubik" panose="02000604000000020004" pitchFamily="2" charset="-79"/>
              <a:cs typeface="Rubik" panose="02000604000000020004" pitchFamily="2" charset="-79"/>
            </a:rPr>
            <a:t>20%</a:t>
          </a:r>
        </a:p>
      </dsp:txBody>
      <dsp:txXfrm>
        <a:off x="1696664" y="2543487"/>
        <a:ext cx="2119205" cy="683446"/>
      </dsp:txXfrm>
    </dsp:sp>
    <dsp:sp modelId="{4743D6D3-8CAB-D448-A8C0-1A00DD306FEF}">
      <dsp:nvSpPr>
        <dsp:cNvPr id="0" name=""/>
        <dsp:cNvSpPr/>
      </dsp:nvSpPr>
      <dsp:spPr>
        <a:xfrm rot="21360000">
          <a:off x="1598303" y="1696199"/>
          <a:ext cx="2193151" cy="75739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Rubik" panose="02000604000000020004" pitchFamily="2" charset="-79"/>
              <a:cs typeface="Rubik" panose="02000604000000020004" pitchFamily="2" charset="-79"/>
            </a:rPr>
            <a:t>20%</a:t>
          </a:r>
        </a:p>
      </dsp:txBody>
      <dsp:txXfrm>
        <a:off x="1635276" y="1733172"/>
        <a:ext cx="2119205" cy="683446"/>
      </dsp:txXfrm>
    </dsp:sp>
    <dsp:sp modelId="{4B329072-3AD6-5A45-9213-38D1DE398458}">
      <dsp:nvSpPr>
        <dsp:cNvPr id="0" name=""/>
        <dsp:cNvSpPr/>
      </dsp:nvSpPr>
      <dsp:spPr>
        <a:xfrm rot="21360000">
          <a:off x="4974614" y="3906148"/>
          <a:ext cx="2193151" cy="75739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Rubik" panose="02000604000000020004" pitchFamily="2" charset="-79"/>
              <a:cs typeface="Rubik" panose="02000604000000020004" pitchFamily="2" charset="-79"/>
            </a:rPr>
            <a:t>20%</a:t>
          </a:r>
        </a:p>
      </dsp:txBody>
      <dsp:txXfrm>
        <a:off x="5011587" y="3943121"/>
        <a:ext cx="2119205" cy="683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29T04:14:45.312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1 15,'52'-1,"-6"0,-17 2,13 0,-3-1,2 0,-16 0,-13 0,2 0,11 0,17 0,12 0,-3 0,-10 0,-12 0,-8 0,2 0,2 0,8-1,11-1,9-1,1 1,-6 0,-10 0,-10 1,-3 0,1 1,6-1,9 1,0 0,-3 0,-8 0,-6 0,5 0,8 0,13 0,7 1,-2 1,-6 1,-10 0,-3-1,5 1,4 0,5 1,3 1,3 1,2-2,7 0,2 0,-6-1,-4 0,-9 0,-2-2,5 0,2 0,-2 0,-9 0,-4 0,2 0,1-1,-3 0,-5 0,-5-1,3 0,7 0,4 0,1 1,0 1,5 0,1 1,1-2,-1 0,-6 0,3 0,0 1,3 0,1 0,-6 0,-8 0,-7 0,-6 0,0 0,4 0,11 2,10 1,3-1,-4-1,-6 0,1 0,7 0,6 1,5 0,0 1,2-1,-6 0,-8-1,-8-1,-3 1,8-1,6 0,0 0,-10-1,-12 0,-10 0,-7 0,16 0,23 1,5 1,15 0,-11 0,-17-1,-8 0,-25-1,-10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24.01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36 24575,'40'-5'0,"8"0"0,6 0 0,-4 0 0,-7 2 0,-1 0 0,2 0 0,14 1 0,-1 1 0,-10-1 0,-12 1 0,-14 0 0,4 4 0,25 7 0,11 4 0,6 1 0,-18-4 0,-29-7 0,-11-1 0,-9-2 0,0-1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25.71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336 0 24575,'-5'49'0,"-4"10"0,-3 12 0,-1-6 0,3-13 0,3-9 0,1-5 0,0 8 0,-1 0 0,1-7 0,1-7 0,0-8 0,1 1 0,-1 5 0,-2 7 0,-1 6 0,-1-1 0,0 1 0,-1 3 0,-1 8 0,-1 10 0,-1-3 0,2-6 0,3-15 0,3-12 0,2-5 0,-1-3 0,1-1 0,-2 2 0,0 1 0,-2 0 0,0 2 0,0 2 0,-2 4 0,0 5 0,0 4 0,0-1 0,-1 2 0,0 2 0,0 0 0,0-3 0,4-12 0,2-12 0,3-8 0,-1-5 0,-1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27.38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504 1 24575,'-13'64'0,"-2"9"0,-5 8 0,1-1 0,2-10 0,2-8 0,1-7 0,-4 5 0,-3 6 0,-2 2 0,3-4 0,5-15 0,4-12 0,2-9 0,0 0 0,-3 4 0,-2 6 0,-3 3 0,1-1 0,1-4 0,2-4 0,3-1 0,-1 4 0,0 2 0,-1 4 0,-1 3 0,0-2 0,2-7 0,2-7 0,0-4 0,2-5 0,-1 1 0,0-2 0,1 1 0,1 1 0,0 0 0,0-1 0,1-2 0,0 0 0,0 0 0,1-2 0,0-5 0,1-5 0,1-3 0,0-2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29.59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1107 0 24575,'-5'26'0,"-2"2"0,-3-2 0,0-3 0,-1-2 0,-1-6 0,1-2 0,-2-1 0,-2-1 0,-1-2 0,-3 2 0,-5 3 0,-5 6 0,-4 4 0,-4 3 0,-4 1 0,-6 1 0,-10 8 0,-5 1 0,-3 1 0,-1-2 0,4-7 0,3-4 0,12-8 0,10-6 0,10-5 0,4-1 0,2-2 0,1 2 0,2 0 0,1 3 0,-2 3 0,-5 2 0,-2 1 0,-2-2 0,4-3 0,6-2 0,5-1 0,4-3 0,2-1 0,0-2 0,2 0 0,-1-1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31.06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1 24575,'6'50'0,"1"18"0,1 23 0,-5-39 0,0 0 0,1 47 0,-1-9 0,-1-22 0,0-20 0,0-17 0,-2-12 0,0-2 0,0-2 0,0-4 0,1-2 0,0-3 0,1 0 0,-1 1 0,0-1 0,0-1 0,0 0 0,2 2 0,1-1 0,0 0 0,2 0 0,3-1 0,7 2 0,6 2 0,1 0 0,4 0 0,2 0 0,-2-3 0,-4-1 0,-12-2 0,-8-2 0,-3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57.74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487 256 24575,'-8'24'0,"0"-2"0,-2-6 0,0-2 0,0 1 0,-4 2 0,-1 2 0,-3 4 0,-2 3 0,-1 3 0,-2 3 0,3 1 0,1 2 0,1 1 0,-2 3 0,-2 3 0,1-4 0,-1-2 0,0 0 0,1 2 0,-2 7 0,3 2 0,0 3 0,3 5 0,1 9 0,2 5 0,4-6 0,2-9 0,4-10 0,2-5 0,1-1 0,-1-4 0,0 2 0,0 4 0,0 14 0,1 12 0,1 7 0,1 2 0,2-9 0,1-14 0,0-17 0,-1-14 0,-1-8 0,0-2 0,1-1 0,0 0 0,3-2 0,4 1 0,9 1 0,29 4 0,36 1 0,-24-7 0,3-1 0,10 0 0,1-1 0,-4-1 0,-1-1 0,-7 0 0,-3-2 0,29 1 0,-32-4 0,-20-3 0,-17-4 0,0-8 0,1-5 0,3-6 0,0-3 0,-1-5 0,0-5 0,-2-5 0,-3-3 0,-2-1 0,-3 1 0,0 4 0,-1 7 0,-1 5 0,1 0 0,1-5 0,5-6 0,2-4 0,3-14 0,-1-5 0,-1-5 0,0-3 0,-4 15 0,-3 2 0,-4 4 0,-4 4 0,-1 3 0,-2 7 0,0 3 0,-2-2 0,-1-8 0,-3-7 0,-2-3 0,-2 1 0,-2 4 0,-2 5 0,-2 3 0,-1 5 0,-2-1 0,-4 0 0,-6-5 0,-9-5 0,-10-3 0,-7 1 0,-3 4 0,2 9 0,7 11 0,9 11 0,13 10 0,8 4 0,7 2 0,0 0 0,-4 1 0,-5 4 0,-7 6 0,-4 5 0,2 3 0,7 1 0,3 3 0,1 5 0,-2 5 0,-1-1 0,5-7 0,6-11 0,4-7 0,1 0 0,-3 5 0,-1 1 0,1 0 0,3-5 0,4-3 0,0-2 0,0 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6:00.37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218 0 24575,'0'19'0,"-2"6"0,-1 6 0,0 4 0,-2 7 0,1 2 0,0 1 0,1 11 0,0 3 0,0 1 0,0-4 0,0-9 0,0-3 0,0 3 0,-2 9 0,1 3 0,-1 0 0,0 1 0,-1 2 0,0 3 0,1-5 0,1-14 0,0-14 0,1-7 0,-1 2 0,0 9 0,-2 14 0,-1 14 0,0 8 0,-3 2 0,0-7 0,0-11 0,0-10 0,3-8 0,1-7 0,2-10 0,2-7 0,1-3 0,-1 3 0,-1 7 0,-2 4 0,0 9 0,-2 6 0,1 4 0,1-4 0,1-13 0,2-13 0,1-10 0,0-4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6:03.73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1085 0 24575,'-19'38'0,"-4"-1"0,-10 2 0,-1-6 0,-11-4 0,-13-3 0,-1-5 0,1-3 0,18-6 0,12-2 0,1 2 0,-2 3 0,-4 6 0,0 3 0,1 2 0,-2 1 0,-1 0 0,4-5 0,4-4 0,7-5 0,2-1 0,-4 5 0,-6 8 0,-5 8 0,-2 3 0,6-3 0,5-7 0,4-4 0,1 1 0,1-2 0,2-3 0,6-5 0,2-4 0,1 0 0,-1 1 0,-3 4 0,-1 2 0,0 2 0,1 1 0,-1 0 0,0 1 0,1-4 0,4-4 0,4-7 0,2-4 0,12 5 0,1-2 0,21 12 0,15 6 0,16 7 0,9 4 0,-11-7 0,-19-10 0,-15-7 0,-14-6 0,-1 0 0,4 2 0,5 1 0,0 2 0,0 2 0,7 7 0,8 6 0,8 1 0,-4-2 0,-9-7 0,-3-2 0,1 1 0,7 1 0,1-2 0,-7-4 0,-9-2 0,-10-2 0,-5 0 0,2 3 0,6 5 0,8 5 0,5 6 0,3 4 0,-1 2 0,-3-2 0,-5-7 0,-8-8 0,-3-2 0,0 2 0,-1 2 0,1 2 0,-2-2 0,-1 0 0,-1-3 0,-4-4 0,-2-7 0,3-11 0,-3 6 0,4-6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6:06.51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33 0 24575,'0'36'0,"0"2"0,0-5 0,0-1 0,0-2 0,0-1 0,0 2 0,0 10 0,0 7 0,0 8 0,-1 0 0,-1-4 0,0-8 0,0-7 0,2 0 0,0 2 0,-1 5 0,0 3 0,0-2 0,0-5 0,1-7 0,0-7 0,0-1 0,0 4 0,0 5 0,-1 5 0,0 3 0,-1 3 0,1 3 0,-1 0 0,1-5 0,0-9 0,-1-10 0,1-7 0,0-2 0,-1-1 0,1 0 0,0-2 0,1 1 0,-1 1 0,0-1 0,0-4 0,1-2 0,0-1 0,0 2 0,0-1 0,-1-1 0,0-3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6:07.68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0 24575,'72'7'0,"25"0"0,-35-5 0,3-1 0,1 1 0,-1-2 0,-10 0 0,-4-1 0,18-2 0,-41 0 0,-16 1 0,1 1 0,8 0-3277,7 0 2457,-2 1 1,-11 0 0,-10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29T04:14:48.701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1 8,'95'-4,"-40"2,2 1,7 1,2 0,12 2,4 0,10-1,1 1,-2 0,-2-1,-6 1,-2 0,-3 0,-1 1,-2 1,0 0,8 1,1 0,7 0,2 1,5-1,3 1,-32-2,0 0,0 0,28 0,-1 0,-3-1,-2 0,-11-1,-2-1,-8 1,-2-1,-4 1,-1-1,-3-1,0 0,4 0,1 0,6-2,1 1,7-1,2 1,4 0,0 0,-2-1,-1-1,-6 1,-1-1,-11 0,-3-1,-8 1,-2-1,42-1,-8-1,-4-1,-12 1,-9 0,-7 2,-3 2,6 1,3 1,3 0,-2 0,2 0,14 1,15 3,-34-1,1-1,4 2,-1-1,0 0,-2 1,-5 1,-3-1,27 3,-24 0,-24-4,-13-2,-3 0,8 0,17 0,16 1,10 0,-7 0,-16 0,-19-1,-17 0,-9-1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6:09.18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52 0 24575,'-2'28'0,"0"-4"0,0 11 0,-4 20 0,-2 17 0,-2 16 0,2-3 0,2-12 0,4-13 0,1-12 0,0-7 0,0-2 0,0 5 0,0 4 0,0-3 0,1-4 0,0-4 0,0-2 0,0 5 0,0 7 0,0 5 0,0 2 0,0-5 0,0-2 0,0 2 0,0 8 0,0 3 0,0-3 0,0-9 0,0-2 0,0 2 0,0-3 0,0-6 0,0-12 0,0-9 0,0-1 0,0 0 0,0 0 0,0 0 0,0-5 0,0-6 0,0-3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6:12.01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178 258 24575,'-6'47'0,"-3"12"0,-4 9 0,-4 13 0,-2 1 0,2-8 0,2-7 0,3-10 0,2-6 0,2-4 0,0-5 0,0 5 0,0 3 0,1 6 0,1 1 0,1-7 0,1-7 0,2-7 0,0 0 0,1 3 0,0 8 0,1 7 0,0 0 0,0-2 0,0-6 0,1-7 0,0-6 0,1-8 0,-1-8 0,0-8 0,0-5 0,7-1 0,7 0 0,17 0 0,26-4 0,28-3 0,-34 1 0,-1-1 0,40-4 0,-32 2 0,-29-1 0,-13-2 0,8-5 0,6-2 0,1 0 0,-3 0 0,-2-1 0,5-5 0,3-3 0,0-2 0,-1-3 0,-6-2 0,-3-1 0,-4-7 0,-2-3 0,-2-4 0,-1-3 0,-3 2 0,-3 3 0,-2 4 0,-3 0 0,-1 4 0,-1-3 0,0-1 0,-1 0 0,0-5 0,-1-1 0,0-3 0,0 0 0,0 3 0,0 0 0,0 0 0,0-2 0,-1 0 0,0 1 0,-1 3 0,-1 5 0,-1 6 0,-1 3 0,0 2 0,0 1 0,0 1 0,0 3 0,0 4 0,1 5 0,0 4 0,-3-2 0,-9-3 0,-8-5 0,-12-3 0,-7 0 0,-7 5 0,0 4 0,7 6 0,12 5 0,14 2 0,3 3 0,-10 4 0,-13 2 0,-1 1 0,8-2 0,11-1 0,2 4 0,-2 6 0,-2 7 0,3 5 0,3 3 0,0 5 0,0 0 0,0-1 0,4-6 0,3-7 0,2-7 0,3-2 0,-1 1 0,0 5 0,0 5 0,0 1 0,2-4 0,0-8 0,0-7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6:14.09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85 0 24575,'-2'42'0,"0"2"0,0 6 0,-1-1 0,1 0 0,1 2 0,1 2 0,0 13 0,0 14 0,0 5 0,-1-2 0,0-12 0,-1-18 0,1 0 0,-1 6 0,-1 10 0,0 2 0,0-8 0,0-9 0,0-4 0,1 5 0,-1 4 0,-1 1 0,0 0 0,-1 0 0,0 4 0,0-1 0,2-8 0,0-10 0,1-13 0,1-6 0,-1-4 0,1 0 0,0-3 0,-1-6 0,1-5 0,0-2 0,1 2 0,-2 5 0,1 2 0,-1-1 0,1-3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6:16.85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803 0 24575,'-8'23'0,"-1"2"0,0 0 0,-1-1 0,-4 5 0,-3 3 0,-4 2 0,-4 5 0,1-2 0,1-2 0,-1-1 0,-3 3 0,-3 7 0,-5 7 0,0 1 0,3-4 0,0-5 0,3-4 0,-3 4 0,-2 3 0,-3 3 0,-2 1 0,3-7 0,4-3 0,4-7 0,4-4 0,2-4 0,-2-3 0,1-2 0,4-4 0,5-6 0,7-4 0,1-2 0,-2-1 0,0 0 0,2-2 0,15 10 0,5-2 0,14 9 0,8-5 0,17 0 0,10-2 0,1-4 0,-15-3 0,-19-3 0,-6-1 0,4 0 0,9 0 0,3 2 0,-6 2 0,-5 6 0,-4 5 0,1 7 0,-1 2 0,-3 2 0,-2 5 0,1 6 0,1 4 0,-2-2 0,-5-5 0,-3-1 0,-3 0 0,-2-1 0,0 4 0,0-1 0,-1-5 0,-2-7 0,-2-13 0,-2-4 0,2 1 0,1 7 0,0 2 0,1 0 0,-1 0 0,0-4 0,-1-1 0,0 1 0,1 1 0,0 7 0,2 4 0,-1-3 0,-1-6 0,-1-8 0,-2-2 0,0-2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6:24.42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375 1 24575,'-4'18'0,"1"1"0,-1-5 0,1-1 0,0-1 0,1 1 0,-2 0 0,-1 2 0,-1 2 0,0 3 0,-1 6 0,-3 6 0,-3 7 0,-2 3 0,-2 3 0,1-1 0,-2 0 0,2-3 0,0 2 0,-2 4 0,1-1 0,1-2 0,2-6 0,3-2 0,1 1 0,1 1 0,1-2 0,1-4 0,2-2 0,-1 3 0,0 4 0,-2 6 0,1 0 0,-1-2 0,1 0 0,-1 2 0,-2 6 0,0 2 0,1-1 0,3-8 0,2-8 0,2-2 0,2 0 0,0 0 0,1 2 0,2-1 0,5 5 0,6 5 0,8-2 0,5-4 0,3-10 0,4-8 0,4-3 0,10-4 0,7-3 0,7-3 0,15-3 0,10-1 0,6-3 0,-6-4 0,-19-4 0,-17-7 0,-14-1 0,-9 1 0,-9 4 0,-6 4 0,-3 2 0,3-1 0,11-1 0,17-3 0,19-3 0,6 1 0,-7 1 0,-9 1 0,-7-5 0,8-11 0,10-13 0,7-14 0,2-13 0,-7-8 0,-32 35 0,-2-1 0,22-40 0,-7 5 0,-8 7 0,-6 11 0,-2 6 0,2 1 0,-1 0 0,-2-1 0,-6 4 0,-3 4 0,0 1 0,0-1 0,3 0 0,-1 2 0,-2 4 0,-1 6 0,-3 3 0,1-2 0,1-5 0,3-5 0,-1-1 0,-2-1 0,-4 1 0,-4 0 0,-1 0 0,-4 8 0,-1 10 0,-1 15 0,-9 42 0,3 3 0,-11 47 0,5-8 0,0 8 0,2-13 0,4-15 0,1-13 0,0-5 0,-3 4 0,-2 3 0,-3 5 0,0 1 0,1-3 0,0-2 0,-1 1 0,-3 4 0,-2 3 0,0 0 0,1-6 0,5-10 0,1-8 0,2-6 0,0 0 0,0 3 0,-5 4 0,-3 7 0,-1 3 0,0 2 0,4-1 0,3 1 0,3-4 0,3-8 0,3-8 0,1-10 0,0-3 0,2 2 0,6 5 0,18 6 0,21 5 0,34 4 0,-25-13 0,3 1 0,5 1 0,0-1 0,-4 0 0,-2-2 0,22 8 0,-41-10 0,-25 3 0,-9 12 0,-1 18 0,-1 13 0,-2 5 0,-2-3 0,-1-7 0,0-9 0,-4-5 0,-2-1 0,-6 3 0,-10 5 0,-7 2 0,-2-5 0,4-9 0,7-12 0,5-9 0,-2-5 0,-2-1 0,-3-2 0,-8-3 0,-14-3 0,-21-2 0,-18-2 0,-12-4 0,2-3 0,23 1 0,27 3 0,21 1 0,4-2 0,-3-1 0,0-1 0,8 2 0,11 2 0,5-3 0,1-3 0,5-6 0,-4 8 0,3-2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6:28.63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208 1073 24575,'27'1'0,"12"-2"0,17-6 0,6-2 0,1 1 0,3 0 0,0 3 0,11 1 0,3-3 0,-5 2 0,-5-1 0,-4-1 0,-10 1 0,-6-3 0,-10-1 0,-5-3 0,-4-3 0,-2-4 0,-2-4 0,-3-4 0,1-8 0,0-6 0,3-7 0,-1 3 0,-5 8 0,-3 3 0,-4-1 0,4-10 0,1-7 0,-2 2 0,-3 3 0,-8 7 0,-3-3 0,-2-5 0,-5-7 0,-4 1 0,-1 8 0,-2 13 0,3 13 0,-3 5 0,-5 3 0,-1 1 0,1 4 0,6 4 0,0 4 0,-19 0 0,-43 1 0,13 1 0,-5 2 0,-12 0 0,-1 2 0,0 1 0,2 1 0,9 2 0,3-1 0,11 1 0,3-1 0,-41 11 0,11-4 0,14-1 0,17-3 0,19-2 0,7 3 0,2 4 0,-3 8 0,-3 7 0,1 8 0,-1 9 0,2 4 0,-1 4 0,1 1 0,1 2 0,0 7 0,4-1 0,3 1 0,2-4 0,5-3 0,1 2 0,2-3 0,2-6 0,-2-9 0,2-6 0,0-1 0,2 2 0,1 6 0,0 0 0,0-2 0,2-1 0,2-3 0,4 2 0,4-1 0,2-3 0,-1-6 0,0-7 0,3-3 0,4 2 0,10 5 0,9 3 0,6 2 0,1-2 0,-4-6 0,-2-3 0,2-4 0,7-1 0,5 0 0,-6-2 0,-10-5 0,-7-2 0,9 0 0,17 1 0,3 1 0,-9-4 0,-20-3 0,-12-2 0,20-3 0,18-1 0,12-2 0,-4-1 0,-25 1 0,-12-2 0,-5 0 0,0 0 0,-6 2 0,-3 0 0,3 2 0,13-1 0,13 0 0,4-2 0,-11 0 0,-7-2 0,-4-2 0,-6 2 0,-3 1 0,-11 4 0,-5 2 0,1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6:30.92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445 1 24575,'-4'35'0,"0"7"0,-1 7 0,1 1 0,-1 4 0,-2-3 0,0-2 0,-2 9 0,-2-1 0,-1-1 0,1-4 0,-1-7 0,1-2 0,1-6 0,1-3 0,-1 2 0,-2 3 0,-6 13 0,-9 16 0,-5 10 0,1-2 0,6-12 0,8-17 0,6-13 0,1-5 0,1 0 0,0 1 0,1 1 0,1-1 0,1-1 0,1-1 0,-1 1 0,-1 7 0,-3 10 0,0 6 0,1-4 0,3-10 0,2-8 0,0-3 0,0 0 0,0-1 0,0-5 0,1-1 0,1-2 0,-1-1 0,1-2 0,0-3 0,-1-5 0,2-5 0,-2-3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6:33.26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1326 0 24575,'-37'9'0,"-9"4"0,-11 5 0,5-2 0,7 1 0,4 0 0,0 2 0,-3 4 0,4 0 0,6 0 0,7-2 0,2 4 0,1 7 0,-1 8 0,0 4 0,4-1 0,2 3 0,0 4 0,0 4 0,1 4 0,3 0 0,0 5 0,-2 9 0,-5 14 0,10-38 0,-1 2 0,0-2 0,1 1 0,0 0 0,0 0 0,-8 36 0,1-11 0,2-9 0,1-7 0,-4 1 0,-2 4 0,-3 2 0,0-4 0,0-7 0,2-8 0,3-6 0,2-6 0,5-8 0,1-4 0,0 0 0,1 1 0,0 2 0,2-3 0,-1 0 0,1 0 0,-1 0 0,0-2 0,-1-4 0,1-3 0,1-2 0,-3 1 0,-3 0 0,-2 0 0,0-1 0,0-1 0,1 0 0,0-2 0,4-2 0,2-4 0,6-7 0,4-10 0,11-11 0,-6 8 0,7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6:36.83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785 0 24575,'-11'60'0,"-3"3"0,-5 2 0,1-7 0,-2-2 0,-3 2 0,-7 14 0,-4 11 0,-2-2 0,3-9 0,5-13 0,3-4 0,1 0 0,0 0 0,-3 0 0,-1-4 0,-2-3 0,1-3 0,2-7 0,3-1 0,0 0 0,2 0 0,2-2 0,4-5 0,3-2 0,2-3 0,-3 6 0,-7 5 0,-4 7 0,-2 0 0,3-6 0,6-8 0,4-6 0,4-6 0,3-1 0,1-1 0,3 2 0,0 3 0,1 3 0,1 1 0,2 1 0,2 3 0,3 4 0,2 0 0,3-3 0,2-4 0,9-4 0,14 3 0,14 5 0,13 5 0,4-1 0,-5-4 0,-7-7 0,-3-4 0,-4-2 0,5-1 0,13 2 0,3-2 0,2-3 0,-9-3 0,-9-5 0,2-1 0,3-1 0,3-1 0,-9-1 0,-10-3 0,-5-1 0,-1-2 0,1-2 0,-3-1 0,-6-4 0,-4-5 0,-2-4 0,1-8 0,2-4 0,-4-1 0,-4 3 0,-7 5 0,-6 1 0,-5-4 0,-1-6 0,-3-3 0,-3-2 0,-5 1 0,-4 5 0,-3 6 0,-1 9 0,4 9 0,5 3 0,2 1 0,-2-7 0,-11-10 0,-12-12 0,-12-9 0,-4 2 0,-1-2 0,1 2 0,-5 0 0,-4 4 0,11 13 0,16 10 0,14 11 0,4 5 0,-12 3 0,-15 5 0,-8 3 0,-4 2 0,5-2 0,7-1 0,6-3 0,11 0 0,6-1 0,7-2 0,-4 0 0,-10 1 0,-8 0 0,2-2 0,10-1 0,12-1 0,-20-1 0,21 0 0,-19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41.527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213 43 24575,'-9'20'0,"0"1"0,1-1 0,2-3 0,0-1 0,0 0 0,1 1 0,-2 4 0,0 2 0,-1 3 0,-1 4 0,-2 2 0,1-1 0,2-2 0,2-4 0,1 1 0,0 3 0,-2 3 0,0 6 0,-1 2 0,-1 4 0,1 0 0,-1 0 0,2 2 0,1 4 0,0 9 0,0 7 0,2 5 0,-1 0 0,2-1 0,1 0 0,1-5 0,1 0 0,0-1 0,1-1 0,2 1 0,2-8 0,2-11 0,1-8 0,6 0 0,9 2 0,7 0 0,10 0 0,4-5 0,6-3 0,5 0 0,0-4 0,-4-3 0,-7-5 0,3-3 0,11 0 0,15-1 0,14-4 0,7-7 0,-43-5 0,-1-3 0,0-2 0,-1-3 0,37-15 0,-18-8 0,-20-4 0,-17-2 0,-10-4 0,-4-5 0,-3-6 0,-1-4 0,-4-3 0,-4-2 0,-2 1 0,-2-2 0,0 4 0,-1 6 0,-1 5 0,1 6 0,-1 5 0,0 2 0,0 0 0,1-4 0,0-5 0,-1-7 0,0-3 0,-1-3 0,-1 0 0,-1 5 0,-1 3 0,-1 10 0,1 8 0,1 7 0,1 4 0,-1 1 0,-1-2 0,-2 0 0,-1-1 0,-3-2 0,-7-5 0,-5-8 0,-11-6 0,-4-4 0,-3 2 0,-2 4 0,5 6 0,7 8 0,10 10 0,10 8 0,0 3 0,-6-4 0,-15-6 0,-14-8 0,-12-4 0,-1 0 0,7 4 0,11 8 0,13 6 0,4 6 0,0 2 0,2 1 0,3 1 0,3 0 0,1 0 0,0 0 0,-3 1 0,2 3 0,0 2 0,1 3 0,4 4 0,1 3 0,2 3 0,1 1 0,1-1 0,2-4 0,1-5 0,2-5 0,0-2 0,1 4 0,-2 5 0,0 1 0,-1-3 0,1-4 0,0-5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29T04:14:52.364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1 101,'79'-9,"8"-1,-4 1,1 2,-13 4,-12 1,3-3,7 0,4 0,5 1,-9 2,-7 0,-6 0,-2 0,-1 0,0 0,-2 0,-9 0,-5 0,0 1,5 1,18 0,17 2,-28-2,2 1,6 0,0-1,5 1,0-1,4 0,1 0,-2 0,-1 0,0 0,-2 0,-4 0,-1 0,-2 0,-1 0,3-1,-1 0,-1-1,-1 1,41-3,-25 0,-24 3,-8 0,5 0,12-1,11 0,2 0,2 1,-2 1,5 0,6 0,12 0,-34 0,1 0,5 0,1 0,3-1,1 1,-4-1,-1 0,-2 0,-1 1,4 0,1 0,-2 0,0 1,7 1,1-1,4 1,2 0,3 0,3 0,6 1,1 0,-2 0,0-1,1 1,-1 0,-5-1,-1 0,-5 0,-2 0,-3 0,-2 0,-8 0,-1-1,4 0,0 1,3 1,0 0,-4 0,0 0,-6 1,-2-1,29 1,-24-2,-13-1,-8-1,-5 2,-4-1,-2 1,-9-2,-8 1,-7-1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43.52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168 0 24575,'-1'28'0,"0"8"0,0 9 0,-1 0 0,0 8 0,0-2 0,0-3 0,0 3 0,0-10 0,1-3 0,-1-3 0,0-4 0,-1-1 0,1 1 0,-2 7 0,1 3 0,0-1 0,0-7 0,2-5 0,-2-2 0,2 1 0,-2 3 0,1 0 0,0-3 0,0 1 0,-1 1 0,-2 5 0,-1 10 0,-2 11 0,-3 16 0,-3 9 0,1 3 0,1-5 0,1-7 0,2-8 0,2-10 0,2-10 0,2-12 0,0-11 0,1-5 0,1-7 0,0-2 0,0-3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44.95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18 24575,'21'0'0,"3"-2"0,5-2 0,11 0 0,3 0 0,-5 2 0,-13 0 0,-7 3 0,4 1 0,11 1 0,12 1 0,8-1 0,-1 0 0,-12-1 0,-4 2 0,0 1 0,-1 1 0,-1-2 0,-15-2 0,-13-2 0,-5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46.785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167 0 24575,'-1'46'0,"-1"3"0,-1 7 0,0-7 0,0-1 0,1 1 0,-1 7 0,1 9 0,0-9 0,1-8 0,0-7 0,-1 4 0,0 6 0,-1 5 0,-1 4 0,0 4 0,-1 4 0,-1 3 0,-2-7 0,0-9 0,1-10 0,1-6 0,0 0 0,1-2 0,-1 5 0,0 5 0,0 8 0,-2 10 0,0 1 0,-1-4 0,2-12 0,2-12 0,2-7 0,1-5 0,-1 0 0,2-3 0,0-6 0,0-6 0,-1-7 0,-2-2 0,-1-1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48.86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189 0 24575,'-1'46'0,"-1"5"0,-1 3 0,0-9 0,0-12 0,2-9 0,-1-1 0,0 6 0,0 5 0,0 6 0,-1 4 0,0 5 0,-1 3 0,0 1 0,0-1 0,-1 5 0,1 2 0,-1 3 0,1-1 0,-1-3 0,-2 5 0,-1 2 0,-3 9 0,0 0 0,0-4 0,1-5 0,1-7 0,1-3 0,2-6 0,1-6 0,1-6 0,-1-6 0,1-3 0,0-3 0,1-6 0,1-4 0,1-6 0,0-2 0,0-1 0,0 2 0,0 3 0,-1 2 0,0 1 0,-1-4 0,0-4 0,0-6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51.043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778 1 24575,'-11'27'0,"-3"2"0,-6-3 0,-1 1 0,-1 2 0,-7 5 0,-9 10 0,-13 11 0,-3 4 0,5-2 0,3-6 0,5-3 0,2-4 0,4-4 0,9-10 0,7-8 0,3-5 0,-1 0 0,-4 4 0,-4 7 0,-3 4 0,-2 5 0,1-1 0,5-5 0,8-8 0,7-10 0,2-4 0,1-4 0,0-1 0,-1 2 0,0-1 0,0-2 0,0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52.53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0 24575,'2'25'0,"1"3"0,2 2 0,1 0 0,3 5 0,3 2 0,1-3 0,1 1 0,-2-6 0,-1-6 0,-1-2 0,-1-2 0,1-1 0,-1 3 0,1 2 0,0 1 0,0 0 0,1-1 0,4 4 0,2 0 0,0 0 0,-2-7 0,-6-9 0,-1-2 0,2 2 0,15 13 0,21 15 0,14 8 0,0-3 0,-16-16 0,-14-11 0,-3-4 0,2 0 0,-4-2 0,-7-3 0,-11-5 0,-3-1 0,0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8:16.47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1007 1 24575,'-4'54'0,"-1"6"0,0 0 0,1-4 0,2-4 0,1 0 0,-2 10 0,0 11 0,0 3 0,0-4 0,1-12 0,0-6 0,-1-3 0,0 2 0,0 6 0,0 1 0,0-4 0,1-4 0,-1-1 0,-1 2 0,0 14 0,-2 20 0,3-37 0,1 2 0,0 4 0,-1 1 0,1-1 0,0 0 0,0-2 0,1-1 0,-1 1 0,0-2 0,-2 45 0,1-7 0,0-10 0,0-8 0,-2-5 0,-1-3 0,-3 2 0,-2 5 0,-1 1 0,0-6 0,3-13 0,1-10 0,2-5 0,1 2 0,0 4 0,2 0 0,-1 1 0,2 0 0,0 0 0,0-1 0,0-1 0,0-1 0,-1 1 0,-2 6 0,1 4 0,-2 0 0,1-2 0,1-7 0,1-7 0,0-7 0,0-3 0,-1-2 0,0-2 0,1 0 0,0-2 0,-1 1 0,1-1 0,0 0 0,0 1 0,-1 0 0,1 2 0,0-2 0,1-3 0,0-3 0,0-1 0,0-1 0,1-2 0,0-2 0,0-5 0,-12-21 0,-4-4 0,-13-16 0,6 10 0,4 3 0,5 5 0,2 3 0,0-2 0,-1-1 0,-10-10 0,-10-12 0,-12-8 0,-2-1 0,9 12 0,9 11 0,10 12 0,10 7 0,4 4 0,23 12 0,-4 2 0,13 13 0,-10 2 0,3 6 0,-1 1 0,-1-3 0,-5-9 0,-4-8 0,-1-6 0,8 1 0,10 1 0,7 1 0,2-2 0,-5-2 0,-6-2 0,-2 1 0,5 4 0,7 3 0,4 2 0,1 0 0,1-1 0,-1-2 0,-1-1 0,-10-1 0,-10 0 0,-8 4 0,-2 7 0,0 0 0,-1 0 0,-1-4 0,-3-6 0,1-3 0,4-20 0,-3 3 0,5-13 0,-7 11 0,-1 4 0,0 3 0,0 1 0,-1-2 0,1-3 0,0-3 0,1-1 0,1-1 0,-1 1 0,2-1 0,3-1 0,7-5 0,3-3 0,7-1 0,4 0 0,4-1 0,1 0 0,-3 2 0,-2 2 0,-5 4 0,-1 1 0,-3 1 0,3 1 0,10-1 0,11 0 0,8 1 0,-3 4 0,-9 2 0,-4 2 0,-3 1 0,-2 0 0,-7 1 0,-11 2 0,-8 1 0,-19 9 0,-1 2 0,-22 16 0,-7 8 0,-10 7 0,-5 5 0,9-7 0,8-5 0,9-5 0,5-6 0,-1 0 0,-3 1 0,-8 5 0,-8 2 0,3-3 0,1-4 0,6-7 0,-2-4 0,2-2 0,8-4 0,10-3 0,11-3 0,2 1 0,-1 1 0,0 1 0,1 1 0,2 2 0,2 2 0,1 0 0,-3 0 0,-3 1 0,-2 1 0,-6 3 0,2-2 0,3-6 0,4-7 0,5-8 0,2-2 0,0-2 0,1 3 0,-1 1 0,0 1 0,1 3 0,-2 2 0,-4-4 0,-9-6 0,-2-1 0,-6-2 0,-3 0 0,3 2 0,-2-1 0,9 4 0,8 4 0,0-1 0,-2-4 0,-5-4 0,-7-7 0,1-1 0,2 0 0,2 2 0,-1 1 0,-3-2 0,-4-1 0,-1 3 0,4 4 0,6 4 0,3 3 0,1 0 0,-3-1 0,-2-1 0,0-1 0,1-1 0,2 1 0,0-2 0,2-2 0,1-1 0,3 2 0,2 4 0,1 1 0,0 1 0,0 0 0,-1 0 0,-1-2 0,-2-4 0,-2-1 0,1-1 0,1 6 0,5 4 0,1 4 0,-8 7 0,-2 0 0,-11 3 0,11-3 0,2-2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29T04:14:55.834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1 0,'89'2,"5"-1,5 0,-9 0,-12-1,-21 0,-11 0,-4 1,1 1,8 0,-1 0,-2 1,1 0,5 0,6-1,4-1,-3 0,-1 0,0 1,-7 1,-3 0,-3-1,10-1,21 0,16 0,-41 0,0 2,1-1,0 2,1 0,1 1,1 1,0 0,2 0,0 0,6 0,0 0,1-1,2 0,4 0,2 0,-2-1,-2 1,-7-2,-3-1,-8 0,-4-1,25 0,-17-1,-12 0,-15 0,0 0,28 2,-2 0,7 1,11 0,7 0,-6 1,5 0,2 1,12 0,4 1,-1-1,0 0,1 0,-1 1,4-1,0 0,-5-1,-17 0,-3-1,-3 0,21 1,-4-1,-8 1,-4 0,-13 0,-4 0,-4 0,-1 1,-5 0,1 0,4 0,1 0,1 1,-2-2,30 3,-29-4,-28-1,5 1,12 2,3-1,-10 0,-21-2,-9-1,31 0,35-1,5 1,4 0,-37 0,-26 0,-5-1,-17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13.15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127 1 24575,'-1'27'0,"-1"0"0,1-4 0,-1-1 0,1-1 0,0 0 0,0 0 0,0 1 0,0-1 0,0-2 0,0-1 0,1 1 0,0-1 0,-1-1 0,0-3 0,0 0 0,1 0 0,0 1 0,-1 2 0,0-1 0,0 2 0,-1 2 0,0 1 0,-1 1 0,1 0 0,-1 5 0,1 1 0,-1 2 0,0-3 0,0-4 0,0-3 0,1-3 0,0 0 0,0 1 0,0 2 0,-2 6 0,0 2 0,0 2 0,0 0 0,0 0 0,-1 2 0,1 3 0,0 3 0,0-1 0,1-5 0,1-4 0,1-4 0,0-2 0,-1 0 0,1-1 0,-1 0 0,0 0 0,0 4 0,-1 4 0,1 2 0,-1-3 0,2-9 0,0-9 0,0-6 0,-3-2 0,-2-1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14.670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 0 24575,'84'0'0,"-31"1"0,3 0 0,3-1 0,0 1 0,-2 0 0,-5 0 0,17 0 0,-35-1 0,-16-1 0,-10 0 0,3 1 0,-3 0 0,-2 2 0,-1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17.33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188 0 24575,'-2'26'0,"1"0"0,-1-3 0,1-2 0,0 5 0,0 2 0,-1 1 0,0 3 0,1-6 0,1-4 0,-1-5 0,-1-2 0,1 1 0,-2 2 0,-1 5 0,1 6 0,-1 3 0,0 1 0,-1-1 0,0 2 0,0 0 0,0-2 0,0-2 0,0-1 0,0 3 0,0 3 0,-2 4 0,1 2 0,-1 1 0,0 3 0,0 0 0,1-3 0,1-7 0,3-7 0,0-2 0,0-2 0,-1 1 0,1-2 0,-1-1 0,0-1 0,1-2 0,0-1 0,0 0 0,0-2 0,1-2 0,0-2 0,0-2 0,0 3 0,-1 1 0,0 1 0,0-4 0,2-1 0,-2 0 0,2 2 0,-1 4 0,-1 3 0,1 3 0,0 3 0,0-2 0,0-6 0,0-6 0,0-5 0,1-2 0,0 3 0,-1-1 0,0 3 0,0-5 0,0 2 0,0-2 0,0 4 0,1 1 0,-1 1 0,0 3 0,-1-2 0,0 1 0,2-3 0,-1-3 0,-3-3 0,-1-2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20.724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304 145 24575,'-5'27'0,"-1"-2"0,1-7 0,-1 1 0,0 2 0,-2 8 0,-3 5 0,1 3 0,1-2 0,-1 5 0,-7 20 0,-5 16 0,-3 8 0,0-2 0,4-15 0,1-8 0,4-8 0,4-7 0,2-4 0,2-3 0,-1 1 0,0 0 0,1 1 0,0-1 0,3-4 0,1-4 0,1-3 0,1 0 0,0-2 0,1-2 0,0-2 0,1-1 0,1 0 0,0 4 0,2 1 0,2 0 0,3-1 0,3-1 0,6-1 0,6-1 0,6-1 0,2-5 0,2-4 0,-5-4 0,-2-2 0,6-1 0,9 2 0,12 2 0,1-1 0,-8-2 0,-7-3 0,-4-2 0,1-1 0,1-4 0,-4-5 0,-2-7 0,-3-8 0,0-9 0,2-11 0,5-10 0,4-8 0,1 0 0,-5 5 0,-9 9 0,-9 10 0,-5 5 0,-2 2 0,-1-2 0,0-7 0,-1-5 0,0-6 0,-2 2 0,-1 4 0,-1 6 0,-1 7 0,0 3 0,0 6 0,-1-5 0,0-4 0,-1-2 0,0-3 0,0 6 0,0-1 0,0 0 0,-1-1 0,0-1 0,-2 4 0,0 0 0,-2 1 0,-1 0 0,-1 1 0,1 4 0,-1 2 0,-1 0 0,0 1 0,-3-1 0,-3 1 0,-7-1 0,-8-4 0,-9-2 0,-4 2 0,2 6 0,8 8 0,9 7 0,9 6 0,0 8 0,-4 11 0,-10 9 0,-6 4 0,3-6 0,6-7 0,6-8 0,5-3 0,-2 2 0,1 1 0,-1 1 0,3-2 0,-1-1 0,1-1 0,1 0 0,3-3 0,3 1 0,3-1 0,1-1 0,-4 0 0,1-1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29T04:15:22.729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291 1 24575,'-6'18'0,"2"-2"0,1-3 0,0 2 0,-2 8 0,-4 12 0,-2 6 0,-1 7 0,2-1 0,1-4 0,1 3 0,-1 4 0,-3 17 0,-3 14 0,-1 9 0,1-3 0,3-14 0,2-8 0,0-8 0,0-3 0,-1-3 0,1-6 0,3-7 0,1-7 0,2-6 0,0-4 0,0 0 0,1 3 0,0 0 0,0-2 0,1-1 0,0-4 0,0 2 0,-1 0 0,0-1 0,2-1 0,-1-4 0,0-1 0,0 5 0,-2 3 0,2-1 0,0-2 0,0-6 0,1 2 0,-1 2 0,-1 5 0,0 1 0,0-3 0,1-3 0,1-8 0,0-4 0,-1-2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0C18AF3-A32D-42C6-A4D0-C384A292E743}" type="datetimeFigureOut">
              <a:rPr lang="ru-RU"/>
              <a:t>28.02.2024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55843D8-E642-4973-87C6-A2C4F3377DB5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BBDA16-0C6C-F940-9C62-EF2F8ADF458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216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5843D8-E642-4973-87C6-A2C4F3377DB5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243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Вариант страницы-разделителя (с помощью которой можно отделить одну тему от другой). Текст на странице меняется на название темы.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7DAA3473-3732-4B89-93FA-A354E8A8B441}" type="slidenum">
              <a:rPr lang="ru-RU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609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CA756ABA-B88B-FA11-5C12-27EBD36ADB5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F36D0EF9-6E27-BB45-868F-090E212E13AA}" type="slidenum">
              <a:rPr lang="ru-RU" altLang="ru-RU" sz="1200" b="0">
                <a:latin typeface="Arial" panose="020B0604020202020204" pitchFamily="34" charset="0"/>
              </a:rPr>
              <a:pPr algn="r" eaLnBrk="1" hangingPunct="1"/>
              <a:t>33</a:t>
            </a:fld>
            <a:endParaRPr lang="ru-RU" altLang="ru-RU" sz="1200" b="0">
              <a:latin typeface="Arial" panose="020B0604020202020204" pitchFamily="34" charset="0"/>
            </a:endParaRPr>
          </a:p>
        </p:txBody>
      </p:sp>
      <p:sp>
        <p:nvSpPr>
          <p:cNvPr id="36866" name="Rectangle 7">
            <a:extLst>
              <a:ext uri="{FF2B5EF4-FFF2-40B4-BE49-F238E27FC236}">
                <a16:creationId xmlns:a16="http://schemas.microsoft.com/office/drawing/2014/main" id="{8A14B338-27E7-297D-17F6-232F54D4488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9E0B144-E1AF-C841-8541-4C065D27664F}" type="slidenum">
              <a:rPr lang="ru-RU" altLang="ru-RU" sz="1200" b="0">
                <a:latin typeface="Arial" panose="020B0604020202020204" pitchFamily="34" charset="0"/>
              </a:rPr>
              <a:pPr algn="r" eaLnBrk="1" hangingPunct="1"/>
              <a:t>33</a:t>
            </a:fld>
            <a:endParaRPr lang="ru-RU" altLang="ru-RU" sz="1200" b="0">
              <a:latin typeface="Arial" panose="020B0604020202020204" pitchFamily="34" charset="0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5EDCA6C5-7EE7-1CE7-F64A-F05C39274C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CE52E582-EDA8-DBBD-5C2B-3F2D4460FE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kumimoji="0" lang="ru-RU" altLang="ru-RU">
                <a:latin typeface="Arial" panose="020B0604020202020204" pitchFamily="34" charset="0"/>
                <a:cs typeface="Arial" panose="020B0604020202020204" pitchFamily="34" charset="0"/>
              </a:rPr>
              <a:t>Здесь точно такой же анализ, что и уровня общей эффективности. Т. Е . Если работник работает в пол силы, то и уровень совокупной производительности падает в 2 раза независимо от организационно-технических средств.</a:t>
            </a:r>
          </a:p>
        </p:txBody>
      </p:sp>
    </p:spTree>
    <p:extLst>
      <p:ext uri="{BB962C8B-B14F-4D97-AF65-F5344CB8AC3E}">
        <p14:creationId xmlns:p14="http://schemas.microsoft.com/office/powerpoint/2010/main" val="3433222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863457697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8634576979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1960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>
            <a:extLst>
              <a:ext uri="{FF2B5EF4-FFF2-40B4-BE49-F238E27FC236}">
                <a16:creationId xmlns:a16="http://schemas.microsoft.com/office/drawing/2014/main" id="{385A1026-CE79-468B-B5B6-2B39A6EEC0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>
            <a:extLst>
              <a:ext uri="{FF2B5EF4-FFF2-40B4-BE49-F238E27FC236}">
                <a16:creationId xmlns:a16="http://schemas.microsoft.com/office/drawing/2014/main" id="{B3DCC892-FA6B-43D8-8BEB-B1686F909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41988" name="Номер слайда 3">
            <a:extLst>
              <a:ext uri="{FF2B5EF4-FFF2-40B4-BE49-F238E27FC236}">
                <a16:creationId xmlns:a16="http://schemas.microsoft.com/office/drawing/2014/main" id="{82D27DB5-06F5-4495-A177-F5BEEED64D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Demi" panose="020B0703020102020204" pitchFamily="34" charset="0"/>
                <a:cs typeface="Arial" panose="020B0604020202020204" pitchFamily="34" charset="0"/>
              </a:defRPr>
            </a:lvl1pPr>
            <a:lvl2pPr marL="738188" indent="-284163">
              <a:defRPr>
                <a:solidFill>
                  <a:schemeClr val="tx1"/>
                </a:solidFill>
                <a:latin typeface="Franklin Gothic Demi" panose="020B0703020102020204" pitchFamily="34" charset="0"/>
                <a:cs typeface="Arial" panose="020B0604020202020204" pitchFamily="34" charset="0"/>
              </a:defRPr>
            </a:lvl2pPr>
            <a:lvl3pPr marL="1136650" indent="-227013">
              <a:defRPr>
                <a:solidFill>
                  <a:schemeClr val="tx1"/>
                </a:solidFill>
                <a:latin typeface="Franklin Gothic Demi" panose="020B0703020102020204" pitchFamily="34" charset="0"/>
                <a:cs typeface="Arial" panose="020B0604020202020204" pitchFamily="34" charset="0"/>
              </a:defRPr>
            </a:lvl3pPr>
            <a:lvl4pPr marL="1592263" indent="-227013">
              <a:defRPr>
                <a:solidFill>
                  <a:schemeClr val="tx1"/>
                </a:solidFill>
                <a:latin typeface="Franklin Gothic Demi" panose="020B0703020102020204" pitchFamily="34" charset="0"/>
                <a:cs typeface="Arial" panose="020B0604020202020204" pitchFamily="34" charset="0"/>
              </a:defRPr>
            </a:lvl4pPr>
            <a:lvl5pPr marL="2046288" indent="-227013">
              <a:defRPr>
                <a:solidFill>
                  <a:schemeClr val="tx1"/>
                </a:solidFill>
                <a:latin typeface="Franklin Gothic Demi" panose="020B070302010202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Demi" panose="020B070302010202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Demi" panose="020B070302010202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Demi" panose="020B070302010202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Demi" panose="020B0703020102020204" pitchFamily="34" charset="0"/>
                <a:cs typeface="Arial" panose="020B0604020202020204" pitchFamily="34" charset="0"/>
              </a:defRPr>
            </a:lvl9pPr>
          </a:lstStyle>
          <a:p>
            <a:fld id="{1E994B62-DD02-4468-815F-FA900AF17783}" type="slidenum">
              <a:rPr lang="ru-RU" altLang="ru-RU" smtClean="0"/>
              <a:pPr/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1059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>
            <a:extLst>
              <a:ext uri="{FF2B5EF4-FFF2-40B4-BE49-F238E27FC236}">
                <a16:creationId xmlns:a16="http://schemas.microsoft.com/office/drawing/2014/main" id="{81EBDD12-9B06-5A91-EE63-14337B23D6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Заметки 2">
            <a:extLst>
              <a:ext uri="{FF2B5EF4-FFF2-40B4-BE49-F238E27FC236}">
                <a16:creationId xmlns:a16="http://schemas.microsoft.com/office/drawing/2014/main" id="{E5FB2FD4-F914-6A92-1A8F-0268BCB55C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18435" name="Номер слайда 3">
            <a:extLst>
              <a:ext uri="{FF2B5EF4-FFF2-40B4-BE49-F238E27FC236}">
                <a16:creationId xmlns:a16="http://schemas.microsoft.com/office/drawing/2014/main" id="{239D7060-55DC-639F-F31E-B4BD463B29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53C16B-B956-DA4C-873E-D90EC861E0D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4146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>
                <a:latin typeface="Segoe UI"/>
              </a:rPr>
              <a:t>Визитка тренера 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800">
                <a:latin typeface="Segoe UI"/>
              </a:rPr>
              <a:t>По ссылке загружается фото и оно отделяется от фона </a:t>
            </a:r>
            <a:r>
              <a:rPr lang="en-US" sz="1800">
                <a:latin typeface="Segoe UI"/>
              </a:rPr>
              <a:t>https://pixlr.com/ru/remove-background/</a:t>
            </a:r>
            <a:endParaRPr lang="en-US" sz="1800">
              <a:latin typeface="Arial"/>
            </a:endParaRPr>
          </a:p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AA3473-3732-4B89-93FA-A354E8A8B441}" type="slidenum">
              <a:rPr lang="ru-RU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cs typeface="Arial"/>
              </a:rPr>
              <a:t>2</a:t>
            </a:fld>
            <a:endParaRPr lang="ru-RU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37237391d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37237391d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Вариант страницы-разделителя (с помощью которой можно отделить одну тему от другой). Текст на странице меняется на название темы.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AA3473-3732-4B89-93FA-A354E8A8B441}" type="slidenum">
              <a:rPr lang="ru-RU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Arial"/>
                <a:cs typeface="Arial"/>
              </a:rPr>
              <a:t>4</a:t>
            </a:fld>
            <a:endParaRPr lang="ru-RU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5189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5843D8-E642-4973-87C6-A2C4F3377DB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218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5843D8-E642-4973-87C6-A2C4F3377DB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138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B5A32-E440-0448-8852-9E1042A807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772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Образ слайда 1">
            <a:extLst>
              <a:ext uri="{FF2B5EF4-FFF2-40B4-BE49-F238E27FC236}">
                <a16:creationId xmlns:a16="http://schemas.microsoft.com/office/drawing/2014/main" id="{B8C69CAB-3DE5-8749-B721-DC4AC80E3B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Заметки 2">
            <a:extLst>
              <a:ext uri="{FF2B5EF4-FFF2-40B4-BE49-F238E27FC236}">
                <a16:creationId xmlns:a16="http://schemas.microsoft.com/office/drawing/2014/main" id="{C397263A-2939-BF4E-9706-660CB619C6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78851" name="Номер слайда 3">
            <a:extLst>
              <a:ext uri="{FF2B5EF4-FFF2-40B4-BE49-F238E27FC236}">
                <a16:creationId xmlns:a16="http://schemas.microsoft.com/office/drawing/2014/main" id="{1C476A40-CAE6-D444-9F7C-EB4011ECF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Demi" panose="020B0603020102020204" pitchFamily="34" charset="0"/>
                <a:cs typeface="Arial" panose="020B0604020202020204" pitchFamily="34" charset="0"/>
              </a:defRPr>
            </a:lvl1pPr>
            <a:lvl2pPr marL="738188" indent="-282575">
              <a:defRPr>
                <a:solidFill>
                  <a:schemeClr val="tx1"/>
                </a:solidFill>
                <a:latin typeface="Franklin Gothic Demi" panose="020B0603020102020204" pitchFamily="34" charset="0"/>
                <a:cs typeface="Arial" panose="020B0604020202020204" pitchFamily="34" charset="0"/>
              </a:defRPr>
            </a:lvl2pPr>
            <a:lvl3pPr marL="1135063" indent="-227013">
              <a:defRPr>
                <a:solidFill>
                  <a:schemeClr val="tx1"/>
                </a:solidFill>
                <a:latin typeface="Franklin Gothic Demi" panose="020B0603020102020204" pitchFamily="34" charset="0"/>
                <a:cs typeface="Arial" panose="020B0604020202020204" pitchFamily="34" charset="0"/>
              </a:defRPr>
            </a:lvl3pPr>
            <a:lvl4pPr marL="1589088" indent="-227013">
              <a:defRPr>
                <a:solidFill>
                  <a:schemeClr val="tx1"/>
                </a:solidFill>
                <a:latin typeface="Franklin Gothic Demi" panose="020B0603020102020204" pitchFamily="34" charset="0"/>
                <a:cs typeface="Arial" panose="020B0604020202020204" pitchFamily="34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Franklin Gothic Demi" panose="020B0603020102020204" pitchFamily="34" charset="0"/>
                <a:cs typeface="Arial" panose="020B0604020202020204" pitchFamily="34" charset="0"/>
              </a:defRPr>
            </a:lvl5pPr>
            <a:lvl6pPr marL="25003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Demi" panose="020B0603020102020204" pitchFamily="34" charset="0"/>
                <a:cs typeface="Arial" panose="020B0604020202020204" pitchFamily="34" charset="0"/>
              </a:defRPr>
            </a:lvl6pPr>
            <a:lvl7pPr marL="29575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Demi" panose="020B0603020102020204" pitchFamily="34" charset="0"/>
                <a:cs typeface="Arial" panose="020B0604020202020204" pitchFamily="34" charset="0"/>
              </a:defRPr>
            </a:lvl7pPr>
            <a:lvl8pPr marL="34147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Demi" panose="020B0603020102020204" pitchFamily="34" charset="0"/>
                <a:cs typeface="Arial" panose="020B0604020202020204" pitchFamily="34" charset="0"/>
              </a:defRPr>
            </a:lvl8pPr>
            <a:lvl9pPr marL="38719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Demi" panose="020B0603020102020204" pitchFamily="34" charset="0"/>
                <a:cs typeface="Arial" panose="020B0604020202020204" pitchFamily="34" charset="0"/>
              </a:defRPr>
            </a:lvl9pPr>
          </a:lstStyle>
          <a:p>
            <a:fld id="{98F43A67-DC6D-8243-A2C3-5D2CE7705E70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0877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B5A32-E440-0448-8852-9E1042A8073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909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32D072-A3F3-40A7-97DC-8878B170FCBE}" type="datetimeFigureOut">
              <a:rPr lang="ru-RU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D7F024-2C4C-40CD-8EC1-F69B08EE49A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32D072-A3F3-40A7-97DC-8878B170FCBE}" type="datetimeFigureOut">
              <a:rPr lang="ru-RU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D7F024-2C4C-40CD-8EC1-F69B08EE49A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32D072-A3F3-40A7-97DC-8878B170FCBE}" type="datetimeFigureOut">
              <a:rPr lang="ru-RU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D7F024-2C4C-40CD-8EC1-F69B08EE49A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ru" smtClean="0"/>
              <a:pPr rtl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752788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OverTx" userDrawn="1">
  <p:cSld name="4_Заголовок и объект над текстом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922337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609600" y="1600200"/>
            <a:ext cx="10972800" cy="21859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09600" y="3938589"/>
            <a:ext cx="10972800" cy="2187575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 spc="0">
                <a:ln>
                  <a:noFill/>
                </a:ln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t>© Центр Кайдзэн, Центр РПС, г. Пермь</a:t>
            </a:r>
            <a:endParaRPr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/>
            </a:lvl1pPr>
          </a:lstStyle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E014F5-84A5-4256-9662-178C7F0BDF08}" type="slidenum">
              <a:rPr lang="ru-RU" sz="1200" b="0" i="0" u="none" strike="noStrike" cap="none" spc="0">
                <a:ln>
                  <a:noFill/>
                </a:ln>
                <a:solidFill>
                  <a:prstClr val="black">
                    <a:tint val="75000"/>
                  </a:prstClr>
                </a:solidFill>
                <a:latin typeface="Calibri"/>
                <a:cs typeface="Arial"/>
              </a:rPr>
              <a:t>‹#›</a:t>
            </a:fld>
            <a:endParaRPr lang="ru-RU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63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32D072-A3F3-40A7-97DC-8878B170FCBE}" type="datetimeFigureOut">
              <a:rPr lang="ru-RU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D7F024-2C4C-40CD-8EC1-F69B08EE49A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32D072-A3F3-40A7-97DC-8878B170FCBE}" type="datetimeFigureOut">
              <a:rPr lang="ru-RU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D7F024-2C4C-40CD-8EC1-F69B08EE49A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32D072-A3F3-40A7-97DC-8878B170FCBE}" type="datetimeFigureOut">
              <a:rPr lang="ru-RU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D7F024-2C4C-40CD-8EC1-F69B08EE49A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32D072-A3F3-40A7-97DC-8878B170FCBE}" type="datetimeFigureOut">
              <a:rPr lang="ru-RU"/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D7F024-2C4C-40CD-8EC1-F69B08EE49A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32D072-A3F3-40A7-97DC-8878B170FCBE}" type="datetimeFigureOut">
              <a:rPr lang="ru-RU"/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D7F024-2C4C-40CD-8EC1-F69B08EE49A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32D072-A3F3-40A7-97DC-8878B170FCBE}" type="datetimeFigureOut">
              <a:rPr lang="ru-RU"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D7F024-2C4C-40CD-8EC1-F69B08EE49A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32D072-A3F3-40A7-97DC-8878B170FCBE}" type="datetimeFigureOut">
              <a:rPr lang="ru-RU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D7F024-2C4C-40CD-8EC1-F69B08EE49A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632D072-A3F3-40A7-97DC-8878B170FCBE}" type="datetimeFigureOut">
              <a:rPr lang="ru-RU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CD7F024-2C4C-40CD-8EC1-F69B08EE49A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32D072-A3F3-40A7-97DC-8878B170FCBE}" type="datetimeFigureOut">
              <a:rPr lang="ru-RU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D7F024-2C4C-40CD-8EC1-F69B08EE49AC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7" r:id="rId12"/>
    <p:sldLayoutId id="2147483759" r:id="rId13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.xml"/><Relationship Id="rId21" Type="http://schemas.openxmlformats.org/officeDocument/2006/relationships/image" Target="../media/image27.png"/><Relationship Id="rId42" Type="http://schemas.openxmlformats.org/officeDocument/2006/relationships/customXml" Target="../ink/ink21.xml"/><Relationship Id="rId47" Type="http://schemas.openxmlformats.org/officeDocument/2006/relationships/image" Target="../media/image40.png"/><Relationship Id="rId63" Type="http://schemas.openxmlformats.org/officeDocument/2006/relationships/image" Target="../media/image48.png"/><Relationship Id="rId68" Type="http://schemas.openxmlformats.org/officeDocument/2006/relationships/customXml" Target="../ink/ink34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9" Type="http://schemas.openxmlformats.org/officeDocument/2006/relationships/image" Target="../media/image31.png"/><Relationship Id="rId11" Type="http://schemas.openxmlformats.org/officeDocument/2006/relationships/image" Target="../media/image22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35.png"/><Relationship Id="rId40" Type="http://schemas.openxmlformats.org/officeDocument/2006/relationships/customXml" Target="../ink/ink20.xml"/><Relationship Id="rId45" Type="http://schemas.openxmlformats.org/officeDocument/2006/relationships/image" Target="../media/image39.png"/><Relationship Id="rId53" Type="http://schemas.openxmlformats.org/officeDocument/2006/relationships/image" Target="../media/image43.png"/><Relationship Id="rId58" Type="http://schemas.openxmlformats.org/officeDocument/2006/relationships/customXml" Target="../ink/ink29.xml"/><Relationship Id="rId66" Type="http://schemas.openxmlformats.org/officeDocument/2006/relationships/customXml" Target="../ink/ink33.xml"/><Relationship Id="rId5" Type="http://schemas.openxmlformats.org/officeDocument/2006/relationships/image" Target="../media/image19.png"/><Relationship Id="rId61" Type="http://schemas.openxmlformats.org/officeDocument/2006/relationships/image" Target="../media/image47.png"/><Relationship Id="rId19" Type="http://schemas.openxmlformats.org/officeDocument/2006/relationships/image" Target="../media/image26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30.png"/><Relationship Id="rId30" Type="http://schemas.openxmlformats.org/officeDocument/2006/relationships/customXml" Target="../ink/ink15.xml"/><Relationship Id="rId35" Type="http://schemas.openxmlformats.org/officeDocument/2006/relationships/image" Target="../media/image34.png"/><Relationship Id="rId43" Type="http://schemas.openxmlformats.org/officeDocument/2006/relationships/image" Target="../media/image38.png"/><Relationship Id="rId48" Type="http://schemas.openxmlformats.org/officeDocument/2006/relationships/customXml" Target="../ink/ink24.xml"/><Relationship Id="rId56" Type="http://schemas.openxmlformats.org/officeDocument/2006/relationships/customXml" Target="../ink/ink28.xml"/><Relationship Id="rId64" Type="http://schemas.openxmlformats.org/officeDocument/2006/relationships/customXml" Target="../ink/ink32.xml"/><Relationship Id="rId69" Type="http://schemas.openxmlformats.org/officeDocument/2006/relationships/image" Target="../media/image51.png"/><Relationship Id="rId8" Type="http://schemas.openxmlformats.org/officeDocument/2006/relationships/customXml" Target="../ink/ink4.xml"/><Relationship Id="rId51" Type="http://schemas.openxmlformats.org/officeDocument/2006/relationships/image" Target="../media/image42.png"/><Relationship Id="rId72" Type="http://schemas.openxmlformats.org/officeDocument/2006/relationships/customXml" Target="../ink/ink36.xml"/><Relationship Id="rId3" Type="http://schemas.openxmlformats.org/officeDocument/2006/relationships/image" Target="../media/image18.png"/><Relationship Id="rId12" Type="http://schemas.openxmlformats.org/officeDocument/2006/relationships/customXml" Target="../ink/ink6.xml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33" Type="http://schemas.openxmlformats.org/officeDocument/2006/relationships/image" Target="../media/image33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59" Type="http://schemas.openxmlformats.org/officeDocument/2006/relationships/image" Target="../media/image46.png"/><Relationship Id="rId67" Type="http://schemas.openxmlformats.org/officeDocument/2006/relationships/image" Target="../media/image50.png"/><Relationship Id="rId20" Type="http://schemas.openxmlformats.org/officeDocument/2006/relationships/customXml" Target="../ink/ink10.xml"/><Relationship Id="rId41" Type="http://schemas.openxmlformats.org/officeDocument/2006/relationships/image" Target="../media/image37.png"/><Relationship Id="rId54" Type="http://schemas.openxmlformats.org/officeDocument/2006/relationships/customXml" Target="../ink/ink27.xml"/><Relationship Id="rId62" Type="http://schemas.openxmlformats.org/officeDocument/2006/relationships/customXml" Target="../ink/ink31.xml"/><Relationship Id="rId70" Type="http://schemas.openxmlformats.org/officeDocument/2006/relationships/customXml" Target="../ink/ink35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3.xml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41.png"/><Relationship Id="rId57" Type="http://schemas.openxmlformats.org/officeDocument/2006/relationships/image" Target="../media/image45.png"/><Relationship Id="rId10" Type="http://schemas.openxmlformats.org/officeDocument/2006/relationships/customXml" Target="../ink/ink5.xml"/><Relationship Id="rId31" Type="http://schemas.openxmlformats.org/officeDocument/2006/relationships/image" Target="../media/image32.png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65" Type="http://schemas.openxmlformats.org/officeDocument/2006/relationships/image" Target="../media/image49.png"/><Relationship Id="rId73" Type="http://schemas.openxmlformats.org/officeDocument/2006/relationships/image" Target="../media/image53.png"/><Relationship Id="rId4" Type="http://schemas.openxmlformats.org/officeDocument/2006/relationships/customXml" Target="../ink/ink2.xml"/><Relationship Id="rId9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customXml" Target="../ink/ink9.xml"/><Relationship Id="rId39" Type="http://schemas.openxmlformats.org/officeDocument/2006/relationships/image" Target="../media/image36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44.png"/><Relationship Id="rId7" Type="http://schemas.openxmlformats.org/officeDocument/2006/relationships/image" Target="../media/image20.png"/><Relationship Id="rId7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6.pn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08400" y="3284984"/>
            <a:ext cx="11575200" cy="118750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ru-RU" sz="3200" b="1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ПРОРЫВ 2024: разбор бизнеса и поиск точек роста</a:t>
            </a:r>
          </a:p>
        </p:txBody>
      </p:sp>
      <p:sp>
        <p:nvSpPr>
          <p:cNvPr id="56" name="Google Shape;56;p13"/>
          <p:cNvSpPr/>
          <p:nvPr/>
        </p:nvSpPr>
        <p:spPr>
          <a:xfrm>
            <a:off x="0" y="0"/>
            <a:ext cx="12192000" cy="2380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/>
            <a:endParaRPr sz="240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1FB552-7FAA-2A87-8816-CA0889D31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764" y="548680"/>
            <a:ext cx="4132836" cy="16218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D297D756-C51D-A73E-B1B8-424519FD5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0"/>
          <a:stretch/>
        </p:blipFill>
        <p:spPr bwMode="auto">
          <a:xfrm>
            <a:off x="0" y="0"/>
            <a:ext cx="68690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D5312D0C-B694-4EE9-53C4-6F6A9E2FA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0"/>
            <a:ext cx="6408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E03041-63D4-0AD6-7DF8-B7F083E674E9}"/>
              </a:ext>
            </a:extLst>
          </p:cNvPr>
          <p:cNvSpPr txBox="1"/>
          <p:nvPr/>
        </p:nvSpPr>
        <p:spPr>
          <a:xfrm>
            <a:off x="2783632" y="4077072"/>
            <a:ext cx="7205819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Rubik" panose="02000604000000020004" pitchFamily="2" charset="-79"/>
                <a:cs typeface="Rubik" panose="02000604000000020004" pitchFamily="2" charset="-79"/>
              </a:rPr>
              <a:t>Традиция в решениях проблем </a:t>
            </a:r>
          </a:p>
          <a:p>
            <a:pPr algn="ctr"/>
            <a:r>
              <a:rPr lang="ru-RU" sz="3600" dirty="0">
                <a:latin typeface="Rubik" panose="02000604000000020004" pitchFamily="2" charset="-79"/>
                <a:cs typeface="Rubik" panose="02000604000000020004" pitchFamily="2" charset="-79"/>
              </a:rPr>
              <a:t>не работает</a:t>
            </a:r>
          </a:p>
        </p:txBody>
      </p:sp>
    </p:spTree>
    <p:extLst>
      <p:ext uri="{BB962C8B-B14F-4D97-AF65-F5344CB8AC3E}">
        <p14:creationId xmlns:p14="http://schemas.microsoft.com/office/powerpoint/2010/main" val="2045700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32253E-32F3-174D-86EB-D802AA3D9C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5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C346747-8AEF-C7FA-208B-E484B2FC3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33746"/>
            <a:ext cx="12192000" cy="812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05B755-06CD-4198-8DC4-E83D4439F379}"/>
              </a:ext>
            </a:extLst>
          </p:cNvPr>
          <p:cNvSpPr txBox="1"/>
          <p:nvPr/>
        </p:nvSpPr>
        <p:spPr>
          <a:xfrm>
            <a:off x="6669684" y="142875"/>
            <a:ext cx="53222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8800" dirty="0">
                <a:solidFill>
                  <a:prstClr val="white"/>
                </a:solidFill>
                <a:latin typeface="Akrobat Bold" panose="00000800000000000000" pitchFamily="50" charset="-52"/>
              </a:rPr>
              <a:t>Что делать?</a:t>
            </a:r>
          </a:p>
        </p:txBody>
      </p:sp>
    </p:spTree>
    <p:extLst>
      <p:ext uri="{BB962C8B-B14F-4D97-AF65-F5344CB8AC3E}">
        <p14:creationId xmlns:p14="http://schemas.microsoft.com/office/powerpoint/2010/main" val="2885719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B5232AB5-83B1-436C-BAF6-7B281F492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098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E1BD1D0-7389-4EF5-F941-F1243B31A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12192000" cy="792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9443E2-CC53-7714-BAE4-0F00A5C3EAEA}"/>
              </a:ext>
            </a:extLst>
          </p:cNvPr>
          <p:cNvSpPr txBox="1"/>
          <p:nvPr/>
        </p:nvSpPr>
        <p:spPr>
          <a:xfrm>
            <a:off x="119336" y="188640"/>
            <a:ext cx="8136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Быть гибкими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894735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E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8E0C55-FE52-9CFB-953C-214B45CCA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12" y="0"/>
            <a:ext cx="6886575" cy="688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20A0E3-B0CD-4F61-59F9-9B49C96FF172}"/>
              </a:ext>
            </a:extLst>
          </p:cNvPr>
          <p:cNvSpPr txBox="1"/>
          <p:nvPr/>
        </p:nvSpPr>
        <p:spPr>
          <a:xfrm>
            <a:off x="5188743" y="0"/>
            <a:ext cx="1814512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ЦЕЛИ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EB9A2-B107-4CC2-5296-74089A51103B}"/>
              </a:ext>
            </a:extLst>
          </p:cNvPr>
          <p:cNvSpPr txBox="1"/>
          <p:nvPr/>
        </p:nvSpPr>
        <p:spPr>
          <a:xfrm>
            <a:off x="395287" y="5324476"/>
            <a:ext cx="2633663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СИСТЕМА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1F45A-817B-5CFE-2005-989DE4FDDE72}"/>
              </a:ext>
            </a:extLst>
          </p:cNvPr>
          <p:cNvSpPr txBox="1"/>
          <p:nvPr/>
        </p:nvSpPr>
        <p:spPr>
          <a:xfrm>
            <a:off x="9163049" y="5324476"/>
            <a:ext cx="2633663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ЛЮДИ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9557F9-2262-EA2F-77C3-9EDE6E52E8E0}"/>
              </a:ext>
            </a:extLst>
          </p:cNvPr>
          <p:cNvSpPr txBox="1"/>
          <p:nvPr/>
        </p:nvSpPr>
        <p:spPr>
          <a:xfrm>
            <a:off x="3748085" y="6093917"/>
            <a:ext cx="4286251" cy="76944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РУКОВОДИТЕЛЬ</a:t>
            </a:r>
          </a:p>
        </p:txBody>
      </p:sp>
    </p:spTree>
    <p:extLst>
      <p:ext uri="{BB962C8B-B14F-4D97-AF65-F5344CB8AC3E}">
        <p14:creationId xmlns:p14="http://schemas.microsoft.com/office/powerpoint/2010/main" val="4012922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E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8E0C55-FE52-9CFB-953C-214B45CCA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712" y="0"/>
            <a:ext cx="6886575" cy="6886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20A0E3-B0CD-4F61-59F9-9B49C96FF172}"/>
              </a:ext>
            </a:extLst>
          </p:cNvPr>
          <p:cNvSpPr txBox="1"/>
          <p:nvPr/>
        </p:nvSpPr>
        <p:spPr>
          <a:xfrm>
            <a:off x="5188743" y="100013"/>
            <a:ext cx="1814512" cy="769441"/>
          </a:xfrm>
          <a:prstGeom prst="rect">
            <a:avLst/>
          </a:prstGeom>
          <a:solidFill>
            <a:srgbClr val="C00000">
              <a:alpha val="4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>
                    <a:lumMod val="65000"/>
                  </a:schemeClr>
                </a:solidFill>
              </a:rPr>
              <a:t>ЦЕЛИ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EB9A2-B107-4CC2-5296-74089A51103B}"/>
              </a:ext>
            </a:extLst>
          </p:cNvPr>
          <p:cNvSpPr txBox="1"/>
          <p:nvPr/>
        </p:nvSpPr>
        <p:spPr>
          <a:xfrm>
            <a:off x="395287" y="5324476"/>
            <a:ext cx="2633663" cy="769441"/>
          </a:xfrm>
          <a:prstGeom prst="rect">
            <a:avLst/>
          </a:prstGeom>
          <a:solidFill>
            <a:srgbClr val="C00000">
              <a:alpha val="4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>
                    <a:lumMod val="65000"/>
                  </a:schemeClr>
                </a:solidFill>
              </a:rPr>
              <a:t>СИСТЕМА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1F45A-817B-5CFE-2005-989DE4FDDE72}"/>
              </a:ext>
            </a:extLst>
          </p:cNvPr>
          <p:cNvSpPr txBox="1"/>
          <p:nvPr/>
        </p:nvSpPr>
        <p:spPr>
          <a:xfrm>
            <a:off x="9163049" y="5324476"/>
            <a:ext cx="2633663" cy="769441"/>
          </a:xfrm>
          <a:prstGeom prst="rect">
            <a:avLst/>
          </a:prstGeom>
          <a:solidFill>
            <a:srgbClr val="C00000">
              <a:alpha val="4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>
                    <a:lumMod val="65000"/>
                  </a:schemeClr>
                </a:solidFill>
              </a:rPr>
              <a:t>ЛЮДИ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9557F9-2262-EA2F-77C3-9EDE6E52E8E0}"/>
              </a:ext>
            </a:extLst>
          </p:cNvPr>
          <p:cNvSpPr txBox="1"/>
          <p:nvPr/>
        </p:nvSpPr>
        <p:spPr>
          <a:xfrm>
            <a:off x="3748085" y="6093917"/>
            <a:ext cx="4286251" cy="769441"/>
          </a:xfrm>
          <a:prstGeom prst="rect">
            <a:avLst/>
          </a:prstGeom>
          <a:solidFill>
            <a:srgbClr val="C00000">
              <a:alpha val="4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>
                    <a:lumMod val="65000"/>
                  </a:schemeClr>
                </a:solidFill>
              </a:rPr>
              <a:t>РУКОВОДИТЕЛЬ</a:t>
            </a:r>
          </a:p>
        </p:txBody>
      </p:sp>
      <p:sp>
        <p:nvSpPr>
          <p:cNvPr id="8" name="Прямоугольная выноска 7">
            <a:extLst>
              <a:ext uri="{FF2B5EF4-FFF2-40B4-BE49-F238E27FC236}">
                <a16:creationId xmlns:a16="http://schemas.microsoft.com/office/drawing/2014/main" id="{BA662ECF-C20D-7C63-BF63-9EC17EBF1303}"/>
              </a:ext>
            </a:extLst>
          </p:cNvPr>
          <p:cNvSpPr/>
          <p:nvPr/>
        </p:nvSpPr>
        <p:spPr>
          <a:xfrm flipH="1">
            <a:off x="8417190" y="0"/>
            <a:ext cx="3763106" cy="1421541"/>
          </a:xfrm>
          <a:prstGeom prst="wedgeRectCallout">
            <a:avLst>
              <a:gd name="adj1" fmla="val 88559"/>
              <a:gd name="adj2" fmla="val -8834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Инновационная стратегия будущего</a:t>
            </a:r>
          </a:p>
        </p:txBody>
      </p:sp>
      <p:sp>
        <p:nvSpPr>
          <p:cNvPr id="9" name="Прямоугольная выноска 8">
            <a:extLst>
              <a:ext uri="{FF2B5EF4-FFF2-40B4-BE49-F238E27FC236}">
                <a16:creationId xmlns:a16="http://schemas.microsoft.com/office/drawing/2014/main" id="{985B422E-979D-B6E3-905A-E639A5BEC6F6}"/>
              </a:ext>
            </a:extLst>
          </p:cNvPr>
          <p:cNvSpPr/>
          <p:nvPr/>
        </p:nvSpPr>
        <p:spPr>
          <a:xfrm flipH="1">
            <a:off x="54660" y="1045306"/>
            <a:ext cx="3281578" cy="2187837"/>
          </a:xfrm>
          <a:prstGeom prst="wedgeRectCallout">
            <a:avLst>
              <a:gd name="adj1" fmla="val 7153"/>
              <a:gd name="adj2" fmla="val 147248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Проекты по структурированию бизнеса под ключ, формирование гибкой модели изменений</a:t>
            </a:r>
          </a:p>
        </p:txBody>
      </p:sp>
      <p:sp>
        <p:nvSpPr>
          <p:cNvPr id="10" name="Прямоугольная выноска 9">
            <a:extLst>
              <a:ext uri="{FF2B5EF4-FFF2-40B4-BE49-F238E27FC236}">
                <a16:creationId xmlns:a16="http://schemas.microsoft.com/office/drawing/2014/main" id="{5F1B92FF-391C-00BC-2EC3-72E42DA2D69C}"/>
              </a:ext>
            </a:extLst>
          </p:cNvPr>
          <p:cNvSpPr/>
          <p:nvPr/>
        </p:nvSpPr>
        <p:spPr>
          <a:xfrm flipH="1">
            <a:off x="9026769" y="2849996"/>
            <a:ext cx="3165231" cy="1725840"/>
          </a:xfrm>
          <a:prstGeom prst="wedgeRectCallout">
            <a:avLst>
              <a:gd name="adj1" fmla="val 6019"/>
              <a:gd name="adj2" fmla="val 102613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Наставничество (</a:t>
            </a:r>
            <a:r>
              <a:rPr lang="en-US" sz="2400" dirty="0"/>
              <a:t>TWI</a:t>
            </a:r>
            <a:r>
              <a:rPr lang="ru-RU" sz="2400" dirty="0"/>
              <a:t>), эффективные коммуникации</a:t>
            </a:r>
          </a:p>
          <a:p>
            <a:r>
              <a:rPr lang="ru-RU" sz="2400" dirty="0"/>
              <a:t>Т-компетенции</a:t>
            </a:r>
          </a:p>
        </p:txBody>
      </p:sp>
      <p:sp>
        <p:nvSpPr>
          <p:cNvPr id="11" name="Прямоугольная выноска 10">
            <a:extLst>
              <a:ext uri="{FF2B5EF4-FFF2-40B4-BE49-F238E27FC236}">
                <a16:creationId xmlns:a16="http://schemas.microsoft.com/office/drawing/2014/main" id="{765A6CC6-0836-17D9-3814-4F02695A41DF}"/>
              </a:ext>
            </a:extLst>
          </p:cNvPr>
          <p:cNvSpPr/>
          <p:nvPr/>
        </p:nvSpPr>
        <p:spPr>
          <a:xfrm flipH="1">
            <a:off x="3952874" y="1428455"/>
            <a:ext cx="4286250" cy="1421541"/>
          </a:xfrm>
          <a:prstGeom prst="wedgeRectCallout">
            <a:avLst>
              <a:gd name="adj1" fmla="val 956"/>
              <a:gd name="adj2" fmla="val 180506"/>
            </a:avLst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/>
              <a:t>Современные топ-10 навыков компетенций будущего</a:t>
            </a:r>
          </a:p>
        </p:txBody>
      </p:sp>
    </p:spTree>
    <p:extLst>
      <p:ext uri="{BB962C8B-B14F-4D97-AF65-F5344CB8AC3E}">
        <p14:creationId xmlns:p14="http://schemas.microsoft.com/office/powerpoint/2010/main" val="4165732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E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8E0C55-FE52-9CFB-953C-214B45CCA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12" y="0"/>
            <a:ext cx="6886575" cy="688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20A0E3-B0CD-4F61-59F9-9B49C96FF172}"/>
              </a:ext>
            </a:extLst>
          </p:cNvPr>
          <p:cNvSpPr txBox="1"/>
          <p:nvPr/>
        </p:nvSpPr>
        <p:spPr>
          <a:xfrm>
            <a:off x="5188743" y="0"/>
            <a:ext cx="1814512" cy="769441"/>
          </a:xfrm>
          <a:prstGeom prst="rect">
            <a:avLst/>
          </a:prstGeom>
          <a:solidFill>
            <a:srgbClr val="C628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3552"/>
                </a:solidFill>
              </a:rPr>
              <a:t>ЦЕЛИ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EB9A2-B107-4CC2-5296-74089A51103B}"/>
              </a:ext>
            </a:extLst>
          </p:cNvPr>
          <p:cNvSpPr txBox="1"/>
          <p:nvPr/>
        </p:nvSpPr>
        <p:spPr>
          <a:xfrm>
            <a:off x="-337" y="5388156"/>
            <a:ext cx="2633663" cy="769441"/>
          </a:xfrm>
          <a:prstGeom prst="rect">
            <a:avLst/>
          </a:prstGeom>
          <a:solidFill>
            <a:srgbClr val="C628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3552"/>
                </a:solidFill>
              </a:rPr>
              <a:t>СИСТЕМА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1F45A-817B-5CFE-2005-989DE4FDDE72}"/>
              </a:ext>
            </a:extLst>
          </p:cNvPr>
          <p:cNvSpPr txBox="1"/>
          <p:nvPr/>
        </p:nvSpPr>
        <p:spPr>
          <a:xfrm>
            <a:off x="9558337" y="5360005"/>
            <a:ext cx="2633663" cy="769441"/>
          </a:xfrm>
          <a:prstGeom prst="rect">
            <a:avLst/>
          </a:prstGeom>
          <a:solidFill>
            <a:srgbClr val="C628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3552"/>
                </a:solidFill>
              </a:rPr>
              <a:t>ЛЮДИ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9557F9-2262-EA2F-77C3-9EDE6E52E8E0}"/>
              </a:ext>
            </a:extLst>
          </p:cNvPr>
          <p:cNvSpPr txBox="1"/>
          <p:nvPr/>
        </p:nvSpPr>
        <p:spPr>
          <a:xfrm>
            <a:off x="3748085" y="6093917"/>
            <a:ext cx="4286251" cy="769441"/>
          </a:xfrm>
          <a:prstGeom prst="rect">
            <a:avLst/>
          </a:prstGeom>
          <a:solidFill>
            <a:srgbClr val="C628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РУКОВОДИТЕЛЬ</a:t>
            </a:r>
          </a:p>
        </p:txBody>
      </p:sp>
    </p:spTree>
    <p:extLst>
      <p:ext uri="{BB962C8B-B14F-4D97-AF65-F5344CB8AC3E}">
        <p14:creationId xmlns:p14="http://schemas.microsoft.com/office/powerpoint/2010/main" val="2409331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10BA04-AD43-25BA-F876-86E45459031B}"/>
              </a:ext>
            </a:extLst>
          </p:cNvPr>
          <p:cNvSpPr txBox="1"/>
          <p:nvPr/>
        </p:nvSpPr>
        <p:spPr>
          <a:xfrm>
            <a:off x="19250" y="3645024"/>
            <a:ext cx="116933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800" i="1" dirty="0">
                <a:solidFill>
                  <a:srgbClr val="343434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Элвин </a:t>
            </a:r>
            <a:r>
              <a:rPr lang="ru-RU" sz="2800" i="1" dirty="0" err="1">
                <a:solidFill>
                  <a:srgbClr val="343434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Тоффлер</a:t>
            </a:r>
            <a:r>
              <a:rPr lang="ru-RU" sz="2800" i="1" dirty="0">
                <a:solidFill>
                  <a:srgbClr val="343434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,</a:t>
            </a:r>
            <a:br>
              <a:rPr lang="ru-RU" sz="2800" dirty="0">
                <a:solidFill>
                  <a:srgbClr val="343434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</a:br>
            <a:r>
              <a:rPr lang="ru-RU" sz="2800" i="1" dirty="0">
                <a:solidFill>
                  <a:srgbClr val="343434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американский философ, социолог и футуролог</a:t>
            </a:r>
            <a:r>
              <a:rPr lang="ru-RU" sz="2800" dirty="0"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 </a:t>
            </a:r>
            <a:endParaRPr lang="ru-RU" sz="2800" dirty="0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A4DEB-DC0C-615F-7DAA-E7000C358165}"/>
              </a:ext>
            </a:extLst>
          </p:cNvPr>
          <p:cNvSpPr txBox="1"/>
          <p:nvPr/>
        </p:nvSpPr>
        <p:spPr>
          <a:xfrm>
            <a:off x="623392" y="692696"/>
            <a:ext cx="1123324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343434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В 21 веке безграмотным считается уже не тот, кто не умеет читать и писать,</a:t>
            </a:r>
            <a:br>
              <a:rPr lang="ru-RU" sz="4000" dirty="0">
                <a:solidFill>
                  <a:srgbClr val="343434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</a:br>
            <a:r>
              <a:rPr lang="ru-RU" sz="4000" dirty="0">
                <a:solidFill>
                  <a:srgbClr val="343434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а тот, кто не умеет учиться, доучиваться и переучиваться.</a:t>
            </a:r>
            <a:br>
              <a:rPr lang="ru-RU" sz="4000" dirty="0">
                <a:solidFill>
                  <a:srgbClr val="343434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</a:br>
            <a:br>
              <a:rPr lang="ru-RU" sz="4000" dirty="0">
                <a:solidFill>
                  <a:srgbClr val="343434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</a:br>
            <a:endParaRPr lang="ru-RU" sz="4000" dirty="0"/>
          </a:p>
        </p:txBody>
      </p:sp>
      <p:sp>
        <p:nvSpPr>
          <p:cNvPr id="2" name="Google Shape;62;p14">
            <a:extLst>
              <a:ext uri="{FF2B5EF4-FFF2-40B4-BE49-F238E27FC236}">
                <a16:creationId xmlns:a16="http://schemas.microsoft.com/office/drawing/2014/main" id="{385FEE28-7995-8B33-D3C9-C10600CB473F}"/>
              </a:ext>
            </a:extLst>
          </p:cNvPr>
          <p:cNvSpPr/>
          <p:nvPr/>
        </p:nvSpPr>
        <p:spPr>
          <a:xfrm>
            <a:off x="0" y="0"/>
            <a:ext cx="12192000" cy="2380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/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6265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E2F257D-FCAA-5E42-B039-77D523CF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0F97919-2418-51AB-4CAD-AFFCE2155807}"/>
              </a:ext>
            </a:extLst>
          </p:cNvPr>
          <p:cNvSpPr/>
          <p:nvPr/>
        </p:nvSpPr>
        <p:spPr>
          <a:xfrm>
            <a:off x="520215" y="2348880"/>
            <a:ext cx="1167178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800" b="1" dirty="0">
                <a:ea typeface="Open Sans" panose="020B0606030504020204" pitchFamily="34" charset="0"/>
                <a:cs typeface="Open Sans" panose="020B0606030504020204" pitchFamily="34" charset="0"/>
              </a:rPr>
              <a:t>ИНЕРЦИЯ МЫШЛЕНИЯ </a:t>
            </a:r>
          </a:p>
        </p:txBody>
      </p:sp>
    </p:spTree>
    <p:extLst>
      <p:ext uri="{BB962C8B-B14F-4D97-AF65-F5344CB8AC3E}">
        <p14:creationId xmlns:p14="http://schemas.microsoft.com/office/powerpoint/2010/main" val="84157143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rcRect t="5016" b="5917"/>
          <a:stretch/>
        </p:blipFill>
        <p:spPr bwMode="auto">
          <a:xfrm>
            <a:off x="1" y="0"/>
            <a:ext cx="3431704" cy="68820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4151784" y="45137"/>
            <a:ext cx="593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400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Решетникова  Ирина </a:t>
            </a:r>
            <a:endParaRPr lang="ru-RU" sz="3600" u="none" strike="noStrike" cap="none" spc="0" dirty="0">
              <a:ln>
                <a:noFill/>
              </a:ln>
              <a:solidFill>
                <a:prstClr val="black"/>
              </a:solidFill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3585127" y="756379"/>
            <a:ext cx="86068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Генеральный директор </a:t>
            </a:r>
            <a:r>
              <a:rPr lang="ru-RU" sz="1600" dirty="0">
                <a:solidFill>
                  <a:prstClr val="black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ООО «АБС групп». </a:t>
            </a:r>
            <a:r>
              <a:rPr lang="ru-RU" sz="16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Ведущий </a:t>
            </a:r>
            <a:r>
              <a:rPr lang="ru-RU" sz="1600" dirty="0">
                <a:solidFill>
                  <a:prstClr val="black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э</a:t>
            </a:r>
            <a:r>
              <a:rPr lang="ru-RU" sz="16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ксперт-консультант по развитию корпоративных систем.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16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Сертифицированный эксперт в области развития эффективности компаний </a:t>
            </a:r>
            <a:endParaRPr sz="1600" b="0" i="0" u="none" strike="noStrike" cap="none" spc="0" dirty="0">
              <a:ln>
                <a:noFill/>
              </a:ln>
              <a:solidFill>
                <a:prstClr val="black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16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Разработчик авторской технологии пошагового алгоритма совершенствования корпоративных (производственных) систем компаний, направленной на системные решения задач бизнеса и достижения ключевых экономических показателей.</a:t>
            </a:r>
            <a:endParaRPr sz="1600" b="0" i="0" u="none" strike="noStrike" cap="none" spc="0" dirty="0">
              <a:ln>
                <a:noFill/>
              </a:ln>
              <a:solidFill>
                <a:prstClr val="black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16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Разработчик авторских программ обучения руководителей бизнеса и топ-менеджеров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16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22 года </a:t>
            </a:r>
            <a:r>
              <a:rPr lang="ru-RU" sz="16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-  производственный опыт повышения операционной эффективности и внедрении бережливых технологий</a:t>
            </a:r>
            <a:endParaRPr sz="1600" b="0" i="0" u="none" strike="noStrike" cap="none" spc="0" dirty="0">
              <a:ln>
                <a:noFill/>
              </a:ln>
              <a:solidFill>
                <a:prstClr val="black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pic>
        <p:nvPicPr>
          <p:cNvPr id="14" name="image1.jpg" descr="Изображение выглядит как человек, одежда, в позе, костюм&#10;&#10;Автоматически созданное описание"/>
          <p:cNvPicPr>
            <a:picLocks noChangeAspect="1" noChangeArrowheads="1"/>
          </p:cNvPicPr>
          <p:nvPr/>
        </p:nvPicPr>
        <p:blipFill rotWithShape="1">
          <a:blip r:embed="rId4"/>
          <a:srcRect b="9215"/>
          <a:stretch/>
        </p:blipFill>
        <p:spPr bwMode="auto">
          <a:xfrm>
            <a:off x="0" y="-262216"/>
            <a:ext cx="2705409" cy="3721833"/>
          </a:xfrm>
          <a:prstGeom prst="rect">
            <a:avLst/>
          </a:prstGeom>
          <a:noFill/>
        </p:spPr>
      </p:pic>
      <p:pic>
        <p:nvPicPr>
          <p:cNvPr id="2" name="object 20">
            <a:extLst>
              <a:ext uri="{FF2B5EF4-FFF2-40B4-BE49-F238E27FC236}">
                <a16:creationId xmlns:a16="http://schemas.microsoft.com/office/drawing/2014/main" id="{E84A2BD1-4B3D-6450-7C46-3AF1C5A53542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7" b="99588" l="4261" r="98246">
                        <a14:foregroundMark x1="86216" y1="60000" x2="98496" y2="75052"/>
                        <a14:foregroundMark x1="98496" y1="75052" x2="98496" y2="93196"/>
                        <a14:foregroundMark x1="98496" y1="93196" x2="96491" y2="99588"/>
                        <a14:foregroundMark x1="9273" y1="98144" x2="9273" y2="98144"/>
                        <a14:foregroundMark x1="7018" y1="93814" x2="4261" y2="99588"/>
                        <a14:backgroundMark x1="89975" y1="73814" x2="89975" y2="73814"/>
                        <a14:backgroundMark x1="89474" y1="72577" x2="89474" y2="72577"/>
                        <a14:backgroundMark x1="87719" y1="69485" x2="87719" y2="69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3421" y="3479322"/>
            <a:ext cx="2587579" cy="34060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2F20D9-F8AA-E977-887D-9789CC427823}"/>
              </a:ext>
            </a:extLst>
          </p:cNvPr>
          <p:cNvSpPr txBox="1"/>
          <p:nvPr/>
        </p:nvSpPr>
        <p:spPr bwMode="auto">
          <a:xfrm>
            <a:off x="3585127" y="4252253"/>
            <a:ext cx="8487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16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/>
                <a:cs typeface="Rubik"/>
              </a:rPr>
              <a:t>Ведущий </a:t>
            </a:r>
            <a:r>
              <a:rPr lang="ru-RU" sz="1600" dirty="0">
                <a:solidFill>
                  <a:prstClr val="black"/>
                </a:solidFill>
                <a:latin typeface="Rubik"/>
                <a:cs typeface="Rubik"/>
              </a:rPr>
              <a:t>э</a:t>
            </a:r>
            <a:r>
              <a:rPr lang="ru-RU" sz="16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/>
                <a:cs typeface="Rubik"/>
              </a:rPr>
              <a:t>ксперт-консультант ООО « АБС ГРУПП» по развитию корпоративных систем.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16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/>
                <a:cs typeface="Rubik"/>
              </a:rPr>
              <a:t>Сертифицированный </a:t>
            </a:r>
            <a:r>
              <a:rPr lang="ru-RU" sz="1600" b="0" i="0" u="none" strike="noStrike" cap="none" spc="0" dirty="0" err="1">
                <a:ln>
                  <a:noFill/>
                </a:ln>
                <a:solidFill>
                  <a:prstClr val="black"/>
                </a:solidFill>
                <a:latin typeface="Rubik"/>
                <a:cs typeface="Rubik"/>
              </a:rPr>
              <a:t>фасилитатор</a:t>
            </a:r>
            <a:r>
              <a:rPr lang="ru-RU" sz="16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/>
                <a:cs typeface="Rubik"/>
              </a:rPr>
              <a:t>, командный коуч, </a:t>
            </a:r>
            <a:r>
              <a:rPr lang="en-US" sz="16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/>
                <a:cs typeface="Rubik"/>
              </a:rPr>
              <a:t>TWI </a:t>
            </a:r>
            <a:r>
              <a:rPr lang="ru-RU" sz="16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/>
                <a:cs typeface="Rubik"/>
              </a:rPr>
              <a:t>эксперт, </a:t>
            </a:r>
            <a:r>
              <a:rPr lang="en-US" sz="1600" dirty="0">
                <a:solidFill>
                  <a:prstClr val="black"/>
                </a:solidFill>
                <a:latin typeface="Rubik"/>
                <a:cs typeface="Rubik"/>
              </a:rPr>
              <a:t>lean</a:t>
            </a:r>
            <a:r>
              <a:rPr lang="ru-RU" sz="1600" dirty="0">
                <a:solidFill>
                  <a:prstClr val="black"/>
                </a:solidFill>
                <a:latin typeface="Rubik"/>
                <a:cs typeface="Rubik"/>
              </a:rPr>
              <a:t>-эксперт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16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/>
                <a:cs typeface="Rubik"/>
              </a:rPr>
              <a:t>Эксперт по корпоративному развитию персонала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prstClr val="black"/>
                </a:solidFill>
                <a:latin typeface="Rubik"/>
                <a:cs typeface="Rubik"/>
              </a:rPr>
              <a:t>Автор методических курсов в области управления персоналом, </a:t>
            </a:r>
            <a:r>
              <a:rPr lang="ru-RU" sz="1600" dirty="0" err="1">
                <a:solidFill>
                  <a:prstClr val="black"/>
                </a:solidFill>
                <a:latin typeface="Rubik"/>
                <a:cs typeface="Rubik"/>
              </a:rPr>
              <a:t>командообразования</a:t>
            </a:r>
            <a:r>
              <a:rPr lang="ru-RU" sz="1600" dirty="0">
                <a:solidFill>
                  <a:prstClr val="black"/>
                </a:solidFill>
                <a:latin typeface="Rubik"/>
                <a:cs typeface="Rubik"/>
              </a:rPr>
              <a:t> и системы наставничества</a:t>
            </a: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16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/>
                <a:cs typeface="Rubik"/>
              </a:rPr>
              <a:t>Автор тематических к</a:t>
            </a:r>
            <a:r>
              <a:rPr lang="ru-RU" sz="1600" dirty="0">
                <a:solidFill>
                  <a:prstClr val="black"/>
                </a:solidFill>
                <a:latin typeface="Rubik"/>
                <a:cs typeface="Rubik"/>
              </a:rPr>
              <a:t>урсов: </a:t>
            </a:r>
            <a:r>
              <a:rPr lang="ru-RU" sz="16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/>
                <a:cs typeface="Rubik"/>
              </a:rPr>
              <a:t>«Проектное управление», «Система непрерывных улучшений», участие в рабочей группы по разработке методологии Офисной фабрики процессов: «</a:t>
            </a:r>
            <a:r>
              <a:rPr lang="en" sz="16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"/>
                <a:cs typeface="Rubik"/>
              </a:rPr>
              <a:t>Smart Office».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54974-1506-7FA7-5A38-A959187FA1CE}"/>
              </a:ext>
            </a:extLst>
          </p:cNvPr>
          <p:cNvSpPr txBox="1"/>
          <p:nvPr/>
        </p:nvSpPr>
        <p:spPr bwMode="auto">
          <a:xfrm>
            <a:off x="4424632" y="3488240"/>
            <a:ext cx="5937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4000" u="none" strike="noStrike" cap="none" spc="0" dirty="0">
                <a:ln>
                  <a:noFill/>
                </a:ln>
                <a:solidFill>
                  <a:prstClr val="black"/>
                </a:solidFill>
                <a:latin typeface="Rubik Light" panose="02000604000000020004" pitchFamily="2" charset="-79"/>
                <a:cs typeface="Rubik Light" panose="02000604000000020004" pitchFamily="2" charset="-79"/>
              </a:rPr>
              <a:t>Гладких  Евгения </a:t>
            </a:r>
            <a:endParaRPr lang="ru-RU" sz="3600" u="none" strike="noStrike" cap="none" spc="0" dirty="0">
              <a:ln>
                <a:noFill/>
              </a:ln>
              <a:solidFill>
                <a:prstClr val="black"/>
              </a:solidFill>
              <a:latin typeface="Rubik Light" panose="02000604000000020004" pitchFamily="2" charset="-79"/>
              <a:cs typeface="Rubik Light" panose="02000604000000020004" pitchFamily="2" charset="-79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8143905C-D4CF-2348-4908-BFF1D8E5FE57}"/>
                  </a:ext>
                </a:extLst>
              </p14:cNvPr>
              <p14:cNvContentPartPr/>
              <p14:nvPr/>
            </p14:nvContentPartPr>
            <p14:xfrm>
              <a:off x="938617" y="5119686"/>
              <a:ext cx="1701720" cy="43560"/>
            </p14:xfrm>
          </p:contentPart>
        </mc:Choice>
        <mc:Fallback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8143905C-D4CF-2348-4908-BFF1D8E5FE5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4977" y="5011686"/>
                <a:ext cx="180936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FBE8FDDE-F1FE-55CC-BA2F-FE607FFD4FE6}"/>
                  </a:ext>
                </a:extLst>
              </p14:cNvPr>
              <p14:cNvContentPartPr/>
              <p14:nvPr/>
            </p14:nvContentPartPr>
            <p14:xfrm>
              <a:off x="3201577" y="4095846"/>
              <a:ext cx="2188440" cy="34200"/>
            </p14:xfrm>
          </p:contentPart>
        </mc:Choice>
        <mc:Fallback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FBE8FDDE-F1FE-55CC-BA2F-FE607FFD4FE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7937" y="3988206"/>
                <a:ext cx="229608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6555A69D-C174-BDA3-026B-0B2FCAF706BD}"/>
                  </a:ext>
                </a:extLst>
              </p14:cNvPr>
              <p14:cNvContentPartPr/>
              <p14:nvPr/>
            </p14:nvContentPartPr>
            <p14:xfrm>
              <a:off x="5907337" y="2674206"/>
              <a:ext cx="2447280" cy="36720"/>
            </p14:xfrm>
          </p:contentPart>
        </mc:Choice>
        <mc:Fallback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6555A69D-C174-BDA3-026B-0B2FCAF706B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53697" y="2566566"/>
                <a:ext cx="255492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Рукописный ввод 5">
                <a:extLst>
                  <a:ext uri="{FF2B5EF4-FFF2-40B4-BE49-F238E27FC236}">
                    <a16:creationId xmlns:a16="http://schemas.microsoft.com/office/drawing/2014/main" id="{E134913D-CF6A-AADA-4DB4-F16F8FCC9237}"/>
                  </a:ext>
                </a:extLst>
              </p14:cNvPr>
              <p14:cNvContentPartPr/>
              <p14:nvPr/>
            </p14:nvContentPartPr>
            <p14:xfrm>
              <a:off x="8882737" y="1094526"/>
              <a:ext cx="2306520" cy="112680"/>
            </p14:xfrm>
          </p:contentPart>
        </mc:Choice>
        <mc:Fallback>
          <p:pic>
            <p:nvPicPr>
              <p:cNvPr id="6" name="Рукописный ввод 5">
                <a:extLst>
                  <a:ext uri="{FF2B5EF4-FFF2-40B4-BE49-F238E27FC236}">
                    <a16:creationId xmlns:a16="http://schemas.microsoft.com/office/drawing/2014/main" id="{E134913D-CF6A-AADA-4DB4-F16F8FCC923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829097" y="986526"/>
                <a:ext cx="2414160" cy="32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D5D9F90-3D57-23DA-6CBD-2CA72F320DCB}"/>
              </a:ext>
            </a:extLst>
          </p:cNvPr>
          <p:cNvGrpSpPr/>
          <p:nvPr/>
        </p:nvGrpSpPr>
        <p:grpSpPr>
          <a:xfrm>
            <a:off x="787417" y="4213206"/>
            <a:ext cx="363600" cy="580320"/>
            <a:chOff x="787417" y="4213206"/>
            <a:chExt cx="363600" cy="580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7" name="Рукописный ввод 6">
                  <a:extLst>
                    <a:ext uri="{FF2B5EF4-FFF2-40B4-BE49-F238E27FC236}">
                      <a16:creationId xmlns:a16="http://schemas.microsoft.com/office/drawing/2014/main" id="{860E5F31-3276-6B87-4BEE-69214373051E}"/>
                    </a:ext>
                  </a:extLst>
                </p14:cNvPr>
                <p14:cNvContentPartPr/>
                <p14:nvPr/>
              </p14:nvContentPartPr>
              <p14:xfrm>
                <a:off x="787417" y="4253526"/>
                <a:ext cx="46080" cy="483840"/>
              </p14:xfrm>
            </p:contentPart>
          </mc:Choice>
          <mc:Fallback>
            <p:pic>
              <p:nvPicPr>
                <p:cNvPr id="7" name="Рукописный ввод 6">
                  <a:extLst>
                    <a:ext uri="{FF2B5EF4-FFF2-40B4-BE49-F238E27FC236}">
                      <a16:creationId xmlns:a16="http://schemas.microsoft.com/office/drawing/2014/main" id="{860E5F31-3276-6B87-4BEE-69214373051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51417" y="4217886"/>
                  <a:ext cx="117720" cy="55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8" name="Рукописный ввод 7">
                  <a:extLst>
                    <a:ext uri="{FF2B5EF4-FFF2-40B4-BE49-F238E27FC236}">
                      <a16:creationId xmlns:a16="http://schemas.microsoft.com/office/drawing/2014/main" id="{D6C594FA-FD56-6F5B-C527-45CFA88DEE37}"/>
                    </a:ext>
                  </a:extLst>
                </p14:cNvPr>
                <p14:cNvContentPartPr/>
                <p14:nvPr/>
              </p14:nvContentPartPr>
              <p14:xfrm>
                <a:off x="819097" y="4473126"/>
                <a:ext cx="208800" cy="3240"/>
              </p14:xfrm>
            </p:contentPart>
          </mc:Choice>
          <mc:Fallback>
            <p:pic>
              <p:nvPicPr>
                <p:cNvPr id="8" name="Рукописный ввод 7">
                  <a:extLst>
                    <a:ext uri="{FF2B5EF4-FFF2-40B4-BE49-F238E27FC236}">
                      <a16:creationId xmlns:a16="http://schemas.microsoft.com/office/drawing/2014/main" id="{D6C594FA-FD56-6F5B-C527-45CFA88DEE3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83457" y="4437126"/>
                  <a:ext cx="2804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0" name="Рукописный ввод 9">
                  <a:extLst>
                    <a:ext uri="{FF2B5EF4-FFF2-40B4-BE49-F238E27FC236}">
                      <a16:creationId xmlns:a16="http://schemas.microsoft.com/office/drawing/2014/main" id="{D470FA99-BC4D-7283-BA70-9ECA055FD2A7}"/>
                    </a:ext>
                  </a:extLst>
                </p14:cNvPr>
                <p14:cNvContentPartPr/>
                <p14:nvPr/>
              </p14:nvContentPartPr>
              <p14:xfrm>
                <a:off x="1082977" y="4213206"/>
                <a:ext cx="68040" cy="580320"/>
              </p14:xfrm>
            </p:contentPart>
          </mc:Choice>
          <mc:Fallback>
            <p:pic>
              <p:nvPicPr>
                <p:cNvPr id="10" name="Рукописный ввод 9">
                  <a:extLst>
                    <a:ext uri="{FF2B5EF4-FFF2-40B4-BE49-F238E27FC236}">
                      <a16:creationId xmlns:a16="http://schemas.microsoft.com/office/drawing/2014/main" id="{D470FA99-BC4D-7283-BA70-9ECA055FD2A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46977" y="4177206"/>
                  <a:ext cx="139680" cy="65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36CCCC2A-A903-2972-8B4C-B84917321580}"/>
              </a:ext>
            </a:extLst>
          </p:cNvPr>
          <p:cNvGrpSpPr/>
          <p:nvPr/>
        </p:nvGrpSpPr>
        <p:grpSpPr>
          <a:xfrm>
            <a:off x="1405537" y="4177566"/>
            <a:ext cx="1688760" cy="743760"/>
            <a:chOff x="1405537" y="4177566"/>
            <a:chExt cx="1688760" cy="743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2" name="Рукописный ввод 11">
                  <a:extLst>
                    <a:ext uri="{FF2B5EF4-FFF2-40B4-BE49-F238E27FC236}">
                      <a16:creationId xmlns:a16="http://schemas.microsoft.com/office/drawing/2014/main" id="{2107BFB3-376A-9CA8-1FB0-4F13F86D4A32}"/>
                    </a:ext>
                  </a:extLst>
                </p14:cNvPr>
                <p14:cNvContentPartPr/>
                <p14:nvPr/>
              </p14:nvContentPartPr>
              <p14:xfrm>
                <a:off x="1405537" y="4177566"/>
                <a:ext cx="367560" cy="599040"/>
              </p14:xfrm>
            </p:contentPart>
          </mc:Choice>
          <mc:Fallback>
            <p:pic>
              <p:nvPicPr>
                <p:cNvPr id="12" name="Рукописный ввод 11">
                  <a:extLst>
                    <a:ext uri="{FF2B5EF4-FFF2-40B4-BE49-F238E27FC236}">
                      <a16:creationId xmlns:a16="http://schemas.microsoft.com/office/drawing/2014/main" id="{2107BFB3-376A-9CA8-1FB0-4F13F86D4A3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369537" y="4141926"/>
                  <a:ext cx="439200" cy="67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3" name="Рукописный ввод 12">
                  <a:extLst>
                    <a:ext uri="{FF2B5EF4-FFF2-40B4-BE49-F238E27FC236}">
                      <a16:creationId xmlns:a16="http://schemas.microsoft.com/office/drawing/2014/main" id="{5AD8A311-3D40-DA46-938E-DB809D375C89}"/>
                    </a:ext>
                  </a:extLst>
                </p14:cNvPr>
                <p14:cNvContentPartPr/>
                <p14:nvPr/>
              </p14:nvContentPartPr>
              <p14:xfrm>
                <a:off x="2006017" y="4250646"/>
                <a:ext cx="105120" cy="577800"/>
              </p14:xfrm>
            </p:contentPart>
          </mc:Choice>
          <mc:Fallback>
            <p:pic>
              <p:nvPicPr>
                <p:cNvPr id="13" name="Рукописный ввод 12">
                  <a:extLst>
                    <a:ext uri="{FF2B5EF4-FFF2-40B4-BE49-F238E27FC236}">
                      <a16:creationId xmlns:a16="http://schemas.microsoft.com/office/drawing/2014/main" id="{5AD8A311-3D40-DA46-938E-DB809D375C8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970017" y="4215006"/>
                  <a:ext cx="176760" cy="64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4" name="Рукописный ввод 13">
                  <a:extLst>
                    <a:ext uri="{FF2B5EF4-FFF2-40B4-BE49-F238E27FC236}">
                      <a16:creationId xmlns:a16="http://schemas.microsoft.com/office/drawing/2014/main" id="{077A896F-A18B-5760-ED82-BA83F47C10BD}"/>
                    </a:ext>
                  </a:extLst>
                </p14:cNvPr>
                <p14:cNvContentPartPr/>
                <p14:nvPr/>
              </p14:nvContentPartPr>
              <p14:xfrm>
                <a:off x="2080177" y="4515606"/>
                <a:ext cx="295920" cy="22320"/>
              </p14:xfrm>
            </p:contentPart>
          </mc:Choice>
          <mc:Fallback>
            <p:pic>
              <p:nvPicPr>
                <p:cNvPr id="14" name="Рукописный ввод 13">
                  <a:extLst>
                    <a:ext uri="{FF2B5EF4-FFF2-40B4-BE49-F238E27FC236}">
                      <a16:creationId xmlns:a16="http://schemas.microsoft.com/office/drawing/2014/main" id="{077A896F-A18B-5760-ED82-BA83F47C10B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044537" y="4479606"/>
                  <a:ext cx="36756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5" name="Рукописный ввод 14">
                  <a:extLst>
                    <a:ext uri="{FF2B5EF4-FFF2-40B4-BE49-F238E27FC236}">
                      <a16:creationId xmlns:a16="http://schemas.microsoft.com/office/drawing/2014/main" id="{1FC53E21-EF89-34CA-0FDC-849462589F5C}"/>
                    </a:ext>
                  </a:extLst>
                </p14:cNvPr>
                <p14:cNvContentPartPr/>
                <p14:nvPr/>
              </p14:nvContentPartPr>
              <p14:xfrm>
                <a:off x="2349457" y="4269366"/>
                <a:ext cx="120960" cy="600480"/>
              </p14:xfrm>
            </p:contentPart>
          </mc:Choice>
          <mc:Fallback>
            <p:pic>
              <p:nvPicPr>
                <p:cNvPr id="15" name="Рукописный ввод 14">
                  <a:extLst>
                    <a:ext uri="{FF2B5EF4-FFF2-40B4-BE49-F238E27FC236}">
                      <a16:creationId xmlns:a16="http://schemas.microsoft.com/office/drawing/2014/main" id="{1FC53E21-EF89-34CA-0FDC-849462589F5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313457" y="4233366"/>
                  <a:ext cx="192600" cy="67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7" name="Рукописный ввод 16">
                  <a:extLst>
                    <a:ext uri="{FF2B5EF4-FFF2-40B4-BE49-F238E27FC236}">
                      <a16:creationId xmlns:a16="http://schemas.microsoft.com/office/drawing/2014/main" id="{04BDBF5D-BB1D-4D30-667C-C4DCCB09A3A5}"/>
                    </a:ext>
                  </a:extLst>
                </p14:cNvPr>
                <p14:cNvContentPartPr/>
                <p14:nvPr/>
              </p14:nvContentPartPr>
              <p14:xfrm>
                <a:off x="2591737" y="4296726"/>
                <a:ext cx="181440" cy="590400"/>
              </p14:xfrm>
            </p:contentPart>
          </mc:Choice>
          <mc:Fallback>
            <p:pic>
              <p:nvPicPr>
                <p:cNvPr id="17" name="Рукописный ввод 16">
                  <a:extLst>
                    <a:ext uri="{FF2B5EF4-FFF2-40B4-BE49-F238E27FC236}">
                      <a16:creationId xmlns:a16="http://schemas.microsoft.com/office/drawing/2014/main" id="{04BDBF5D-BB1D-4D30-667C-C4DCCB09A3A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556097" y="4261086"/>
                  <a:ext cx="253080" cy="66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9" name="Рукописный ввод 18">
                  <a:extLst>
                    <a:ext uri="{FF2B5EF4-FFF2-40B4-BE49-F238E27FC236}">
                      <a16:creationId xmlns:a16="http://schemas.microsoft.com/office/drawing/2014/main" id="{F9D9D8E3-7A1B-08C1-2FA4-CC2764497660}"/>
                    </a:ext>
                  </a:extLst>
                </p14:cNvPr>
                <p14:cNvContentPartPr/>
                <p14:nvPr/>
              </p14:nvContentPartPr>
              <p14:xfrm>
                <a:off x="2695417" y="4395006"/>
                <a:ext cx="398880" cy="252000"/>
              </p14:xfrm>
            </p:contentPart>
          </mc:Choice>
          <mc:Fallback>
            <p:pic>
              <p:nvPicPr>
                <p:cNvPr id="19" name="Рукописный ввод 18">
                  <a:extLst>
                    <a:ext uri="{FF2B5EF4-FFF2-40B4-BE49-F238E27FC236}">
                      <a16:creationId xmlns:a16="http://schemas.microsoft.com/office/drawing/2014/main" id="{F9D9D8E3-7A1B-08C1-2FA4-CC276449766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659417" y="4359006"/>
                  <a:ext cx="470520" cy="32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1" name="Рукописный ввод 20">
                  <a:extLst>
                    <a:ext uri="{FF2B5EF4-FFF2-40B4-BE49-F238E27FC236}">
                      <a16:creationId xmlns:a16="http://schemas.microsoft.com/office/drawing/2014/main" id="{E244FF1F-B6C7-F563-F8AF-40487EF06716}"/>
                    </a:ext>
                  </a:extLst>
                </p14:cNvPr>
                <p14:cNvContentPartPr/>
                <p14:nvPr/>
              </p14:nvContentPartPr>
              <p14:xfrm>
                <a:off x="2831137" y="4616766"/>
                <a:ext cx="92520" cy="304560"/>
              </p14:xfrm>
            </p:contentPart>
          </mc:Choice>
          <mc:Fallback>
            <p:pic>
              <p:nvPicPr>
                <p:cNvPr id="21" name="Рукописный ввод 20">
                  <a:extLst>
                    <a:ext uri="{FF2B5EF4-FFF2-40B4-BE49-F238E27FC236}">
                      <a16:creationId xmlns:a16="http://schemas.microsoft.com/office/drawing/2014/main" id="{E244FF1F-B6C7-F563-F8AF-40487EF0671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795497" y="4581126"/>
                  <a:ext cx="164160" cy="376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4" name="Рукописный ввод 33">
                <a:extLst>
                  <a:ext uri="{FF2B5EF4-FFF2-40B4-BE49-F238E27FC236}">
                    <a16:creationId xmlns:a16="http://schemas.microsoft.com/office/drawing/2014/main" id="{2CA35959-9993-6AEE-640E-3A8ECAB38B4A}"/>
                  </a:ext>
                </a:extLst>
              </p14:cNvPr>
              <p14:cNvContentPartPr/>
              <p14:nvPr/>
            </p14:nvContentPartPr>
            <p14:xfrm>
              <a:off x="6239977" y="1711206"/>
              <a:ext cx="483120" cy="753480"/>
            </p14:xfrm>
          </p:contentPart>
        </mc:Choice>
        <mc:Fallback>
          <p:pic>
            <p:nvPicPr>
              <p:cNvPr id="34" name="Рукописный ввод 33">
                <a:extLst>
                  <a:ext uri="{FF2B5EF4-FFF2-40B4-BE49-F238E27FC236}">
                    <a16:creationId xmlns:a16="http://schemas.microsoft.com/office/drawing/2014/main" id="{2CA35959-9993-6AEE-640E-3A8ECAB38B4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04337" y="1675566"/>
                <a:ext cx="554760" cy="82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5" name="Рукописный ввод 34">
                <a:extLst>
                  <a:ext uri="{FF2B5EF4-FFF2-40B4-BE49-F238E27FC236}">
                    <a16:creationId xmlns:a16="http://schemas.microsoft.com/office/drawing/2014/main" id="{46057B01-0E92-7B24-F4CF-20E95C5FF37A}"/>
                  </a:ext>
                </a:extLst>
              </p14:cNvPr>
              <p14:cNvContentPartPr/>
              <p14:nvPr/>
            </p14:nvContentPartPr>
            <p14:xfrm>
              <a:off x="7139617" y="1660446"/>
              <a:ext cx="78840" cy="721800"/>
            </p14:xfrm>
          </p:contentPart>
        </mc:Choice>
        <mc:Fallback>
          <p:pic>
            <p:nvPicPr>
              <p:cNvPr id="35" name="Рукописный ввод 34">
                <a:extLst>
                  <a:ext uri="{FF2B5EF4-FFF2-40B4-BE49-F238E27FC236}">
                    <a16:creationId xmlns:a16="http://schemas.microsoft.com/office/drawing/2014/main" id="{46057B01-0E92-7B24-F4CF-20E95C5FF37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103617" y="1624446"/>
                <a:ext cx="150480" cy="79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6" name="Рукописный ввод 35">
                <a:extLst>
                  <a:ext uri="{FF2B5EF4-FFF2-40B4-BE49-F238E27FC236}">
                    <a16:creationId xmlns:a16="http://schemas.microsoft.com/office/drawing/2014/main" id="{D83FF955-BC93-8EAB-1EF1-C823B89856D4}"/>
                  </a:ext>
                </a:extLst>
              </p14:cNvPr>
              <p14:cNvContentPartPr/>
              <p14:nvPr/>
            </p14:nvContentPartPr>
            <p14:xfrm>
              <a:off x="7237537" y="1769886"/>
              <a:ext cx="415800" cy="570240"/>
            </p14:xfrm>
          </p:contentPart>
        </mc:Choice>
        <mc:Fallback>
          <p:pic>
            <p:nvPicPr>
              <p:cNvPr id="36" name="Рукописный ввод 35">
                <a:extLst>
                  <a:ext uri="{FF2B5EF4-FFF2-40B4-BE49-F238E27FC236}">
                    <a16:creationId xmlns:a16="http://schemas.microsoft.com/office/drawing/2014/main" id="{D83FF955-BC93-8EAB-1EF1-C823B89856D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201537" y="1733886"/>
                <a:ext cx="487440" cy="64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512BB15-811E-F093-3A49-74CB262135E7}"/>
              </a:ext>
            </a:extLst>
          </p:cNvPr>
          <p:cNvGrpSpPr/>
          <p:nvPr/>
        </p:nvGrpSpPr>
        <p:grpSpPr>
          <a:xfrm>
            <a:off x="8915857" y="154206"/>
            <a:ext cx="1071000" cy="675000"/>
            <a:chOff x="8915857" y="154206"/>
            <a:chExt cx="1071000" cy="675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7" name="Рукописный ввод 36">
                  <a:extLst>
                    <a:ext uri="{FF2B5EF4-FFF2-40B4-BE49-F238E27FC236}">
                      <a16:creationId xmlns:a16="http://schemas.microsoft.com/office/drawing/2014/main" id="{B8DF2572-A354-B7DC-19BE-CC99ED48184B}"/>
                    </a:ext>
                  </a:extLst>
                </p14:cNvPr>
                <p14:cNvContentPartPr/>
                <p14:nvPr/>
              </p14:nvContentPartPr>
              <p14:xfrm>
                <a:off x="8915857" y="271926"/>
                <a:ext cx="12240" cy="519840"/>
              </p14:xfrm>
            </p:contentPart>
          </mc:Choice>
          <mc:Fallback>
            <p:pic>
              <p:nvPicPr>
                <p:cNvPr id="37" name="Рукописный ввод 36">
                  <a:extLst>
                    <a:ext uri="{FF2B5EF4-FFF2-40B4-BE49-F238E27FC236}">
                      <a16:creationId xmlns:a16="http://schemas.microsoft.com/office/drawing/2014/main" id="{B8DF2572-A354-B7DC-19BE-CC99ED48184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879857" y="235926"/>
                  <a:ext cx="83880" cy="59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8" name="Рукописный ввод 37">
                  <a:extLst>
                    <a:ext uri="{FF2B5EF4-FFF2-40B4-BE49-F238E27FC236}">
                      <a16:creationId xmlns:a16="http://schemas.microsoft.com/office/drawing/2014/main" id="{90A4E5D1-15C0-E6C0-6EA5-DCAD214326BB}"/>
                    </a:ext>
                  </a:extLst>
                </p14:cNvPr>
                <p14:cNvContentPartPr/>
                <p14:nvPr/>
              </p14:nvContentPartPr>
              <p14:xfrm>
                <a:off x="8969857" y="484326"/>
                <a:ext cx="270360" cy="7200"/>
              </p14:xfrm>
            </p:contentPart>
          </mc:Choice>
          <mc:Fallback>
            <p:pic>
              <p:nvPicPr>
                <p:cNvPr id="38" name="Рукописный ввод 37">
                  <a:extLst>
                    <a:ext uri="{FF2B5EF4-FFF2-40B4-BE49-F238E27FC236}">
                      <a16:creationId xmlns:a16="http://schemas.microsoft.com/office/drawing/2014/main" id="{90A4E5D1-15C0-E6C0-6EA5-DCAD214326B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934217" y="448326"/>
                  <a:ext cx="34200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40" name="Рукописный ввод 39">
                  <a:extLst>
                    <a:ext uri="{FF2B5EF4-FFF2-40B4-BE49-F238E27FC236}">
                      <a16:creationId xmlns:a16="http://schemas.microsoft.com/office/drawing/2014/main" id="{CD3DC68D-A34D-A920-01C7-2594872DDF23}"/>
                    </a:ext>
                  </a:extLst>
                </p14:cNvPr>
                <p14:cNvContentPartPr/>
                <p14:nvPr/>
              </p14:nvContentPartPr>
              <p14:xfrm>
                <a:off x="9330577" y="191646"/>
                <a:ext cx="19080" cy="637560"/>
              </p14:xfrm>
            </p:contentPart>
          </mc:Choice>
          <mc:Fallback>
            <p:pic>
              <p:nvPicPr>
                <p:cNvPr id="40" name="Рукописный ввод 39">
                  <a:extLst>
                    <a:ext uri="{FF2B5EF4-FFF2-40B4-BE49-F238E27FC236}">
                      <a16:creationId xmlns:a16="http://schemas.microsoft.com/office/drawing/2014/main" id="{CD3DC68D-A34D-A920-01C7-2594872DDF2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294577" y="155646"/>
                  <a:ext cx="90720" cy="70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42" name="Рукописный ввод 41">
                  <a:extLst>
                    <a:ext uri="{FF2B5EF4-FFF2-40B4-BE49-F238E27FC236}">
                      <a16:creationId xmlns:a16="http://schemas.microsoft.com/office/drawing/2014/main" id="{B1120488-3544-FFBB-CBF6-D8B58E6B7FBE}"/>
                    </a:ext>
                  </a:extLst>
                </p14:cNvPr>
                <p14:cNvContentPartPr/>
                <p14:nvPr/>
              </p14:nvContentPartPr>
              <p14:xfrm>
                <a:off x="9637657" y="154206"/>
                <a:ext cx="349200" cy="624960"/>
              </p14:xfrm>
            </p:contentPart>
          </mc:Choice>
          <mc:Fallback>
            <p:pic>
              <p:nvPicPr>
                <p:cNvPr id="42" name="Рукописный ввод 41">
                  <a:extLst>
                    <a:ext uri="{FF2B5EF4-FFF2-40B4-BE49-F238E27FC236}">
                      <a16:creationId xmlns:a16="http://schemas.microsoft.com/office/drawing/2014/main" id="{B1120488-3544-FFBB-CBF6-D8B58E6B7FB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601657" y="118566"/>
                  <a:ext cx="420840" cy="69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97BFA1CA-B044-C19F-F254-EFA40C186514}"/>
              </a:ext>
            </a:extLst>
          </p:cNvPr>
          <p:cNvGrpSpPr/>
          <p:nvPr/>
        </p:nvGrpSpPr>
        <p:grpSpPr>
          <a:xfrm>
            <a:off x="10535137" y="199926"/>
            <a:ext cx="414720" cy="720360"/>
            <a:chOff x="10535137" y="199926"/>
            <a:chExt cx="414720" cy="720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44" name="Рукописный ввод 43">
                  <a:extLst>
                    <a:ext uri="{FF2B5EF4-FFF2-40B4-BE49-F238E27FC236}">
                      <a16:creationId xmlns:a16="http://schemas.microsoft.com/office/drawing/2014/main" id="{B42195C9-5C9C-A804-B973-6E7888A27310}"/>
                    </a:ext>
                  </a:extLst>
                </p14:cNvPr>
                <p14:cNvContentPartPr/>
                <p14:nvPr/>
              </p14:nvContentPartPr>
              <p14:xfrm>
                <a:off x="10535137" y="199926"/>
                <a:ext cx="30960" cy="693360"/>
              </p14:xfrm>
            </p:contentPart>
          </mc:Choice>
          <mc:Fallback>
            <p:pic>
              <p:nvPicPr>
                <p:cNvPr id="44" name="Рукописный ввод 43">
                  <a:extLst>
                    <a:ext uri="{FF2B5EF4-FFF2-40B4-BE49-F238E27FC236}">
                      <a16:creationId xmlns:a16="http://schemas.microsoft.com/office/drawing/2014/main" id="{B42195C9-5C9C-A804-B973-6E7888A2731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499137" y="163926"/>
                  <a:ext cx="102600" cy="76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45" name="Рукописный ввод 44">
                  <a:extLst>
                    <a:ext uri="{FF2B5EF4-FFF2-40B4-BE49-F238E27FC236}">
                      <a16:creationId xmlns:a16="http://schemas.microsoft.com/office/drawing/2014/main" id="{13A2D517-78BB-1E20-F278-C5C71E644F6C}"/>
                    </a:ext>
                  </a:extLst>
                </p14:cNvPr>
                <p14:cNvContentPartPr/>
                <p14:nvPr/>
              </p14:nvContentPartPr>
              <p14:xfrm>
                <a:off x="10650697" y="230166"/>
                <a:ext cx="299160" cy="690120"/>
              </p14:xfrm>
            </p:contentPart>
          </mc:Choice>
          <mc:Fallback>
            <p:pic>
              <p:nvPicPr>
                <p:cNvPr id="45" name="Рукописный ввод 44">
                  <a:extLst>
                    <a:ext uri="{FF2B5EF4-FFF2-40B4-BE49-F238E27FC236}">
                      <a16:creationId xmlns:a16="http://schemas.microsoft.com/office/drawing/2014/main" id="{13A2D517-78BB-1E20-F278-C5C71E644F6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614697" y="194166"/>
                  <a:ext cx="370800" cy="761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47" name="Рукописный ввод 46">
                <a:extLst>
                  <a:ext uri="{FF2B5EF4-FFF2-40B4-BE49-F238E27FC236}">
                    <a16:creationId xmlns:a16="http://schemas.microsoft.com/office/drawing/2014/main" id="{83E4A352-5E5B-5014-2C04-6B038DF74E4D}"/>
                  </a:ext>
                </a:extLst>
              </p14:cNvPr>
              <p14:cNvContentPartPr/>
              <p14:nvPr/>
            </p14:nvContentPartPr>
            <p14:xfrm>
              <a:off x="2435497" y="211806"/>
              <a:ext cx="905400" cy="938520"/>
            </p14:xfrm>
          </p:contentPart>
        </mc:Choice>
        <mc:Fallback>
          <p:pic>
            <p:nvPicPr>
              <p:cNvPr id="47" name="Рукописный ввод 46">
                <a:extLst>
                  <a:ext uri="{FF2B5EF4-FFF2-40B4-BE49-F238E27FC236}">
                    <a16:creationId xmlns:a16="http://schemas.microsoft.com/office/drawing/2014/main" id="{83E4A352-5E5B-5014-2C04-6B038DF74E4D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399857" y="176166"/>
                <a:ext cx="977040" cy="101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BD801300-33B4-7ECD-4741-A4F5B6D25E99}"/>
              </a:ext>
            </a:extLst>
          </p:cNvPr>
          <p:cNvGrpSpPr/>
          <p:nvPr/>
        </p:nvGrpSpPr>
        <p:grpSpPr>
          <a:xfrm>
            <a:off x="3548344" y="157806"/>
            <a:ext cx="1990440" cy="827640"/>
            <a:chOff x="3557617" y="144846"/>
            <a:chExt cx="1990440" cy="827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8" name="Рукописный ввод 47">
                  <a:extLst>
                    <a:ext uri="{FF2B5EF4-FFF2-40B4-BE49-F238E27FC236}">
                      <a16:creationId xmlns:a16="http://schemas.microsoft.com/office/drawing/2014/main" id="{E16560A8-D088-AE79-AE3D-234C60BA128A}"/>
                    </a:ext>
                  </a:extLst>
                </p14:cNvPr>
                <p14:cNvContentPartPr/>
                <p14:nvPr/>
              </p14:nvContentPartPr>
              <p14:xfrm>
                <a:off x="3557617" y="190926"/>
                <a:ext cx="542880" cy="693720"/>
              </p14:xfrm>
            </p:contentPart>
          </mc:Choice>
          <mc:Fallback>
            <p:pic>
              <p:nvPicPr>
                <p:cNvPr id="48" name="Рукописный ввод 47">
                  <a:extLst>
                    <a:ext uri="{FF2B5EF4-FFF2-40B4-BE49-F238E27FC236}">
                      <a16:creationId xmlns:a16="http://schemas.microsoft.com/office/drawing/2014/main" id="{E16560A8-D088-AE79-AE3D-234C60BA128A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521617" y="155286"/>
                  <a:ext cx="614520" cy="76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9" name="Рукописный ввод 48">
                  <a:extLst>
                    <a:ext uri="{FF2B5EF4-FFF2-40B4-BE49-F238E27FC236}">
                      <a16:creationId xmlns:a16="http://schemas.microsoft.com/office/drawing/2014/main" id="{2FBE3741-C941-F8C7-678D-C886FED5E6B5}"/>
                    </a:ext>
                  </a:extLst>
                </p14:cNvPr>
                <p14:cNvContentPartPr/>
                <p14:nvPr/>
              </p14:nvContentPartPr>
              <p14:xfrm>
                <a:off x="4747777" y="183726"/>
                <a:ext cx="160560" cy="678240"/>
              </p14:xfrm>
            </p:contentPart>
          </mc:Choice>
          <mc:Fallback>
            <p:pic>
              <p:nvPicPr>
                <p:cNvPr id="49" name="Рукописный ввод 48">
                  <a:extLst>
                    <a:ext uri="{FF2B5EF4-FFF2-40B4-BE49-F238E27FC236}">
                      <a16:creationId xmlns:a16="http://schemas.microsoft.com/office/drawing/2014/main" id="{2FBE3741-C941-F8C7-678D-C886FED5E6B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711777" y="148086"/>
                  <a:ext cx="232200" cy="74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50" name="Рукописный ввод 49">
                  <a:extLst>
                    <a:ext uri="{FF2B5EF4-FFF2-40B4-BE49-F238E27FC236}">
                      <a16:creationId xmlns:a16="http://schemas.microsoft.com/office/drawing/2014/main" id="{DC3D93BC-C295-C269-1FDC-74B270050B7E}"/>
                    </a:ext>
                  </a:extLst>
                </p14:cNvPr>
                <p14:cNvContentPartPr/>
                <p14:nvPr/>
              </p14:nvContentPartPr>
              <p14:xfrm>
                <a:off x="4410457" y="144846"/>
                <a:ext cx="477720" cy="797760"/>
              </p14:xfrm>
            </p:contentPart>
          </mc:Choice>
          <mc:Fallback>
            <p:pic>
              <p:nvPicPr>
                <p:cNvPr id="50" name="Рукописный ввод 49">
                  <a:extLst>
                    <a:ext uri="{FF2B5EF4-FFF2-40B4-BE49-F238E27FC236}">
                      <a16:creationId xmlns:a16="http://schemas.microsoft.com/office/drawing/2014/main" id="{DC3D93BC-C295-C269-1FDC-74B270050B7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374817" y="108846"/>
                  <a:ext cx="549360" cy="86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52" name="Рукописный ввод 51">
                  <a:extLst>
                    <a:ext uri="{FF2B5EF4-FFF2-40B4-BE49-F238E27FC236}">
                      <a16:creationId xmlns:a16="http://schemas.microsoft.com/office/drawing/2014/main" id="{88F19252-0A17-DBC6-FBAE-1FD275F35C3D}"/>
                    </a:ext>
                  </a:extLst>
                </p14:cNvPr>
                <p14:cNvContentPartPr/>
                <p14:nvPr/>
              </p14:nvContentPartPr>
              <p14:xfrm>
                <a:off x="5023177" y="177606"/>
                <a:ext cx="524880" cy="794880"/>
              </p14:xfrm>
            </p:contentPart>
          </mc:Choice>
          <mc:Fallback>
            <p:pic>
              <p:nvPicPr>
                <p:cNvPr id="52" name="Рукописный ввод 51">
                  <a:extLst>
                    <a:ext uri="{FF2B5EF4-FFF2-40B4-BE49-F238E27FC236}">
                      <a16:creationId xmlns:a16="http://schemas.microsoft.com/office/drawing/2014/main" id="{88F19252-0A17-DBC6-FBAE-1FD275F35C3D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987177" y="141606"/>
                  <a:ext cx="596520" cy="86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8CF404E8-5CFE-A462-9BEC-37DE24C2EA1D}"/>
              </a:ext>
            </a:extLst>
          </p:cNvPr>
          <p:cNvGrpSpPr/>
          <p:nvPr/>
        </p:nvGrpSpPr>
        <p:grpSpPr>
          <a:xfrm>
            <a:off x="3330457" y="3137166"/>
            <a:ext cx="1918080" cy="741960"/>
            <a:chOff x="3330457" y="3137166"/>
            <a:chExt cx="1918080" cy="741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23" name="Рукописный ввод 22">
                  <a:extLst>
                    <a:ext uri="{FF2B5EF4-FFF2-40B4-BE49-F238E27FC236}">
                      <a16:creationId xmlns:a16="http://schemas.microsoft.com/office/drawing/2014/main" id="{03E5C02F-A932-2153-EFFE-3308C89AD77B}"/>
                    </a:ext>
                  </a:extLst>
                </p14:cNvPr>
                <p14:cNvContentPartPr/>
                <p14:nvPr/>
              </p14:nvContentPartPr>
              <p14:xfrm>
                <a:off x="3330457" y="3149046"/>
                <a:ext cx="470160" cy="730080"/>
              </p14:xfrm>
            </p:contentPart>
          </mc:Choice>
          <mc:Fallback>
            <p:pic>
              <p:nvPicPr>
                <p:cNvPr id="23" name="Рукописный ввод 22">
                  <a:extLst>
                    <a:ext uri="{FF2B5EF4-FFF2-40B4-BE49-F238E27FC236}">
                      <a16:creationId xmlns:a16="http://schemas.microsoft.com/office/drawing/2014/main" id="{03E5C02F-A932-2153-EFFE-3308C89AD77B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294457" y="3113406"/>
                  <a:ext cx="541800" cy="80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24" name="Рукописный ввод 23">
                  <a:extLst>
                    <a:ext uri="{FF2B5EF4-FFF2-40B4-BE49-F238E27FC236}">
                      <a16:creationId xmlns:a16="http://schemas.microsoft.com/office/drawing/2014/main" id="{91110A30-3FC5-79C1-D358-E7C445EEBE24}"/>
                    </a:ext>
                  </a:extLst>
                </p14:cNvPr>
                <p14:cNvContentPartPr/>
                <p14:nvPr/>
              </p14:nvContentPartPr>
              <p14:xfrm>
                <a:off x="4110937" y="3171006"/>
                <a:ext cx="60480" cy="611640"/>
              </p14:xfrm>
            </p:contentPart>
          </mc:Choice>
          <mc:Fallback>
            <p:pic>
              <p:nvPicPr>
                <p:cNvPr id="24" name="Рукописный ввод 23">
                  <a:extLst>
                    <a:ext uri="{FF2B5EF4-FFF2-40B4-BE49-F238E27FC236}">
                      <a16:creationId xmlns:a16="http://schemas.microsoft.com/office/drawing/2014/main" id="{91110A30-3FC5-79C1-D358-E7C445EEBE2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075297" y="3135006"/>
                  <a:ext cx="132120" cy="68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25" name="Рукописный ввод 24">
                  <a:extLst>
                    <a:ext uri="{FF2B5EF4-FFF2-40B4-BE49-F238E27FC236}">
                      <a16:creationId xmlns:a16="http://schemas.microsoft.com/office/drawing/2014/main" id="{1E8686D0-1B90-AFAB-D92D-87B151C6942E}"/>
                    </a:ext>
                  </a:extLst>
                </p14:cNvPr>
                <p14:cNvContentPartPr/>
                <p14:nvPr/>
              </p14:nvContentPartPr>
              <p14:xfrm>
                <a:off x="4161697" y="3384486"/>
                <a:ext cx="234360" cy="14040"/>
              </p14:xfrm>
            </p:contentPart>
          </mc:Choice>
          <mc:Fallback>
            <p:pic>
              <p:nvPicPr>
                <p:cNvPr id="25" name="Рукописный ввод 24">
                  <a:extLst>
                    <a:ext uri="{FF2B5EF4-FFF2-40B4-BE49-F238E27FC236}">
                      <a16:creationId xmlns:a16="http://schemas.microsoft.com/office/drawing/2014/main" id="{1E8686D0-1B90-AFAB-D92D-87B151C6942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126057" y="3348486"/>
                  <a:ext cx="30600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27" name="Рукописный ввод 26">
                  <a:extLst>
                    <a:ext uri="{FF2B5EF4-FFF2-40B4-BE49-F238E27FC236}">
                      <a16:creationId xmlns:a16="http://schemas.microsoft.com/office/drawing/2014/main" id="{CE2D9E72-6FC3-2450-611C-0391C04E166E}"/>
                    </a:ext>
                  </a:extLst>
                </p14:cNvPr>
                <p14:cNvContentPartPr/>
                <p14:nvPr/>
              </p14:nvContentPartPr>
              <p14:xfrm>
                <a:off x="4457617" y="3137166"/>
                <a:ext cx="60120" cy="656640"/>
              </p14:xfrm>
            </p:contentPart>
          </mc:Choice>
          <mc:Fallback>
            <p:pic>
              <p:nvPicPr>
                <p:cNvPr id="27" name="Рукописный ввод 26">
                  <a:extLst>
                    <a:ext uri="{FF2B5EF4-FFF2-40B4-BE49-F238E27FC236}">
                      <a16:creationId xmlns:a16="http://schemas.microsoft.com/office/drawing/2014/main" id="{CE2D9E72-6FC3-2450-611C-0391C04E166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421977" y="3101166"/>
                  <a:ext cx="131760" cy="72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29" name="Рукописный ввод 28">
                  <a:extLst>
                    <a:ext uri="{FF2B5EF4-FFF2-40B4-BE49-F238E27FC236}">
                      <a16:creationId xmlns:a16="http://schemas.microsoft.com/office/drawing/2014/main" id="{0C668A1C-4846-A335-E2D9-7B2A5D99F3CE}"/>
                    </a:ext>
                  </a:extLst>
                </p14:cNvPr>
                <p14:cNvContentPartPr/>
                <p14:nvPr/>
              </p14:nvContentPartPr>
              <p14:xfrm>
                <a:off x="4823017" y="3139326"/>
                <a:ext cx="68040" cy="641520"/>
              </p14:xfrm>
            </p:contentPart>
          </mc:Choice>
          <mc:Fallback>
            <p:pic>
              <p:nvPicPr>
                <p:cNvPr id="29" name="Рукописный ввод 28">
                  <a:extLst>
                    <a:ext uri="{FF2B5EF4-FFF2-40B4-BE49-F238E27FC236}">
                      <a16:creationId xmlns:a16="http://schemas.microsoft.com/office/drawing/2014/main" id="{0C668A1C-4846-A335-E2D9-7B2A5D99F3C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787377" y="3103326"/>
                  <a:ext cx="139680" cy="71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31" name="Рукописный ввод 30">
                  <a:extLst>
                    <a:ext uri="{FF2B5EF4-FFF2-40B4-BE49-F238E27FC236}">
                      <a16:creationId xmlns:a16="http://schemas.microsoft.com/office/drawing/2014/main" id="{6207E853-4EAA-0D6C-5474-0CB7B4CE59EC}"/>
                    </a:ext>
                  </a:extLst>
                </p14:cNvPr>
                <p14:cNvContentPartPr/>
                <p14:nvPr/>
              </p14:nvContentPartPr>
              <p14:xfrm>
                <a:off x="4934257" y="3191886"/>
                <a:ext cx="280080" cy="328680"/>
              </p14:xfrm>
            </p:contentPart>
          </mc:Choice>
          <mc:Fallback>
            <p:pic>
              <p:nvPicPr>
                <p:cNvPr id="31" name="Рукописный ввод 30">
                  <a:extLst>
                    <a:ext uri="{FF2B5EF4-FFF2-40B4-BE49-F238E27FC236}">
                      <a16:creationId xmlns:a16="http://schemas.microsoft.com/office/drawing/2014/main" id="{6207E853-4EAA-0D6C-5474-0CB7B4CE59E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898617" y="3156246"/>
                  <a:ext cx="35172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32" name="Рукописный ввод 31">
                  <a:extLst>
                    <a:ext uri="{FF2B5EF4-FFF2-40B4-BE49-F238E27FC236}">
                      <a16:creationId xmlns:a16="http://schemas.microsoft.com/office/drawing/2014/main" id="{F5940261-0559-6B20-BCE3-704EF33C0B77}"/>
                    </a:ext>
                  </a:extLst>
                </p14:cNvPr>
                <p14:cNvContentPartPr/>
                <p14:nvPr/>
              </p14:nvContentPartPr>
              <p14:xfrm>
                <a:off x="5019217" y="3433446"/>
                <a:ext cx="229320" cy="310680"/>
              </p14:xfrm>
            </p:contentPart>
          </mc:Choice>
          <mc:Fallback>
            <p:pic>
              <p:nvPicPr>
                <p:cNvPr id="32" name="Рукописный ввод 31">
                  <a:extLst>
                    <a:ext uri="{FF2B5EF4-FFF2-40B4-BE49-F238E27FC236}">
                      <a16:creationId xmlns:a16="http://schemas.microsoft.com/office/drawing/2014/main" id="{F5940261-0559-6B20-BCE3-704EF33C0B7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983577" y="3397446"/>
                  <a:ext cx="300960" cy="38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56" name="Рукописный ввод 55">
                <a:extLst>
                  <a:ext uri="{FF2B5EF4-FFF2-40B4-BE49-F238E27FC236}">
                    <a16:creationId xmlns:a16="http://schemas.microsoft.com/office/drawing/2014/main" id="{AA7768B5-7444-026C-3CFA-3D8AC5587A60}"/>
                  </a:ext>
                </a:extLst>
              </p14:cNvPr>
              <p14:cNvContentPartPr/>
              <p14:nvPr/>
            </p14:nvContentPartPr>
            <p14:xfrm>
              <a:off x="3422977" y="1243683"/>
              <a:ext cx="592560" cy="1432440"/>
            </p14:xfrm>
          </p:contentPart>
        </mc:Choice>
        <mc:Fallback>
          <p:pic>
            <p:nvPicPr>
              <p:cNvPr id="56" name="Рукописный ввод 55">
                <a:extLst>
                  <a:ext uri="{FF2B5EF4-FFF2-40B4-BE49-F238E27FC236}">
                    <a16:creationId xmlns:a16="http://schemas.microsoft.com/office/drawing/2014/main" id="{AA7768B5-7444-026C-3CFA-3D8AC5587A6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387337" y="1208043"/>
                <a:ext cx="664200" cy="150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256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E2F257D-FCAA-5E42-B039-77D523CF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22B4F3-A739-AD48-90DC-6230397B13AB}"/>
              </a:ext>
            </a:extLst>
          </p:cNvPr>
          <p:cNvSpPr txBox="1"/>
          <p:nvPr/>
        </p:nvSpPr>
        <p:spPr>
          <a:xfrm>
            <a:off x="2062223" y="1645169"/>
            <a:ext cx="8067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ea typeface="Open Sans" panose="020B0606030504020204" pitchFamily="34" charset="0"/>
                <a:cs typeface="Open Sans" panose="020B0606030504020204" pitchFamily="34" charset="0"/>
              </a:rPr>
              <a:t>Мешает в поиске нужных идей </a:t>
            </a:r>
          </a:p>
          <a:p>
            <a:pPr algn="ctr"/>
            <a:r>
              <a:rPr lang="ru-RU" sz="3200" b="1" dirty="0">
                <a:ea typeface="Open Sans" panose="020B0606030504020204" pitchFamily="34" charset="0"/>
                <a:cs typeface="Open Sans" panose="020B0606030504020204" pitchFamily="34" charset="0"/>
              </a:rPr>
              <a:t>и принятию эффективного решения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E578A32-776F-7849-BCF4-48B3C25A4B01}"/>
              </a:ext>
            </a:extLst>
          </p:cNvPr>
          <p:cNvSpPr/>
          <p:nvPr/>
        </p:nvSpPr>
        <p:spPr>
          <a:xfrm>
            <a:off x="1260915" y="3286665"/>
            <a:ext cx="96701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a typeface="Open Sans" panose="020B0606030504020204" pitchFamily="34" charset="0"/>
                <a:cs typeface="Open Sans" panose="020B0606030504020204" pitchFamily="34" charset="0"/>
              </a:rPr>
              <a:t>Негативный эффект инерции мышления проявляется в ситуациях, когда нужно решать нестандартные задачи, проявить креативность, изобрести что-то новое. </a:t>
            </a:r>
          </a:p>
          <a:p>
            <a:pPr algn="ctr"/>
            <a:r>
              <a:rPr lang="ru-RU" sz="3200" b="1" dirty="0">
                <a:ea typeface="Open Sans" panose="020B0606030504020204" pitchFamily="34" charset="0"/>
                <a:cs typeface="Open Sans" panose="020B0606030504020204" pitchFamily="34" charset="0"/>
              </a:rPr>
              <a:t>Человеческий мозг стремится остаться в уютных и привычных рамках уже освоенной им системы знаний.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0F97919-2418-51AB-4CAD-AFFCE2155807}"/>
              </a:ext>
            </a:extLst>
          </p:cNvPr>
          <p:cNvSpPr/>
          <p:nvPr/>
        </p:nvSpPr>
        <p:spPr>
          <a:xfrm>
            <a:off x="2788188" y="268587"/>
            <a:ext cx="59298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ea typeface="Open Sans" panose="020B0606030504020204" pitchFamily="34" charset="0"/>
                <a:cs typeface="Open Sans" panose="020B0606030504020204" pitchFamily="34" charset="0"/>
              </a:rPr>
              <a:t>ИНЕРЦИЯ МЫШЛЕНИЯ </a:t>
            </a:r>
          </a:p>
        </p:txBody>
      </p:sp>
    </p:spTree>
    <p:extLst>
      <p:ext uri="{BB962C8B-B14F-4D97-AF65-F5344CB8AC3E}">
        <p14:creationId xmlns:p14="http://schemas.microsoft.com/office/powerpoint/2010/main" val="1802691045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1C605B0-3D9C-4042-A8D3-85AA57A4AF9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394137" y="346294"/>
            <a:chExt cx="8127125" cy="4528481"/>
          </a:xfrm>
        </p:grpSpPr>
        <p:pic>
          <p:nvPicPr>
            <p:cNvPr id="282626" name="Picture 2">
              <a:extLst>
                <a:ext uri="{FF2B5EF4-FFF2-40B4-BE49-F238E27FC236}">
                  <a16:creationId xmlns:a16="http://schemas.microsoft.com/office/drawing/2014/main" id="{B79229E4-E355-B043-8D2A-80B6CD7B07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062"/>
            <a:stretch/>
          </p:blipFill>
          <p:spPr bwMode="auto">
            <a:xfrm>
              <a:off x="394137" y="346294"/>
              <a:ext cx="2286001" cy="4528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1B08E40-E523-5147-BC17-7F8B5A6511D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66"/>
            <a:stretch/>
          </p:blipFill>
          <p:spPr bwMode="auto">
            <a:xfrm>
              <a:off x="3355428" y="346294"/>
              <a:ext cx="5165834" cy="4528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326E75E-E041-CD41-96A9-8C8A4DD39E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21" r="33526"/>
            <a:stretch/>
          </p:blipFill>
          <p:spPr bwMode="auto">
            <a:xfrm>
              <a:off x="2680138" y="346294"/>
              <a:ext cx="675290" cy="4528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009F41D5-7054-F24A-8D0A-693F8187654B}"/>
              </a:ext>
            </a:extLst>
          </p:cNvPr>
          <p:cNvCxnSpPr/>
          <p:nvPr/>
        </p:nvCxnSpPr>
        <p:spPr>
          <a:xfrm>
            <a:off x="1524000" y="857250"/>
            <a:ext cx="9144000" cy="51435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58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775D5E5-4BFF-F740-9F57-1C724B456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523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.mp4" descr="videoplayback.mp4">
            <a:hlinkClick r:id="" action="ppaction://media"/>
            <a:extLst>
              <a:ext uri="{FF2B5EF4-FFF2-40B4-BE49-F238E27FC236}">
                <a16:creationId xmlns:a16="http://schemas.microsoft.com/office/drawing/2014/main" id="{954E7F57-1B55-D74D-B71A-521850E692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124" y="0"/>
            <a:ext cx="9686925" cy="721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3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46C1D7C-EFC2-7543-ACBE-E963B4C93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400A7C-482A-0643-B314-698CFF80B4D7}"/>
              </a:ext>
            </a:extLst>
          </p:cNvPr>
          <p:cNvSpPr txBox="1"/>
          <p:nvPr/>
        </p:nvSpPr>
        <p:spPr>
          <a:xfrm>
            <a:off x="4000500" y="3429000"/>
            <a:ext cx="523698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ea typeface="Open Sans" panose="020B0606030504020204" pitchFamily="34" charset="0"/>
                <a:cs typeface="Open Sans" panose="020B0606030504020204" pitchFamily="34" charset="0"/>
              </a:rPr>
              <a:t>МОЗГОВОЙ ШТУРМ</a:t>
            </a:r>
          </a:p>
        </p:txBody>
      </p:sp>
    </p:spTree>
    <p:extLst>
      <p:ext uri="{BB962C8B-B14F-4D97-AF65-F5344CB8AC3E}">
        <p14:creationId xmlns:p14="http://schemas.microsoft.com/office/powerpoint/2010/main" val="471446535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C6D64F6-7051-7D45-83A2-E7D1ED1E4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586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B1A38E-A256-2245-97AF-F61578786C6A}"/>
              </a:ext>
            </a:extLst>
          </p:cNvPr>
          <p:cNvSpPr/>
          <p:nvPr/>
        </p:nvSpPr>
        <p:spPr>
          <a:xfrm>
            <a:off x="7741007" y="184586"/>
            <a:ext cx="4319587" cy="648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ea typeface="Open Sans" panose="020B0606030504020204" pitchFamily="34" charset="0"/>
                <a:cs typeface="Open Sans" panose="020B0606030504020204" pitchFamily="34" charset="0"/>
              </a:rPr>
              <a:t>Инерция мышления  — это подсознательное стремление человеческого мозга действовать по шаблону, решать проблему традиционными методами, поступать исходя из наработанного опыта.</a:t>
            </a:r>
          </a:p>
        </p:txBody>
      </p:sp>
    </p:spTree>
    <p:extLst>
      <p:ext uri="{BB962C8B-B14F-4D97-AF65-F5344CB8AC3E}">
        <p14:creationId xmlns:p14="http://schemas.microsoft.com/office/powerpoint/2010/main" val="2700672572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39DCB37-435F-684A-B76D-CA9EDED9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6ACD12-81F8-1F4F-A61F-8D27470DF993}"/>
              </a:ext>
            </a:extLst>
          </p:cNvPr>
          <p:cNvSpPr/>
          <p:nvPr/>
        </p:nvSpPr>
        <p:spPr>
          <a:xfrm>
            <a:off x="647699" y="2362226"/>
            <a:ext cx="1086802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3200" b="1" dirty="0">
                <a:ea typeface="Open Sans" panose="020B0606030504020204" pitchFamily="34" charset="0"/>
                <a:cs typeface="Open Sans" panose="020B0606030504020204" pitchFamily="34" charset="0"/>
              </a:rPr>
              <a:t>Микробиологи десятки лет проводили безуспешно многочисленные опыты, в попытках найти способ победить болезнетворные бактерии. </a:t>
            </a:r>
          </a:p>
          <a:p>
            <a:r>
              <a:rPr lang="ru-RU" sz="3200" b="1" dirty="0">
                <a:ea typeface="Open Sans" panose="020B0606030504020204" pitchFamily="34" charset="0"/>
                <a:cs typeface="Open Sans" panose="020B0606030504020204" pitchFamily="34" charset="0"/>
              </a:rPr>
              <a:t>Причина неудач - плесень – убивала образец.</a:t>
            </a:r>
          </a:p>
          <a:p>
            <a:r>
              <a:rPr lang="ru-RU" sz="3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ru-RU" sz="3200" b="1" dirty="0">
                <a:ea typeface="Open Sans" panose="020B0606030504020204" pitchFamily="34" charset="0"/>
                <a:cs typeface="Open Sans" panose="020B0606030504020204" pitchFamily="34" charset="0"/>
              </a:rPr>
              <a:t>Только спустя 20 лет Александр Флеминг догадался – плесень,  вещество, для борьбы с болезнями.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2E2A318-C4D8-8144-A669-39AF1A2495F7}"/>
              </a:ext>
            </a:extLst>
          </p:cNvPr>
          <p:cNvSpPr/>
          <p:nvPr/>
        </p:nvSpPr>
        <p:spPr>
          <a:xfrm>
            <a:off x="2788188" y="268587"/>
            <a:ext cx="59298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ea typeface="Open Sans" panose="020B0606030504020204" pitchFamily="34" charset="0"/>
                <a:cs typeface="Open Sans" panose="020B0606030504020204" pitchFamily="34" charset="0"/>
              </a:rPr>
              <a:t>ИНЕРЦИЯ МЫШЛЕНИЯ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E6FFF7-A447-82BB-6DD7-F6B6608CA74D}"/>
              </a:ext>
            </a:extLst>
          </p:cNvPr>
          <p:cNvSpPr/>
          <p:nvPr/>
        </p:nvSpPr>
        <p:spPr>
          <a:xfrm>
            <a:off x="647699" y="1204409"/>
            <a:ext cx="110394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a typeface="Open Sans" panose="020B0606030504020204" pitchFamily="34" charset="0"/>
                <a:cs typeface="Open Sans" panose="020B0606030504020204" pitchFamily="34" charset="0"/>
              </a:rPr>
              <a:t>ВЛИЯНИЕ ПРОФЕССИОНАЛЬНЫХ ТРАДИЦИЙ  - ИЗОБРЕТЕНИЕ ПЕНИЦИЛЛИНА</a:t>
            </a:r>
          </a:p>
        </p:txBody>
      </p:sp>
    </p:spTree>
    <p:extLst>
      <p:ext uri="{BB962C8B-B14F-4D97-AF65-F5344CB8AC3E}">
        <p14:creationId xmlns:p14="http://schemas.microsoft.com/office/powerpoint/2010/main" val="1054084554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55C972E-CCAE-1C6D-3269-E96F4CB02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7" y="-29271"/>
            <a:ext cx="121706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F91C6663-2273-3B7F-42A7-61641F8DBDAA}"/>
              </a:ext>
            </a:extLst>
          </p:cNvPr>
          <p:cNvGraphicFramePr/>
          <p:nvPr/>
        </p:nvGraphicFramePr>
        <p:xfrm>
          <a:off x="2351584" y="332656"/>
          <a:ext cx="9073008" cy="6138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8727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2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: фигура 2">
            <a:extLst>
              <a:ext uri="{FF2B5EF4-FFF2-40B4-BE49-F238E27FC236}">
                <a16:creationId xmlns:a16="http://schemas.microsoft.com/office/drawing/2014/main" id="{2B762EF5-F4BE-8F1A-B327-02931CF201A0}"/>
              </a:ext>
            </a:extLst>
          </p:cNvPr>
          <p:cNvSpPr/>
          <p:nvPr/>
        </p:nvSpPr>
        <p:spPr bwMode="auto">
          <a:xfrm>
            <a:off x="-87483" y="0"/>
            <a:ext cx="6840760" cy="7250978"/>
          </a:xfrm>
          <a:custGeom>
            <a:avLst/>
            <a:gdLst>
              <a:gd name="connsiteX0" fmla="*/ 5354320 w 5354320"/>
              <a:gd name="connsiteY0" fmla="*/ 3474720 h 6888480"/>
              <a:gd name="connsiteX1" fmla="*/ 4531360 w 5354320"/>
              <a:gd name="connsiteY1" fmla="*/ 0 h 6888480"/>
              <a:gd name="connsiteX2" fmla="*/ 0 w 5354320"/>
              <a:gd name="connsiteY2" fmla="*/ 0 h 6888480"/>
              <a:gd name="connsiteX3" fmla="*/ 0 w 5354320"/>
              <a:gd name="connsiteY3" fmla="*/ 6888480 h 6888480"/>
              <a:gd name="connsiteX4" fmla="*/ 4541520 w 5354320"/>
              <a:gd name="connsiteY4" fmla="*/ 6888480 h 6888480"/>
              <a:gd name="connsiteX5" fmla="*/ 5354320 w 5354320"/>
              <a:gd name="connsiteY5" fmla="*/ 3474720 h 688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4320" h="6888480" extrusionOk="0">
                <a:moveTo>
                  <a:pt x="5354320" y="3474720"/>
                </a:moveTo>
                <a:lnTo>
                  <a:pt x="4531360" y="0"/>
                </a:lnTo>
                <a:lnTo>
                  <a:pt x="0" y="0"/>
                </a:lnTo>
                <a:lnTo>
                  <a:pt x="0" y="6888480"/>
                </a:lnTo>
                <a:lnTo>
                  <a:pt x="4541520" y="6888480"/>
                </a:lnTo>
                <a:lnTo>
                  <a:pt x="5354320" y="34747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3600" b="0" i="0" u="none" strike="noStrike" cap="none" spc="0" dirty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 dirty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DB11D3-45C4-0E6D-BE9B-A2241BFE58FE}"/>
              </a:ext>
            </a:extLst>
          </p:cNvPr>
          <p:cNvSpPr txBox="1"/>
          <p:nvPr/>
        </p:nvSpPr>
        <p:spPr>
          <a:xfrm>
            <a:off x="6739452" y="732284"/>
            <a:ext cx="5443219" cy="6125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effectLst/>
                <a:latin typeface="Rubik" panose="02000604000000020004" pitchFamily="2" charset="-79"/>
                <a:ea typeface="Times New Roman" panose="02020603050405020304" pitchFamily="18" charset="0"/>
                <a:cs typeface="Rubik" panose="02000604000000020004" pitchFamily="2" charset="-79"/>
              </a:rPr>
              <a:t>1. Комплексное решение проблем</a:t>
            </a:r>
          </a:p>
          <a:p>
            <a:pPr fontAlgn="base"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effectLst/>
                <a:latin typeface="Rubik" panose="02000604000000020004" pitchFamily="2" charset="-79"/>
                <a:ea typeface="Times New Roman" panose="02020603050405020304" pitchFamily="18" charset="0"/>
                <a:cs typeface="Rubik" panose="02000604000000020004" pitchFamily="2" charset="-79"/>
              </a:rPr>
              <a:t>2. Критическое мышление</a:t>
            </a:r>
            <a:endParaRPr lang="ru-RU" sz="2400" dirty="0">
              <a:solidFill>
                <a:schemeClr val="bg1"/>
              </a:solidFill>
              <a:latin typeface="Rubik" panose="02000604000000020004" pitchFamily="2" charset="-79"/>
              <a:ea typeface="Times New Roman" panose="02020603050405020304" pitchFamily="18" charset="0"/>
              <a:cs typeface="Rubik" panose="02000604000000020004" pitchFamily="2" charset="-79"/>
            </a:endParaRPr>
          </a:p>
          <a:p>
            <a:pPr fontAlgn="base"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effectLst/>
                <a:latin typeface="Rubik" panose="02000604000000020004" pitchFamily="2" charset="-79"/>
                <a:ea typeface="Times New Roman" panose="02020603050405020304" pitchFamily="18" charset="0"/>
                <a:cs typeface="Rubik" panose="02000604000000020004" pitchFamily="2" charset="-79"/>
              </a:rPr>
              <a:t>3. Креативность</a:t>
            </a:r>
          </a:p>
          <a:p>
            <a:pPr fontAlgn="base"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effectLst/>
                <a:latin typeface="Rubik" panose="02000604000000020004" pitchFamily="2" charset="-79"/>
                <a:ea typeface="Times New Roman" panose="02020603050405020304" pitchFamily="18" charset="0"/>
                <a:cs typeface="Rubik" panose="02000604000000020004" pitchFamily="2" charset="-79"/>
              </a:rPr>
              <a:t>4. Умение управлять людьми</a:t>
            </a:r>
            <a:endParaRPr lang="ru-RU" sz="2400" dirty="0">
              <a:solidFill>
                <a:schemeClr val="bg1"/>
              </a:solidFill>
              <a:latin typeface="Rubik" panose="02000604000000020004" pitchFamily="2" charset="-79"/>
              <a:ea typeface="Times New Roman" panose="02020603050405020304" pitchFamily="18" charset="0"/>
              <a:cs typeface="Rubik" panose="02000604000000020004" pitchFamily="2" charset="-79"/>
            </a:endParaRPr>
          </a:p>
          <a:p>
            <a:pPr fontAlgn="base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effectLst/>
                <a:latin typeface="Rubik" panose="02000604000000020004" pitchFamily="2" charset="-79"/>
                <a:ea typeface="Times New Roman" panose="02020603050405020304" pitchFamily="18" charset="0"/>
                <a:cs typeface="Rubik" panose="02000604000000020004" pitchFamily="2" charset="-79"/>
              </a:rPr>
              <a:t>5. </a:t>
            </a:r>
            <a:r>
              <a:rPr lang="ru-RU" sz="2400" dirty="0">
                <a:solidFill>
                  <a:schemeClr val="bg1"/>
                </a:solidFill>
                <a:effectLst/>
                <a:latin typeface="Rubik" panose="02000604000000020004" pitchFamily="2" charset="-79"/>
                <a:ea typeface="Times New Roman" panose="02020603050405020304" pitchFamily="18" charset="0"/>
                <a:cs typeface="Rubik" panose="02000604000000020004" pitchFamily="2" charset="-79"/>
              </a:rPr>
              <a:t>Взаимодействие с людьми</a:t>
            </a:r>
          </a:p>
          <a:p>
            <a:pPr fontAlgn="base"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effectLst/>
                <a:latin typeface="Rubik" panose="02000604000000020004" pitchFamily="2" charset="-79"/>
                <a:ea typeface="Times New Roman" panose="02020603050405020304" pitchFamily="18" charset="0"/>
                <a:cs typeface="Rubik" panose="02000604000000020004" pitchFamily="2" charset="-79"/>
              </a:rPr>
              <a:t>6. Эмоциональный интеллект</a:t>
            </a:r>
            <a:endParaRPr lang="ru-RU" sz="2400" dirty="0">
              <a:solidFill>
                <a:schemeClr val="bg1"/>
              </a:solidFill>
              <a:latin typeface="Rubik" panose="02000604000000020004" pitchFamily="2" charset="-79"/>
              <a:ea typeface="Times New Roman" panose="02020603050405020304" pitchFamily="18" charset="0"/>
              <a:cs typeface="Rubik" panose="02000604000000020004" pitchFamily="2" charset="-79"/>
            </a:endParaRPr>
          </a:p>
          <a:p>
            <a:pPr fontAlgn="base"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effectLst/>
                <a:latin typeface="Rubik" panose="02000604000000020004" pitchFamily="2" charset="-79"/>
                <a:ea typeface="Times New Roman" panose="02020603050405020304" pitchFamily="18" charset="0"/>
                <a:cs typeface="Rubik" panose="02000604000000020004" pitchFamily="2" charset="-79"/>
              </a:rPr>
              <a:t>7. Формирование собственного мнения и принятие решений</a:t>
            </a:r>
            <a:endParaRPr lang="ru-RU" sz="2400" dirty="0">
              <a:solidFill>
                <a:schemeClr val="bg1"/>
              </a:solidFill>
              <a:latin typeface="Rubik" panose="02000604000000020004" pitchFamily="2" charset="-79"/>
              <a:ea typeface="Times New Roman" panose="02020603050405020304" pitchFamily="18" charset="0"/>
              <a:cs typeface="Rubik" panose="02000604000000020004" pitchFamily="2" charset="-79"/>
            </a:endParaRPr>
          </a:p>
          <a:p>
            <a:pPr fontAlgn="base"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effectLst/>
                <a:latin typeface="Rubik" panose="02000604000000020004" pitchFamily="2" charset="-79"/>
                <a:ea typeface="Times New Roman" panose="02020603050405020304" pitchFamily="18" charset="0"/>
                <a:cs typeface="Rubik" panose="02000604000000020004" pitchFamily="2" charset="-79"/>
              </a:rPr>
              <a:t>8. Клиентоориентированность</a:t>
            </a:r>
            <a:endParaRPr lang="ru-RU" sz="2400" dirty="0">
              <a:solidFill>
                <a:schemeClr val="bg1"/>
              </a:solidFill>
              <a:latin typeface="Rubik" panose="02000604000000020004" pitchFamily="2" charset="-79"/>
              <a:ea typeface="Times New Roman" panose="02020603050405020304" pitchFamily="18" charset="0"/>
              <a:cs typeface="Rubik" panose="02000604000000020004" pitchFamily="2" charset="-79"/>
            </a:endParaRPr>
          </a:p>
          <a:p>
            <a:pPr fontAlgn="base"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effectLst/>
                <a:latin typeface="Rubik" panose="02000604000000020004" pitchFamily="2" charset="-79"/>
                <a:ea typeface="Times New Roman" panose="02020603050405020304" pitchFamily="18" charset="0"/>
                <a:cs typeface="Rubik" panose="02000604000000020004" pitchFamily="2" charset="-79"/>
              </a:rPr>
              <a:t>9. Умение вести переговоры</a:t>
            </a:r>
            <a:endParaRPr lang="ru-RU" sz="2400" dirty="0">
              <a:solidFill>
                <a:schemeClr val="bg1"/>
              </a:solidFill>
              <a:latin typeface="Rubik" panose="02000604000000020004" pitchFamily="2" charset="-79"/>
              <a:ea typeface="Times New Roman" panose="02020603050405020304" pitchFamily="18" charset="0"/>
              <a:cs typeface="Rubik" panose="02000604000000020004" pitchFamily="2" charset="-79"/>
            </a:endParaRPr>
          </a:p>
          <a:p>
            <a:pPr fontAlgn="base">
              <a:lnSpc>
                <a:spcPct val="150000"/>
              </a:lnSpc>
            </a:pPr>
            <a:r>
              <a:rPr lang="ru-RU" sz="2400" dirty="0">
                <a:solidFill>
                  <a:schemeClr val="bg1"/>
                </a:solidFill>
                <a:effectLst/>
                <a:latin typeface="Rubik" panose="02000604000000020004" pitchFamily="2" charset="-79"/>
                <a:ea typeface="Times New Roman" panose="02020603050405020304" pitchFamily="18" charset="0"/>
                <a:cs typeface="Rubik" panose="02000604000000020004" pitchFamily="2" charset="-79"/>
              </a:rPr>
              <a:t>10. Гибкость ума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4F35C69-6C56-8BB9-EADD-61CFB5DA8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4030" y="4766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338F2818-2D2F-E5D5-2DDD-9FC44BC6C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0574" y="22768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2C8CB-86BA-59E6-3302-21C8F343B128}"/>
              </a:ext>
            </a:extLst>
          </p:cNvPr>
          <p:cNvSpPr txBox="1"/>
          <p:nvPr/>
        </p:nvSpPr>
        <p:spPr>
          <a:xfrm>
            <a:off x="407368" y="3086880"/>
            <a:ext cx="529688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0" u="none" strike="noStrike" cap="none" spc="0" dirty="0">
                <a:ln>
                  <a:noFill/>
                </a:ln>
                <a:latin typeface="Rubik" panose="02000604000000020004" pitchFamily="2" charset="-79"/>
                <a:cs typeface="Rubik" panose="02000604000000020004" pitchFamily="2" charset="-79"/>
              </a:rPr>
              <a:t>ТОП-10</a:t>
            </a:r>
            <a:r>
              <a:rPr lang="en-US" sz="3200" b="1" i="0" u="none" strike="noStrike" cap="none" spc="0" dirty="0">
                <a:ln>
                  <a:noFill/>
                </a:ln>
                <a:latin typeface="Rubik" panose="02000604000000020004" pitchFamily="2" charset="-79"/>
                <a:cs typeface="Rubik" panose="02000604000000020004" pitchFamily="2" charset="-79"/>
              </a:rPr>
              <a:t> </a:t>
            </a:r>
            <a:r>
              <a:rPr lang="en" sz="3200" b="1" i="0" dirty="0"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soft </a:t>
            </a:r>
            <a:r>
              <a:rPr lang="en-US" sz="3200" b="1" i="0" dirty="0"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s</a:t>
            </a:r>
            <a:r>
              <a:rPr lang="en" sz="3200" b="1" i="0" dirty="0"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kills</a:t>
            </a:r>
            <a:r>
              <a:rPr lang="ru-RU" sz="3200" b="1" i="0" u="none" strike="noStrike" cap="none" spc="0" dirty="0">
                <a:ln>
                  <a:noFill/>
                </a:ln>
                <a:latin typeface="Rubik" panose="02000604000000020004" pitchFamily="2" charset="-79"/>
                <a:cs typeface="Rubik" panose="02000604000000020004" pitchFamily="2" charset="-79"/>
              </a:rPr>
              <a:t> </a:t>
            </a:r>
          </a:p>
          <a:p>
            <a:pPr marR="0" lvl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3200" b="1" i="0" u="none" strike="noStrike" cap="none" spc="0" dirty="0">
                <a:ln>
                  <a:noFill/>
                </a:ln>
                <a:latin typeface="Rubik" panose="02000604000000020004" pitchFamily="2" charset="-79"/>
                <a:cs typeface="Rubik" panose="02000604000000020004" pitchFamily="2" charset="-79"/>
              </a:rPr>
              <a:t>Новые мягкие навыки</a:t>
            </a:r>
          </a:p>
        </p:txBody>
      </p:sp>
    </p:spTree>
    <p:extLst>
      <p:ext uri="{BB962C8B-B14F-4D97-AF65-F5344CB8AC3E}">
        <p14:creationId xmlns:p14="http://schemas.microsoft.com/office/powerpoint/2010/main" val="53738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0" y="0"/>
            <a:ext cx="12192000" cy="2380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/>
            <a:endParaRPr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FD570A-4482-D565-0A1B-0E10A07C48EE}"/>
              </a:ext>
            </a:extLst>
          </p:cNvPr>
          <p:cNvSpPr txBox="1"/>
          <p:nvPr/>
        </p:nvSpPr>
        <p:spPr>
          <a:xfrm>
            <a:off x="767408" y="1988840"/>
            <a:ext cx="110892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/>
            <a:r>
              <a:rPr lang="ru-RU" sz="4000" dirty="0">
                <a:solidFill>
                  <a:srgbClr val="000000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«Жизнь – как вождение велосипеда. Чтобы сохранить равновесие, ты должен двигаться» </a:t>
            </a:r>
            <a:endParaRPr lang="ru-RU" sz="4000" dirty="0">
              <a:solidFill>
                <a:srgbClr val="000000"/>
              </a:solidFill>
              <a:latin typeface="Rubik" panose="02000604000000020004" pitchFamily="2" charset="-79"/>
              <a:ea typeface="Calibri" panose="020F0502020204030204" pitchFamily="34" charset="0"/>
              <a:cs typeface="Rubik" panose="02000604000000020004" pitchFamily="2" charset="-79"/>
            </a:endParaRPr>
          </a:p>
          <a:p>
            <a:pPr indent="449580" algn="r"/>
            <a:r>
              <a:rPr lang="ru-RU" sz="4000" dirty="0">
                <a:solidFill>
                  <a:srgbClr val="000000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Альберт Эйнштейн. </a:t>
            </a:r>
            <a:endParaRPr lang="ru-RU" sz="4000" dirty="0">
              <a:effectLst/>
              <a:latin typeface="Rubik" panose="02000604000000020004" pitchFamily="2" charset="-79"/>
              <a:ea typeface="Calibri" panose="020F0502020204030204" pitchFamily="34" charset="0"/>
              <a:cs typeface="Rubik" panose="02000604000000020004" pitchFamily="2" charset="-79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A789B2-472E-1277-0ABB-2A1528D92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7" y="0"/>
            <a:ext cx="12222911" cy="684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67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2C985B75-C2C8-6B5C-56F0-8D516441F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" r="1532"/>
          <a:stretch/>
        </p:blipFill>
        <p:spPr bwMode="auto">
          <a:xfrm>
            <a:off x="-30416" y="-774083"/>
            <a:ext cx="12222416" cy="825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960D9B-BE7C-C5DC-EA84-12C7B4C89F14}"/>
              </a:ext>
            </a:extLst>
          </p:cNvPr>
          <p:cNvSpPr txBox="1"/>
          <p:nvPr/>
        </p:nvSpPr>
        <p:spPr>
          <a:xfrm>
            <a:off x="-744760" y="4293096"/>
            <a:ext cx="78809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8000" i="0" dirty="0">
                <a:solidFill>
                  <a:srgbClr val="000000"/>
                </a:solidFill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hard-skills</a:t>
            </a:r>
            <a:endParaRPr lang="ru-RU" sz="8000" dirty="0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271998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0" y="-13202"/>
            <a:ext cx="12192000" cy="6858000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4628319" y="1916832"/>
            <a:ext cx="6732023" cy="2880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  <a:defRPr/>
            </a:pPr>
            <a:r>
              <a:rPr lang="ru-RU" sz="3600" dirty="0">
                <a:solidFill>
                  <a:schemeClr val="bg1"/>
                </a:solidFill>
                <a:latin typeface="Rubik Bold"/>
                <a:cs typeface="Rubik Bold"/>
              </a:rPr>
              <a:t>КОМПЛЕКСНОЕ И ГИБКОЕ ПРИМЕНЕНИЕ ИНСТРУМЕНТОВ </a:t>
            </a:r>
          </a:p>
          <a:p>
            <a:pPr algn="ctr">
              <a:lnSpc>
                <a:spcPct val="170000"/>
              </a:lnSpc>
              <a:defRPr/>
            </a:pPr>
            <a:r>
              <a:rPr lang="ru-RU" sz="3600" dirty="0">
                <a:solidFill>
                  <a:schemeClr val="bg1"/>
                </a:solidFill>
                <a:latin typeface="Rubik Bold"/>
                <a:cs typeface="Rubik Bold"/>
              </a:rPr>
              <a:t>РАЗНЫХ МЕТОДОЛОГИЙ И ТЕХНОЛОГИЙ,</a:t>
            </a:r>
          </a:p>
          <a:p>
            <a:pPr algn="ctr">
              <a:lnSpc>
                <a:spcPct val="170000"/>
              </a:lnSpc>
              <a:defRPr/>
            </a:pPr>
            <a:r>
              <a:rPr lang="ru-RU" sz="3600" dirty="0">
                <a:solidFill>
                  <a:schemeClr val="bg1"/>
                </a:solidFill>
                <a:latin typeface="Rubik Bold"/>
                <a:cs typeface="Rubik Bold"/>
              </a:rPr>
              <a:t> КРЕАТИВНОСТЬ В РАБОТЕ С ПРОБЛЕМАМИ</a:t>
            </a:r>
            <a:endParaRPr lang="ru-RU" sz="7200" dirty="0">
              <a:solidFill>
                <a:schemeClr val="bg1"/>
              </a:solidFill>
              <a:latin typeface="Rubik Bold"/>
              <a:cs typeface="Rubik Bold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-38912" y="-13202"/>
          <a:ext cx="4458375" cy="690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leObj" r:id="rId3" imgW="4384040" imgH="6788785" progId="CorelDraw.Graphic.21">
                  <p:embed/>
                </p:oleObj>
              </mc:Choice>
              <mc:Fallback>
                <p:oleObj name="oleObj" r:id="rId3" imgW="4384040" imgH="6788785" progId="CorelDraw.Graphic.21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 bwMode="auto">
                      <a:xfrm>
                        <a:off x="-38912" y="-13202"/>
                        <a:ext cx="4458375" cy="6903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BE30E95-4C09-5ECF-000E-12D91D9A702B}"/>
              </a:ext>
            </a:extLst>
          </p:cNvPr>
          <p:cNvSpPr txBox="1"/>
          <p:nvPr/>
        </p:nvSpPr>
        <p:spPr>
          <a:xfrm>
            <a:off x="191344" y="2708920"/>
            <a:ext cx="3660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6283C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Что делать ?</a:t>
            </a:r>
          </a:p>
        </p:txBody>
      </p:sp>
    </p:spTree>
    <p:extLst>
      <p:ext uri="{BB962C8B-B14F-4D97-AF65-F5344CB8AC3E}">
        <p14:creationId xmlns:p14="http://schemas.microsoft.com/office/powerpoint/2010/main" val="1665097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>
            <a:extLst>
              <a:ext uri="{FF2B5EF4-FFF2-40B4-BE49-F238E27FC236}">
                <a16:creationId xmlns:a16="http://schemas.microsoft.com/office/drawing/2014/main" id="{5321BF05-EBD5-13E3-BA68-137065F6C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1268414"/>
            <a:ext cx="79216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65125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kumimoji="1" sz="2800">
                <a:solidFill>
                  <a:schemeClr val="bg2"/>
                </a:solidFill>
                <a:latin typeface="PF DinDisplay Pro" pitchFamily="2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400">
                <a:solidFill>
                  <a:schemeClr val="bg2"/>
                </a:solidFill>
                <a:latin typeface="PF DinDisplay Pro" pitchFamily="2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chemeClr val="bg2"/>
                </a:solidFill>
                <a:latin typeface="PF DinDisplay Pro" pitchFamily="2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chemeClr val="bg2"/>
                </a:solidFill>
                <a:latin typeface="PF DinDisplay Pro" pitchFamily="2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3000">
              <a:latin typeface="Arial" panose="020B0604020202020204" pitchFamily="34" charset="0"/>
            </a:endParaRPr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876EDD0E-1BD6-4AA9-A2DE-9BDD60E88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877888"/>
            <a:ext cx="87566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kumimoji="1" sz="2800">
                <a:solidFill>
                  <a:schemeClr val="bg2"/>
                </a:solidFill>
                <a:latin typeface="PF DinDisplay Pro" pitchFamily="2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400">
                <a:solidFill>
                  <a:schemeClr val="bg2"/>
                </a:solidFill>
                <a:latin typeface="PF DinDisplay Pro" pitchFamily="2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chemeClr val="bg2"/>
                </a:solidFill>
                <a:latin typeface="PF DinDisplay Pro" pitchFamily="2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chemeClr val="bg2"/>
                </a:solidFill>
                <a:latin typeface="PF DinDisplay Pro" pitchFamily="2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ru-RU" altLang="ru-RU" sz="2400">
                <a:solidFill>
                  <a:schemeClr val="bg1"/>
                </a:solidFill>
                <a:latin typeface="Arial" panose="020B0604020202020204" pitchFamily="34" charset="0"/>
              </a:rPr>
              <a:t>Влияние основных факторов на уровень совокупной производительности </a:t>
            </a:r>
          </a:p>
        </p:txBody>
      </p:sp>
      <p:sp>
        <p:nvSpPr>
          <p:cNvPr id="35843" name="Text Box 4">
            <a:extLst>
              <a:ext uri="{FF2B5EF4-FFF2-40B4-BE49-F238E27FC236}">
                <a16:creationId xmlns:a16="http://schemas.microsoft.com/office/drawing/2014/main" id="{51DFEEEE-3CD4-0627-B0A8-FC3439B0F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189" y="1268413"/>
            <a:ext cx="7921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kumimoji="1" sz="2800">
                <a:solidFill>
                  <a:schemeClr val="bg2"/>
                </a:solidFill>
                <a:latin typeface="PF DinDisplay Pro" pitchFamily="2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400">
                <a:solidFill>
                  <a:schemeClr val="bg2"/>
                </a:solidFill>
                <a:latin typeface="PF DinDisplay Pro" pitchFamily="2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chemeClr val="bg2"/>
                </a:solidFill>
                <a:latin typeface="PF DinDisplay Pro" pitchFamily="2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chemeClr val="bg2"/>
                </a:solidFill>
                <a:latin typeface="PF DinDisplay Pro" pitchFamily="2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kumimoji="0" lang="ru-RU" altLang="ru-RU" sz="180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35844" name="Text Box 5">
            <a:extLst>
              <a:ext uri="{FF2B5EF4-FFF2-40B4-BE49-F238E27FC236}">
                <a16:creationId xmlns:a16="http://schemas.microsoft.com/office/drawing/2014/main" id="{4C009687-221B-DBF0-512A-EC41F12A8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64" y="1317536"/>
            <a:ext cx="11953327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365125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defRPr kumimoji="1" sz="2800">
                <a:solidFill>
                  <a:schemeClr val="bg2"/>
                </a:solidFill>
                <a:latin typeface="PF DinDisplay Pro" pitchFamily="2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400">
                <a:solidFill>
                  <a:schemeClr val="bg2"/>
                </a:solidFill>
                <a:latin typeface="PF DinDisplay Pro" pitchFamily="2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chemeClr val="bg2"/>
                </a:solidFill>
                <a:latin typeface="PF DinDisplay Pro" pitchFamily="2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Blip>
                <a:blip r:embed="rId3"/>
              </a:buBlip>
              <a:defRPr kumimoji="1" sz="2000">
                <a:solidFill>
                  <a:schemeClr val="bg2"/>
                </a:solidFill>
                <a:latin typeface="PF DinDisplay Pro" pitchFamily="2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kumimoji="1" sz="2000">
                <a:solidFill>
                  <a:schemeClr val="bg2"/>
                </a:solidFill>
                <a:latin typeface="Trebuchet MS" panose="020B070302020209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600" dirty="0">
              <a:solidFill>
                <a:schemeClr val="tx1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ru-RU" altLang="ru-RU" sz="4000" dirty="0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И х Т = С,</a:t>
            </a:r>
            <a:r>
              <a:rPr kumimoji="0" lang="ru-RU" altLang="ru-RU" sz="3000" dirty="0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</a:t>
            </a:r>
            <a:r>
              <a:rPr kumimoji="0" lang="ru-RU" altLang="ru-RU" sz="2200" dirty="0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где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ru-RU" altLang="ru-RU" sz="3000" dirty="0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ru-RU" altLang="ru-RU" sz="2200" dirty="0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С -уровень совокупной производительности труда;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ru-RU" altLang="ru-RU" sz="2200" dirty="0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И - уровень индивидуальной производительности труда;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ru-RU" altLang="ru-RU" sz="2200" dirty="0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Т - уровень производительности организационно-технических средств.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2200" dirty="0">
              <a:solidFill>
                <a:schemeClr val="tx1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ru-RU" altLang="ru-RU" sz="2200" dirty="0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Если принять за максимальный уровень С, И, Т норму, равную 1, то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ru-RU" altLang="ru-RU" sz="1600" dirty="0">
              <a:solidFill>
                <a:schemeClr val="tx1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kumimoji="0" lang="ru-RU" altLang="ru-RU" sz="3600" dirty="0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1 = 1 х 1  (</a:t>
            </a:r>
            <a:r>
              <a:rPr kumimoji="0" lang="ru-RU" altLang="ru-RU" sz="3600" dirty="0" err="1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Сmax</a:t>
            </a:r>
            <a:r>
              <a:rPr kumimoji="0" lang="ru-RU" altLang="ru-RU" sz="3600" dirty="0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= </a:t>
            </a:r>
            <a:r>
              <a:rPr kumimoji="0" lang="ru-RU" altLang="ru-RU" sz="3600" dirty="0" err="1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Иmax</a:t>
            </a:r>
            <a:r>
              <a:rPr kumimoji="0" lang="ru-RU" altLang="ru-RU" sz="3600" dirty="0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</a:t>
            </a:r>
            <a:r>
              <a:rPr kumimoji="0" lang="ru-RU" altLang="ru-RU" sz="3600" dirty="0" err="1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x</a:t>
            </a:r>
            <a:r>
              <a:rPr kumimoji="0" lang="ru-RU" altLang="ru-RU" sz="3600" dirty="0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</a:t>
            </a:r>
            <a:r>
              <a:rPr kumimoji="0" lang="ru-RU" altLang="ru-RU" sz="3600" dirty="0" err="1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Tmax</a:t>
            </a:r>
            <a:r>
              <a:rPr kumimoji="0" lang="ru-RU" altLang="ru-RU" sz="3600" dirty="0">
                <a:solidFill>
                  <a:schemeClr val="tx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9267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492BAC9-013A-437F-86F4-9ECD4669E166}"/>
              </a:ext>
            </a:extLst>
          </p:cNvPr>
          <p:cNvSpPr/>
          <p:nvPr/>
        </p:nvSpPr>
        <p:spPr>
          <a:xfrm>
            <a:off x="467390" y="1279496"/>
            <a:ext cx="1494233" cy="5392956"/>
          </a:xfrm>
          <a:custGeom>
            <a:avLst/>
            <a:gdLst>
              <a:gd name="connsiteX0" fmla="*/ 747333 w 1494233"/>
              <a:gd name="connsiteY0" fmla="*/ 0 h 3257934"/>
              <a:gd name="connsiteX1" fmla="*/ 1494233 w 1494233"/>
              <a:gd name="connsiteY1" fmla="*/ 746901 h 3257934"/>
              <a:gd name="connsiteX2" fmla="*/ 1494233 w 1494233"/>
              <a:gd name="connsiteY2" fmla="*/ 2511034 h 3257934"/>
              <a:gd name="connsiteX3" fmla="*/ 747333 w 1494233"/>
              <a:gd name="connsiteY3" fmla="*/ 3257934 h 3257934"/>
              <a:gd name="connsiteX4" fmla="*/ 0 w 1494233"/>
              <a:gd name="connsiteY4" fmla="*/ 2511034 h 3257934"/>
              <a:gd name="connsiteX5" fmla="*/ 0 w 1494233"/>
              <a:gd name="connsiteY5" fmla="*/ 746901 h 3257934"/>
              <a:gd name="connsiteX6" fmla="*/ 747333 w 1494233"/>
              <a:gd name="connsiteY6" fmla="*/ 0 h 325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4233" h="3257934">
                <a:moveTo>
                  <a:pt x="747333" y="0"/>
                </a:moveTo>
                <a:cubicBezTo>
                  <a:pt x="1159666" y="0"/>
                  <a:pt x="1494233" y="334567"/>
                  <a:pt x="1494233" y="746901"/>
                </a:cubicBezTo>
                <a:lnTo>
                  <a:pt x="1494233" y="2511034"/>
                </a:lnTo>
                <a:cubicBezTo>
                  <a:pt x="1494233" y="2923767"/>
                  <a:pt x="1159666" y="3257934"/>
                  <a:pt x="747333" y="3257934"/>
                </a:cubicBezTo>
                <a:cubicBezTo>
                  <a:pt x="334567" y="3257934"/>
                  <a:pt x="0" y="2923767"/>
                  <a:pt x="0" y="2511034"/>
                </a:cubicBezTo>
                <a:lnTo>
                  <a:pt x="0" y="746901"/>
                </a:lnTo>
                <a:cubicBezTo>
                  <a:pt x="0" y="334567"/>
                  <a:pt x="334567" y="0"/>
                  <a:pt x="747333" y="0"/>
                </a:cubicBezTo>
                <a:close/>
              </a:path>
            </a:pathLst>
          </a:custGeom>
          <a:solidFill>
            <a:srgbClr val="FFC857"/>
          </a:soli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2B92E048-B982-40B8-8F91-C6614DC1890A}"/>
              </a:ext>
            </a:extLst>
          </p:cNvPr>
          <p:cNvSpPr/>
          <p:nvPr/>
        </p:nvSpPr>
        <p:spPr>
          <a:xfrm>
            <a:off x="750978" y="1533496"/>
            <a:ext cx="973933" cy="973934"/>
          </a:xfrm>
          <a:custGeom>
            <a:avLst/>
            <a:gdLst>
              <a:gd name="connsiteX0" fmla="*/ 486966 w 973933"/>
              <a:gd name="connsiteY0" fmla="*/ 0 h 973934"/>
              <a:gd name="connsiteX1" fmla="*/ 973933 w 973933"/>
              <a:gd name="connsiteY1" fmla="*/ 486967 h 973934"/>
              <a:gd name="connsiteX2" fmla="*/ 486966 w 973933"/>
              <a:gd name="connsiteY2" fmla="*/ 973934 h 973934"/>
              <a:gd name="connsiteX3" fmla="*/ 0 w 973933"/>
              <a:gd name="connsiteY3" fmla="*/ 486967 h 973934"/>
              <a:gd name="connsiteX4" fmla="*/ 486966 w 973933"/>
              <a:gd name="connsiteY4" fmla="*/ 0 h 973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933" h="973934">
                <a:moveTo>
                  <a:pt x="486966" y="0"/>
                </a:moveTo>
                <a:cubicBezTo>
                  <a:pt x="756066" y="0"/>
                  <a:pt x="973933" y="217867"/>
                  <a:pt x="973933" y="486967"/>
                </a:cubicBezTo>
                <a:cubicBezTo>
                  <a:pt x="973933" y="756034"/>
                  <a:pt x="756066" y="973934"/>
                  <a:pt x="486966" y="973934"/>
                </a:cubicBezTo>
                <a:cubicBezTo>
                  <a:pt x="217900" y="973934"/>
                  <a:pt x="0" y="756034"/>
                  <a:pt x="0" y="486967"/>
                </a:cubicBezTo>
                <a:cubicBezTo>
                  <a:pt x="0" y="217867"/>
                  <a:pt x="217900" y="0"/>
                  <a:pt x="4869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innerShdw blurRad="101600" dist="76200" dir="13500000">
              <a:prstClr val="black">
                <a:alpha val="50000"/>
              </a:prstClr>
            </a:inn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667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59" name="Google Shape;559;p22"/>
          <p:cNvSpPr txBox="1"/>
          <p:nvPr/>
        </p:nvSpPr>
        <p:spPr>
          <a:xfrm>
            <a:off x="488260" y="2571488"/>
            <a:ext cx="149440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267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Bold" pitchFamily="2" charset="0"/>
                <a:ea typeface="Fira Sans Extra Condensed Medium"/>
                <a:cs typeface="Fira Sans Extra Condensed Medium"/>
                <a:sym typeface="Fira Sans Extra Condensed Medium"/>
              </a:rPr>
              <a:t>1913</a:t>
            </a:r>
          </a:p>
        </p:txBody>
      </p:sp>
      <p:sp>
        <p:nvSpPr>
          <p:cNvPr id="560" name="Google Shape;560;p22"/>
          <p:cNvSpPr txBox="1"/>
          <p:nvPr/>
        </p:nvSpPr>
        <p:spPr>
          <a:xfrm>
            <a:off x="488245" y="2960372"/>
            <a:ext cx="1494400" cy="1503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krobat Bold" pitchFamily="2" charset="0"/>
              </a:rPr>
              <a:t>Генри Форда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krobat Bold" pitchFamily="2" charset="0"/>
              </a:rPr>
              <a:t>конвейер, </a:t>
            </a:r>
            <a:r>
              <a:rPr lang="ru-RU" sz="2000" b="1" dirty="0" err="1">
                <a:solidFill>
                  <a:schemeClr val="bg1"/>
                </a:solidFill>
                <a:latin typeface="Akrobat Bold" pitchFamily="2" charset="0"/>
              </a:rPr>
              <a:t>стандарти-зация</a:t>
            </a:r>
            <a:endParaRPr lang="ru-RU" sz="2000" b="1" dirty="0">
              <a:solidFill>
                <a:schemeClr val="bg1"/>
              </a:solidFill>
              <a:latin typeface="Akrobat Bold" pitchFamily="2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F6D83560-08B4-41C8-A220-DA6A084D8C14}"/>
              </a:ext>
            </a:extLst>
          </p:cNvPr>
          <p:cNvSpPr/>
          <p:nvPr/>
        </p:nvSpPr>
        <p:spPr>
          <a:xfrm>
            <a:off x="2104306" y="1279495"/>
            <a:ext cx="1494233" cy="5392957"/>
          </a:xfrm>
          <a:custGeom>
            <a:avLst/>
            <a:gdLst>
              <a:gd name="connsiteX0" fmla="*/ 747300 w 1494233"/>
              <a:gd name="connsiteY0" fmla="*/ 0 h 3257934"/>
              <a:gd name="connsiteX1" fmla="*/ 1494233 w 1494233"/>
              <a:gd name="connsiteY1" fmla="*/ 746901 h 3257934"/>
              <a:gd name="connsiteX2" fmla="*/ 1494233 w 1494233"/>
              <a:gd name="connsiteY2" fmla="*/ 2511034 h 3257934"/>
              <a:gd name="connsiteX3" fmla="*/ 747300 w 1494233"/>
              <a:gd name="connsiteY3" fmla="*/ 3257934 h 3257934"/>
              <a:gd name="connsiteX4" fmla="*/ 0 w 1494233"/>
              <a:gd name="connsiteY4" fmla="*/ 2511034 h 3257934"/>
              <a:gd name="connsiteX5" fmla="*/ 0 w 1494233"/>
              <a:gd name="connsiteY5" fmla="*/ 746901 h 3257934"/>
              <a:gd name="connsiteX6" fmla="*/ 747300 w 1494233"/>
              <a:gd name="connsiteY6" fmla="*/ 0 h 325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4233" h="3257934">
                <a:moveTo>
                  <a:pt x="747300" y="0"/>
                </a:moveTo>
                <a:cubicBezTo>
                  <a:pt x="1159666" y="0"/>
                  <a:pt x="1494233" y="334567"/>
                  <a:pt x="1494233" y="746901"/>
                </a:cubicBezTo>
                <a:lnTo>
                  <a:pt x="1494233" y="2511034"/>
                </a:lnTo>
                <a:cubicBezTo>
                  <a:pt x="1494233" y="2923767"/>
                  <a:pt x="1159666" y="3257934"/>
                  <a:pt x="747300" y="3257934"/>
                </a:cubicBezTo>
                <a:cubicBezTo>
                  <a:pt x="334533" y="3257934"/>
                  <a:pt x="0" y="2923767"/>
                  <a:pt x="0" y="2511034"/>
                </a:cubicBezTo>
                <a:lnTo>
                  <a:pt x="0" y="746901"/>
                </a:lnTo>
                <a:cubicBezTo>
                  <a:pt x="0" y="334567"/>
                  <a:pt x="334533" y="0"/>
                  <a:pt x="747300" y="0"/>
                </a:cubicBezTo>
                <a:close/>
              </a:path>
            </a:pathLst>
          </a:custGeom>
          <a:solidFill>
            <a:srgbClr val="E9724C"/>
          </a:soli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36C4E7A-109C-47EB-875B-CCA673FA8D46}"/>
              </a:ext>
            </a:extLst>
          </p:cNvPr>
          <p:cNvSpPr/>
          <p:nvPr/>
        </p:nvSpPr>
        <p:spPr>
          <a:xfrm>
            <a:off x="2357506" y="1533496"/>
            <a:ext cx="973933" cy="973934"/>
          </a:xfrm>
          <a:custGeom>
            <a:avLst/>
            <a:gdLst>
              <a:gd name="connsiteX0" fmla="*/ 486966 w 973933"/>
              <a:gd name="connsiteY0" fmla="*/ 0 h 973934"/>
              <a:gd name="connsiteX1" fmla="*/ 973933 w 973933"/>
              <a:gd name="connsiteY1" fmla="*/ 486967 h 973934"/>
              <a:gd name="connsiteX2" fmla="*/ 486966 w 973933"/>
              <a:gd name="connsiteY2" fmla="*/ 973934 h 973934"/>
              <a:gd name="connsiteX3" fmla="*/ 0 w 973933"/>
              <a:gd name="connsiteY3" fmla="*/ 486967 h 973934"/>
              <a:gd name="connsiteX4" fmla="*/ 486966 w 973933"/>
              <a:gd name="connsiteY4" fmla="*/ 0 h 973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933" h="973934">
                <a:moveTo>
                  <a:pt x="486966" y="0"/>
                </a:moveTo>
                <a:cubicBezTo>
                  <a:pt x="755633" y="0"/>
                  <a:pt x="973933" y="217867"/>
                  <a:pt x="973933" y="486967"/>
                </a:cubicBezTo>
                <a:cubicBezTo>
                  <a:pt x="973933" y="756034"/>
                  <a:pt x="755633" y="973934"/>
                  <a:pt x="486966" y="973934"/>
                </a:cubicBezTo>
                <a:cubicBezTo>
                  <a:pt x="217866" y="973934"/>
                  <a:pt x="0" y="756034"/>
                  <a:pt x="0" y="486967"/>
                </a:cubicBezTo>
                <a:cubicBezTo>
                  <a:pt x="0" y="217867"/>
                  <a:pt x="217866" y="0"/>
                  <a:pt x="4869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innerShdw blurRad="101600" dist="76200" dir="13500000">
              <a:prstClr val="black">
                <a:alpha val="50000"/>
              </a:prstClr>
            </a:inn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667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CD401AC-AFEB-4F3D-A385-C8897EC6E43D}"/>
              </a:ext>
            </a:extLst>
          </p:cNvPr>
          <p:cNvSpPr/>
          <p:nvPr/>
        </p:nvSpPr>
        <p:spPr>
          <a:xfrm>
            <a:off x="3764524" y="1279496"/>
            <a:ext cx="1494233" cy="5392958"/>
          </a:xfrm>
          <a:custGeom>
            <a:avLst/>
            <a:gdLst>
              <a:gd name="connsiteX0" fmla="*/ 747300 w 1494233"/>
              <a:gd name="connsiteY0" fmla="*/ 0 h 3257934"/>
              <a:gd name="connsiteX1" fmla="*/ 1494233 w 1494233"/>
              <a:gd name="connsiteY1" fmla="*/ 746901 h 3257934"/>
              <a:gd name="connsiteX2" fmla="*/ 1494233 w 1494233"/>
              <a:gd name="connsiteY2" fmla="*/ 2511034 h 3257934"/>
              <a:gd name="connsiteX3" fmla="*/ 747300 w 1494233"/>
              <a:gd name="connsiteY3" fmla="*/ 3257934 h 3257934"/>
              <a:gd name="connsiteX4" fmla="*/ 0 w 1494233"/>
              <a:gd name="connsiteY4" fmla="*/ 2511034 h 3257934"/>
              <a:gd name="connsiteX5" fmla="*/ 0 w 1494233"/>
              <a:gd name="connsiteY5" fmla="*/ 746901 h 3257934"/>
              <a:gd name="connsiteX6" fmla="*/ 747300 w 1494233"/>
              <a:gd name="connsiteY6" fmla="*/ 0 h 325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4233" h="3257934">
                <a:moveTo>
                  <a:pt x="747300" y="0"/>
                </a:moveTo>
                <a:cubicBezTo>
                  <a:pt x="1159666" y="0"/>
                  <a:pt x="1494233" y="334567"/>
                  <a:pt x="1494233" y="746901"/>
                </a:cubicBezTo>
                <a:lnTo>
                  <a:pt x="1494233" y="2511034"/>
                </a:lnTo>
                <a:cubicBezTo>
                  <a:pt x="1494233" y="2923767"/>
                  <a:pt x="1159666" y="3257934"/>
                  <a:pt x="747300" y="3257934"/>
                </a:cubicBezTo>
                <a:cubicBezTo>
                  <a:pt x="334566" y="3257934"/>
                  <a:pt x="0" y="2923767"/>
                  <a:pt x="0" y="2511034"/>
                </a:cubicBezTo>
                <a:lnTo>
                  <a:pt x="0" y="746901"/>
                </a:lnTo>
                <a:cubicBezTo>
                  <a:pt x="0" y="334567"/>
                  <a:pt x="334566" y="0"/>
                  <a:pt x="747300" y="0"/>
                </a:cubicBezTo>
                <a:close/>
              </a:path>
            </a:pathLst>
          </a:custGeom>
          <a:solidFill>
            <a:srgbClr val="C5283D"/>
          </a:soli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1C889433-8746-406C-AAB3-15F096508B1B}"/>
              </a:ext>
            </a:extLst>
          </p:cNvPr>
          <p:cNvSpPr/>
          <p:nvPr/>
        </p:nvSpPr>
        <p:spPr>
          <a:xfrm>
            <a:off x="4012156" y="1533496"/>
            <a:ext cx="973934" cy="973934"/>
          </a:xfrm>
          <a:custGeom>
            <a:avLst/>
            <a:gdLst>
              <a:gd name="connsiteX0" fmla="*/ 486967 w 973934"/>
              <a:gd name="connsiteY0" fmla="*/ 0 h 973934"/>
              <a:gd name="connsiteX1" fmla="*/ 973934 w 973934"/>
              <a:gd name="connsiteY1" fmla="*/ 486967 h 973934"/>
              <a:gd name="connsiteX2" fmla="*/ 486967 w 973934"/>
              <a:gd name="connsiteY2" fmla="*/ 973934 h 973934"/>
              <a:gd name="connsiteX3" fmla="*/ 0 w 973934"/>
              <a:gd name="connsiteY3" fmla="*/ 486967 h 973934"/>
              <a:gd name="connsiteX4" fmla="*/ 486967 w 973934"/>
              <a:gd name="connsiteY4" fmla="*/ 0 h 973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934" h="973934">
                <a:moveTo>
                  <a:pt x="486967" y="0"/>
                </a:moveTo>
                <a:cubicBezTo>
                  <a:pt x="756067" y="0"/>
                  <a:pt x="973934" y="217867"/>
                  <a:pt x="973934" y="486967"/>
                </a:cubicBezTo>
                <a:cubicBezTo>
                  <a:pt x="973934" y="756034"/>
                  <a:pt x="756067" y="973934"/>
                  <a:pt x="486967" y="973934"/>
                </a:cubicBezTo>
                <a:cubicBezTo>
                  <a:pt x="217900" y="973934"/>
                  <a:pt x="0" y="756034"/>
                  <a:pt x="0" y="486967"/>
                </a:cubicBezTo>
                <a:cubicBezTo>
                  <a:pt x="0" y="217867"/>
                  <a:pt x="217900" y="0"/>
                  <a:pt x="4869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innerShdw blurRad="101600" dist="76200" dir="13500000">
              <a:prstClr val="black">
                <a:alpha val="50000"/>
              </a:prstClr>
            </a:inn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667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86AFAE3-902D-49B6-9EB8-146B7C3EBA6A}"/>
              </a:ext>
            </a:extLst>
          </p:cNvPr>
          <p:cNvSpPr/>
          <p:nvPr/>
        </p:nvSpPr>
        <p:spPr>
          <a:xfrm>
            <a:off x="5356815" y="1279495"/>
            <a:ext cx="1494233" cy="5392959"/>
          </a:xfrm>
          <a:custGeom>
            <a:avLst/>
            <a:gdLst>
              <a:gd name="connsiteX0" fmla="*/ 747299 w 1494233"/>
              <a:gd name="connsiteY0" fmla="*/ 0 h 3257934"/>
              <a:gd name="connsiteX1" fmla="*/ 1494233 w 1494233"/>
              <a:gd name="connsiteY1" fmla="*/ 746901 h 3257934"/>
              <a:gd name="connsiteX2" fmla="*/ 1494233 w 1494233"/>
              <a:gd name="connsiteY2" fmla="*/ 2511034 h 3257934"/>
              <a:gd name="connsiteX3" fmla="*/ 747299 w 1494233"/>
              <a:gd name="connsiteY3" fmla="*/ 3257934 h 3257934"/>
              <a:gd name="connsiteX4" fmla="*/ 0 w 1494233"/>
              <a:gd name="connsiteY4" fmla="*/ 2511034 h 3257934"/>
              <a:gd name="connsiteX5" fmla="*/ 0 w 1494233"/>
              <a:gd name="connsiteY5" fmla="*/ 746901 h 3257934"/>
              <a:gd name="connsiteX6" fmla="*/ 747299 w 1494233"/>
              <a:gd name="connsiteY6" fmla="*/ 0 h 325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4233" h="3257934">
                <a:moveTo>
                  <a:pt x="747299" y="0"/>
                </a:moveTo>
                <a:cubicBezTo>
                  <a:pt x="1159666" y="0"/>
                  <a:pt x="1494233" y="334567"/>
                  <a:pt x="1494233" y="746901"/>
                </a:cubicBezTo>
                <a:lnTo>
                  <a:pt x="1494233" y="2511034"/>
                </a:lnTo>
                <a:cubicBezTo>
                  <a:pt x="1494233" y="2923767"/>
                  <a:pt x="1159666" y="3257934"/>
                  <a:pt x="747299" y="3257934"/>
                </a:cubicBezTo>
                <a:cubicBezTo>
                  <a:pt x="334566" y="3257934"/>
                  <a:pt x="0" y="2923767"/>
                  <a:pt x="0" y="2511034"/>
                </a:cubicBezTo>
                <a:lnTo>
                  <a:pt x="0" y="746901"/>
                </a:lnTo>
                <a:cubicBezTo>
                  <a:pt x="0" y="334567"/>
                  <a:pt x="334566" y="0"/>
                  <a:pt x="747299" y="0"/>
                </a:cubicBezTo>
                <a:close/>
              </a:path>
            </a:pathLst>
          </a:custGeom>
          <a:solidFill>
            <a:srgbClr val="FFC857"/>
          </a:soli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F824707-00E3-4FC8-A8A2-3CD9D7EB518A}"/>
              </a:ext>
            </a:extLst>
          </p:cNvPr>
          <p:cNvSpPr/>
          <p:nvPr/>
        </p:nvSpPr>
        <p:spPr>
          <a:xfrm>
            <a:off x="5627280" y="1533496"/>
            <a:ext cx="973933" cy="973934"/>
          </a:xfrm>
          <a:custGeom>
            <a:avLst/>
            <a:gdLst>
              <a:gd name="connsiteX0" fmla="*/ 486966 w 973933"/>
              <a:gd name="connsiteY0" fmla="*/ 0 h 973934"/>
              <a:gd name="connsiteX1" fmla="*/ 973933 w 973933"/>
              <a:gd name="connsiteY1" fmla="*/ 486967 h 973934"/>
              <a:gd name="connsiteX2" fmla="*/ 486966 w 973933"/>
              <a:gd name="connsiteY2" fmla="*/ 973934 h 973934"/>
              <a:gd name="connsiteX3" fmla="*/ 0 w 973933"/>
              <a:gd name="connsiteY3" fmla="*/ 486967 h 973934"/>
              <a:gd name="connsiteX4" fmla="*/ 486966 w 973933"/>
              <a:gd name="connsiteY4" fmla="*/ 0 h 973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933" h="973934">
                <a:moveTo>
                  <a:pt x="486966" y="0"/>
                </a:moveTo>
                <a:cubicBezTo>
                  <a:pt x="756033" y="0"/>
                  <a:pt x="973933" y="217867"/>
                  <a:pt x="973933" y="486967"/>
                </a:cubicBezTo>
                <a:cubicBezTo>
                  <a:pt x="973933" y="756034"/>
                  <a:pt x="756033" y="973934"/>
                  <a:pt x="486966" y="973934"/>
                </a:cubicBezTo>
                <a:cubicBezTo>
                  <a:pt x="218266" y="973934"/>
                  <a:pt x="0" y="756034"/>
                  <a:pt x="0" y="486967"/>
                </a:cubicBezTo>
                <a:cubicBezTo>
                  <a:pt x="0" y="217867"/>
                  <a:pt x="218266" y="0"/>
                  <a:pt x="4869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innerShdw blurRad="101600" dist="76200" dir="13500000">
              <a:prstClr val="black">
                <a:alpha val="50000"/>
              </a:prstClr>
            </a:inn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667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5" name="Google Shape;559;p22">
            <a:extLst>
              <a:ext uri="{FF2B5EF4-FFF2-40B4-BE49-F238E27FC236}">
                <a16:creationId xmlns:a16="http://schemas.microsoft.com/office/drawing/2014/main" id="{B6DE57D4-5642-477D-B9B5-F93F33F83537}"/>
              </a:ext>
            </a:extLst>
          </p:cNvPr>
          <p:cNvSpPr txBox="1"/>
          <p:nvPr/>
        </p:nvSpPr>
        <p:spPr>
          <a:xfrm>
            <a:off x="2104289" y="2571488"/>
            <a:ext cx="149440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267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Bold" pitchFamily="2" charset="0"/>
                <a:ea typeface="Fira Sans Extra Condensed Medium"/>
                <a:cs typeface="Fira Sans Extra Condensed Medium"/>
                <a:sym typeface="Fira Sans Extra Condensed Medium"/>
              </a:rPr>
              <a:t>1900 -1939 </a:t>
            </a:r>
          </a:p>
        </p:txBody>
      </p:sp>
      <p:sp>
        <p:nvSpPr>
          <p:cNvPr id="56" name="Google Shape;560;p22">
            <a:extLst>
              <a:ext uri="{FF2B5EF4-FFF2-40B4-BE49-F238E27FC236}">
                <a16:creationId xmlns:a16="http://schemas.microsoft.com/office/drawing/2014/main" id="{7FCE60E8-70C6-4D00-B304-514A42371C0A}"/>
              </a:ext>
            </a:extLst>
          </p:cNvPr>
          <p:cNvSpPr txBox="1"/>
          <p:nvPr/>
        </p:nvSpPr>
        <p:spPr>
          <a:xfrm>
            <a:off x="2130400" y="3094281"/>
            <a:ext cx="1494400" cy="1503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ru-RU" sz="1600" b="1" dirty="0" err="1">
                <a:solidFill>
                  <a:schemeClr val="bg1"/>
                </a:solidFill>
                <a:latin typeface="Akrobat Bold" pitchFamily="2" charset="0"/>
              </a:rPr>
              <a:t>Уолтер</a:t>
            </a:r>
            <a:r>
              <a:rPr lang="ru-RU" sz="1600" b="1" dirty="0">
                <a:solidFill>
                  <a:schemeClr val="bg1"/>
                </a:solidFill>
                <a:latin typeface="Akrobat Bold" pitchFamily="2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Akrobat Bold" pitchFamily="2" charset="0"/>
              </a:rPr>
              <a:t>Шухард</a:t>
            </a:r>
            <a:endParaRPr lang="ru-RU" sz="1600" b="1" dirty="0">
              <a:solidFill>
                <a:schemeClr val="bg1"/>
              </a:solidFill>
              <a:latin typeface="Akrobat Bold" pitchFamily="2" charset="0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krobat Bold" pitchFamily="2" charset="0"/>
              </a:rPr>
              <a:t>Цикл </a:t>
            </a:r>
            <a:r>
              <a:rPr lang="ru-RU" sz="1600" b="1" dirty="0" err="1">
                <a:solidFill>
                  <a:schemeClr val="bg1"/>
                </a:solidFill>
                <a:latin typeface="Akrobat Bold" pitchFamily="2" charset="0"/>
              </a:rPr>
              <a:t>Шухарда</a:t>
            </a:r>
            <a:endParaRPr lang="ru-RU" sz="1600" b="1" dirty="0">
              <a:solidFill>
                <a:schemeClr val="bg1"/>
              </a:solidFill>
              <a:latin typeface="Akrobat Bold" pitchFamily="2" charset="0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krobat Bold" pitchFamily="2" charset="0"/>
              </a:rPr>
              <a:t>Качество</a:t>
            </a:r>
          </a:p>
          <a:p>
            <a:pPr algn="ctr"/>
            <a:endParaRPr lang="ru-RU" sz="1600" b="1" dirty="0">
              <a:solidFill>
                <a:schemeClr val="bg1"/>
              </a:solidFill>
              <a:latin typeface="Akrobat Bold" pitchFamily="2" charset="0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krobat Bold" pitchFamily="2" charset="0"/>
              </a:rPr>
              <a:t>Алексей </a:t>
            </a:r>
            <a:r>
              <a:rPr lang="ru-RU" sz="1600" b="1" dirty="0" err="1">
                <a:solidFill>
                  <a:schemeClr val="bg1"/>
                </a:solidFill>
                <a:latin typeface="Akrobat Bold" pitchFamily="2" charset="0"/>
              </a:rPr>
              <a:t>Гастев</a:t>
            </a:r>
            <a:r>
              <a:rPr lang="ru-RU" sz="1600" b="1" dirty="0">
                <a:solidFill>
                  <a:schemeClr val="bg1"/>
                </a:solidFill>
                <a:latin typeface="Akrobat Bold" pitchFamily="2" charset="0"/>
              </a:rPr>
              <a:t> - НОТ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krobat Bold" pitchFamily="2" charset="0"/>
              </a:rPr>
              <a:t>кружки качества,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krobat Bold" pitchFamily="2" charset="0"/>
              </a:rPr>
              <a:t> культура производства,</a:t>
            </a:r>
          </a:p>
          <a:p>
            <a:pPr algn="ctr"/>
            <a:r>
              <a:rPr lang="ru-RU" sz="1600" b="1" dirty="0" err="1">
                <a:solidFill>
                  <a:schemeClr val="bg1"/>
                </a:solidFill>
                <a:latin typeface="Akrobat Bold" pitchFamily="2" charset="0"/>
              </a:rPr>
              <a:t>Стандартизиро</a:t>
            </a:r>
            <a:r>
              <a:rPr lang="ru-RU" sz="1600" b="1" dirty="0">
                <a:solidFill>
                  <a:schemeClr val="bg1"/>
                </a:solidFill>
                <a:latin typeface="Akrobat Bold" pitchFamily="2" charset="0"/>
              </a:rPr>
              <a:t>-ванная работа</a:t>
            </a:r>
          </a:p>
          <a:p>
            <a:pPr algn="ctr"/>
            <a:endParaRPr lang="ru-RU" sz="1600" b="1" dirty="0">
              <a:solidFill>
                <a:schemeClr val="bg1"/>
              </a:solidFill>
              <a:latin typeface="Akrobat Bold" pitchFamily="2" charset="0"/>
            </a:endParaRPr>
          </a:p>
        </p:txBody>
      </p:sp>
      <p:sp>
        <p:nvSpPr>
          <p:cNvPr id="57" name="Google Shape;559;p22">
            <a:extLst>
              <a:ext uri="{FF2B5EF4-FFF2-40B4-BE49-F238E27FC236}">
                <a16:creationId xmlns:a16="http://schemas.microsoft.com/office/drawing/2014/main" id="{6D3869AD-5DF8-491B-B246-1436212E890E}"/>
              </a:ext>
            </a:extLst>
          </p:cNvPr>
          <p:cNvSpPr txBox="1"/>
          <p:nvPr/>
        </p:nvSpPr>
        <p:spPr>
          <a:xfrm>
            <a:off x="3762966" y="2571488"/>
            <a:ext cx="149440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267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Bold" pitchFamily="2" charset="0"/>
                <a:ea typeface="Fira Sans Extra Condensed Medium"/>
                <a:cs typeface="Fira Sans Extra Condensed Medium"/>
                <a:sym typeface="Fira Sans Extra Condensed Medium"/>
              </a:rPr>
              <a:t>1940 1945 </a:t>
            </a:r>
          </a:p>
        </p:txBody>
      </p:sp>
      <p:sp>
        <p:nvSpPr>
          <p:cNvPr id="58" name="Google Shape;560;p22">
            <a:extLst>
              <a:ext uri="{FF2B5EF4-FFF2-40B4-BE49-F238E27FC236}">
                <a16:creationId xmlns:a16="http://schemas.microsoft.com/office/drawing/2014/main" id="{1F2FEFAB-E872-4CFC-9CE3-E4C52493C2C9}"/>
              </a:ext>
            </a:extLst>
          </p:cNvPr>
          <p:cNvSpPr txBox="1"/>
          <p:nvPr/>
        </p:nvSpPr>
        <p:spPr>
          <a:xfrm>
            <a:off x="3738116" y="3144288"/>
            <a:ext cx="1494400" cy="1503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krobat Bold" pitchFamily="2" charset="0"/>
              </a:rPr>
              <a:t>Александр Яковлев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krobat Bold" pitchFamily="2" charset="0"/>
              </a:rPr>
              <a:t> конвейер истребителей и внедрение в него испытаний</a:t>
            </a:r>
          </a:p>
          <a:p>
            <a:pPr algn="ctr"/>
            <a:endParaRPr lang="ru-RU" sz="1600" b="1" dirty="0">
              <a:solidFill>
                <a:schemeClr val="bg1"/>
              </a:solidFill>
              <a:latin typeface="Akrobat Bold" pitchFamily="2" charset="0"/>
            </a:endParaRP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krobat Bold" pitchFamily="2" charset="0"/>
              </a:rPr>
              <a:t>США</a:t>
            </a:r>
          </a:p>
          <a:p>
            <a:pPr algn="ctr"/>
            <a:r>
              <a:rPr lang="en" sz="1600" b="1" dirty="0">
                <a:solidFill>
                  <a:schemeClr val="bg1"/>
                </a:solidFill>
                <a:latin typeface="Akrobat Bold" pitchFamily="2" charset="0"/>
              </a:rPr>
              <a:t>TWI -</a:t>
            </a:r>
            <a:r>
              <a:rPr lang="ru-RU" sz="1600" b="1" dirty="0">
                <a:solidFill>
                  <a:schemeClr val="bg1"/>
                </a:solidFill>
                <a:latin typeface="Akrobat Bold" pitchFamily="2" charset="0"/>
              </a:rPr>
              <a:t>система обучения на производстве</a:t>
            </a:r>
          </a:p>
          <a:p>
            <a:pPr algn="ctr"/>
            <a:endParaRPr lang="ru-RU" sz="1600" b="1" dirty="0">
              <a:solidFill>
                <a:schemeClr val="bg1"/>
              </a:solidFill>
              <a:latin typeface="Akrobat Bold" pitchFamily="2" charset="0"/>
            </a:endParaRPr>
          </a:p>
          <a:p>
            <a:pPr algn="ctr"/>
            <a:endParaRPr lang="ru-RU" sz="1600" b="1" dirty="0">
              <a:solidFill>
                <a:schemeClr val="bg1"/>
              </a:solidFill>
              <a:latin typeface="Akrobat Bold" pitchFamily="2" charset="0"/>
            </a:endParaRPr>
          </a:p>
        </p:txBody>
      </p:sp>
      <p:sp>
        <p:nvSpPr>
          <p:cNvPr id="59" name="Google Shape;559;p22">
            <a:extLst>
              <a:ext uri="{FF2B5EF4-FFF2-40B4-BE49-F238E27FC236}">
                <a16:creationId xmlns:a16="http://schemas.microsoft.com/office/drawing/2014/main" id="{9F4C599B-63C1-4B8F-BD31-3E78E9AC43A4}"/>
              </a:ext>
            </a:extLst>
          </p:cNvPr>
          <p:cNvSpPr txBox="1"/>
          <p:nvPr/>
        </p:nvSpPr>
        <p:spPr>
          <a:xfrm>
            <a:off x="5392590" y="2507430"/>
            <a:ext cx="1567861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Bold" pitchFamily="2" charset="0"/>
                <a:ea typeface="Fira Sans Extra Condensed Medium"/>
                <a:cs typeface="Fira Sans Extra Condensed Medium"/>
                <a:sym typeface="Fira Sans Extra Condensed Medium"/>
              </a:rPr>
              <a:t>1941- </a:t>
            </a:r>
          </a:p>
          <a:p>
            <a:pPr algn="ctr"/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Bold" pitchFamily="2" charset="0"/>
                <a:ea typeface="Fira Sans Extra Condensed Medium"/>
                <a:cs typeface="Fira Sans Extra Condensed Medium"/>
                <a:sym typeface="Fira Sans Extra Condensed Medium"/>
              </a:rPr>
              <a:t>80-ые</a:t>
            </a:r>
          </a:p>
        </p:txBody>
      </p:sp>
      <p:sp>
        <p:nvSpPr>
          <p:cNvPr id="60" name="Google Shape;560;p22">
            <a:extLst>
              <a:ext uri="{FF2B5EF4-FFF2-40B4-BE49-F238E27FC236}">
                <a16:creationId xmlns:a16="http://schemas.microsoft.com/office/drawing/2014/main" id="{0FFAE3ED-39BD-4EFB-9C38-24D7B56E2563}"/>
              </a:ext>
            </a:extLst>
          </p:cNvPr>
          <p:cNvSpPr txBox="1"/>
          <p:nvPr/>
        </p:nvSpPr>
        <p:spPr>
          <a:xfrm>
            <a:off x="5377670" y="2960372"/>
            <a:ext cx="1494400" cy="1503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krobat Bold" pitchFamily="2" charset="0"/>
              </a:rPr>
              <a:t>Эдвард </a:t>
            </a:r>
            <a:r>
              <a:rPr lang="ru-RU" sz="1400" b="1" dirty="0" err="1">
                <a:solidFill>
                  <a:schemeClr val="bg1"/>
                </a:solidFill>
                <a:latin typeface="Akrobat Bold" pitchFamily="2" charset="0"/>
              </a:rPr>
              <a:t>Деминг</a:t>
            </a:r>
            <a:endParaRPr lang="ru-RU" sz="1400" b="1" dirty="0">
              <a:solidFill>
                <a:schemeClr val="bg1"/>
              </a:solidFill>
              <a:latin typeface="Akrobat Bold" pitchFamily="2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krobat Bold" pitchFamily="2" charset="0"/>
              </a:rPr>
              <a:t>TQM, 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krobat Bold" pitchFamily="2" charset="0"/>
              </a:rPr>
              <a:t>цикл </a:t>
            </a:r>
            <a:r>
              <a:rPr lang="ru-RU" sz="1400" b="1" dirty="0" err="1">
                <a:solidFill>
                  <a:schemeClr val="bg1"/>
                </a:solidFill>
                <a:latin typeface="Akrobat Bold" pitchFamily="2" charset="0"/>
              </a:rPr>
              <a:t>Деминга</a:t>
            </a:r>
            <a:endParaRPr lang="ru-RU" sz="1400" b="1" dirty="0">
              <a:solidFill>
                <a:schemeClr val="bg1"/>
              </a:solidFill>
              <a:latin typeface="Akrobat Bold" pitchFamily="2" charset="0"/>
            </a:endParaRPr>
          </a:p>
          <a:p>
            <a:pPr algn="ctr"/>
            <a:endParaRPr lang="ru-RU" sz="1400" b="1" dirty="0">
              <a:solidFill>
                <a:schemeClr val="bg1"/>
              </a:solidFill>
              <a:latin typeface="Akrobat Bold" pitchFamily="2" charset="0"/>
            </a:endParaRPr>
          </a:p>
          <a:p>
            <a:pPr algn="ctr"/>
            <a:r>
              <a:rPr lang="ru-RU" sz="1400" b="1" dirty="0" err="1">
                <a:solidFill>
                  <a:schemeClr val="bg1"/>
                </a:solidFill>
                <a:latin typeface="Akrobat Bold" pitchFamily="2" charset="0"/>
              </a:rPr>
              <a:t>Производст</a:t>
            </a:r>
            <a:r>
              <a:rPr lang="ru-RU" sz="1400" b="1" dirty="0">
                <a:solidFill>
                  <a:schemeClr val="bg1"/>
                </a:solidFill>
                <a:latin typeface="Akrobat Bold" pitchFamily="2" charset="0"/>
              </a:rPr>
              <a:t>-венная система Тойоты </a:t>
            </a:r>
            <a:r>
              <a:rPr lang="en" sz="1400" b="1" dirty="0">
                <a:solidFill>
                  <a:schemeClr val="bg1"/>
                </a:solidFill>
                <a:latin typeface="Akrobat Bold" pitchFamily="2" charset="0"/>
              </a:rPr>
              <a:t>TPS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krobat Bold" pitchFamily="2" charset="0"/>
              </a:rPr>
              <a:t>потери</a:t>
            </a:r>
          </a:p>
          <a:p>
            <a:pPr algn="ctr"/>
            <a:r>
              <a:rPr lang="ru-RU" sz="1400" b="1" dirty="0" err="1">
                <a:solidFill>
                  <a:schemeClr val="bg1"/>
                </a:solidFill>
                <a:latin typeface="Akrobat Bold" pitchFamily="2" charset="0"/>
              </a:rPr>
              <a:t>дзидока</a:t>
            </a:r>
            <a:endParaRPr lang="ru-RU" sz="1400" b="1" dirty="0">
              <a:solidFill>
                <a:schemeClr val="bg1"/>
              </a:solidFill>
              <a:latin typeface="Akrobat Bold" pitchFamily="2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krobat Bold" pitchFamily="2" charset="0"/>
              </a:rPr>
              <a:t>принцип "точно в срок"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krobat Bold" pitchFamily="2" charset="0"/>
              </a:rPr>
              <a:t>5 почему?</a:t>
            </a:r>
          </a:p>
          <a:p>
            <a:pPr algn="ctr"/>
            <a:r>
              <a:rPr lang="en" sz="1400" b="1" dirty="0">
                <a:solidFill>
                  <a:schemeClr val="bg1"/>
                </a:solidFill>
                <a:latin typeface="Akrobat Bold" pitchFamily="2" charset="0"/>
              </a:rPr>
              <a:t>SMED </a:t>
            </a:r>
            <a:r>
              <a:rPr lang="ru-RU" sz="1400" b="1" dirty="0">
                <a:solidFill>
                  <a:schemeClr val="bg1"/>
                </a:solidFill>
                <a:latin typeface="Akrobat Bold" pitchFamily="2" charset="0"/>
              </a:rPr>
              <a:t>и пр.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krobat Bold" pitchFamily="2" charset="0"/>
              </a:rPr>
              <a:t>Генрих </a:t>
            </a:r>
            <a:r>
              <a:rPr lang="ru-RU" sz="1400" b="1" dirty="0" err="1">
                <a:solidFill>
                  <a:schemeClr val="bg1"/>
                </a:solidFill>
                <a:latin typeface="Akrobat Bold" pitchFamily="2" charset="0"/>
              </a:rPr>
              <a:t>Альтшуллер</a:t>
            </a:r>
            <a:endParaRPr lang="ru-RU" sz="1400" b="1" dirty="0">
              <a:solidFill>
                <a:schemeClr val="bg1"/>
              </a:solidFill>
              <a:latin typeface="Akrobat Bold" pitchFamily="2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krobat Bold" pitchFamily="2" charset="0"/>
              </a:rPr>
              <a:t>ТРИЗ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Akrobat Bold" pitchFamily="2" charset="0"/>
            </a:endParaRPr>
          </a:p>
        </p:txBody>
      </p:sp>
      <p:sp>
        <p:nvSpPr>
          <p:cNvPr id="65" name="Freeform 246">
            <a:extLst>
              <a:ext uri="{FF2B5EF4-FFF2-40B4-BE49-F238E27FC236}">
                <a16:creationId xmlns:a16="http://schemas.microsoft.com/office/drawing/2014/main" id="{D17C7113-22F0-41FE-A21B-44CEEDB5EC9E}"/>
              </a:ext>
            </a:extLst>
          </p:cNvPr>
          <p:cNvSpPr>
            <a:spLocks noEditPoints="1"/>
          </p:cNvSpPr>
          <p:nvPr/>
        </p:nvSpPr>
        <p:spPr bwMode="auto">
          <a:xfrm>
            <a:off x="1032555" y="1751292"/>
            <a:ext cx="478075" cy="524717"/>
          </a:xfrm>
          <a:custGeom>
            <a:avLst/>
            <a:gdLst>
              <a:gd name="T0" fmla="*/ 18 w 31"/>
              <a:gd name="T1" fmla="*/ 16 h 34"/>
              <a:gd name="T2" fmla="*/ 24 w 31"/>
              <a:gd name="T3" fmla="*/ 10 h 34"/>
              <a:gd name="T4" fmla="*/ 25 w 31"/>
              <a:gd name="T5" fmla="*/ 11 h 34"/>
              <a:gd name="T6" fmla="*/ 18 w 31"/>
              <a:gd name="T7" fmla="*/ 19 h 34"/>
              <a:gd name="T8" fmla="*/ 14 w 31"/>
              <a:gd name="T9" fmla="*/ 15 h 34"/>
              <a:gd name="T10" fmla="*/ 7 w 31"/>
              <a:gd name="T11" fmla="*/ 21 h 34"/>
              <a:gd name="T12" fmla="*/ 6 w 31"/>
              <a:gd name="T13" fmla="*/ 20 h 34"/>
              <a:gd name="T14" fmla="*/ 14 w 31"/>
              <a:gd name="T15" fmla="*/ 12 h 34"/>
              <a:gd name="T16" fmla="*/ 18 w 31"/>
              <a:gd name="T17" fmla="*/ 16 h 34"/>
              <a:gd name="T18" fmla="*/ 11 w 31"/>
              <a:gd name="T19" fmla="*/ 28 h 34"/>
              <a:gd name="T20" fmla="*/ 7 w 31"/>
              <a:gd name="T21" fmla="*/ 32 h 34"/>
              <a:gd name="T22" fmla="*/ 9 w 31"/>
              <a:gd name="T23" fmla="*/ 33 h 34"/>
              <a:gd name="T24" fmla="*/ 14 w 31"/>
              <a:gd name="T25" fmla="*/ 28 h 34"/>
              <a:gd name="T26" fmla="*/ 11 w 31"/>
              <a:gd name="T27" fmla="*/ 28 h 34"/>
              <a:gd name="T28" fmla="*/ 20 w 31"/>
              <a:gd name="T29" fmla="*/ 28 h 34"/>
              <a:gd name="T30" fmla="*/ 24 w 31"/>
              <a:gd name="T31" fmla="*/ 32 h 34"/>
              <a:gd name="T32" fmla="*/ 23 w 31"/>
              <a:gd name="T33" fmla="*/ 33 h 34"/>
              <a:gd name="T34" fmla="*/ 17 w 31"/>
              <a:gd name="T35" fmla="*/ 28 h 34"/>
              <a:gd name="T36" fmla="*/ 20 w 31"/>
              <a:gd name="T37" fmla="*/ 28 h 34"/>
              <a:gd name="T38" fmla="*/ 15 w 31"/>
              <a:gd name="T39" fmla="*/ 28 h 34"/>
              <a:gd name="T40" fmla="*/ 15 w 31"/>
              <a:gd name="T41" fmla="*/ 33 h 34"/>
              <a:gd name="T42" fmla="*/ 17 w 31"/>
              <a:gd name="T43" fmla="*/ 33 h 34"/>
              <a:gd name="T44" fmla="*/ 17 w 31"/>
              <a:gd name="T45" fmla="*/ 28 h 34"/>
              <a:gd name="T46" fmla="*/ 15 w 31"/>
              <a:gd name="T47" fmla="*/ 28 h 34"/>
              <a:gd name="T48" fmla="*/ 15 w 31"/>
              <a:gd name="T49" fmla="*/ 3 h 34"/>
              <a:gd name="T50" fmla="*/ 15 w 31"/>
              <a:gd name="T51" fmla="*/ 1 h 34"/>
              <a:gd name="T52" fmla="*/ 17 w 31"/>
              <a:gd name="T53" fmla="*/ 1 h 34"/>
              <a:gd name="T54" fmla="*/ 17 w 31"/>
              <a:gd name="T55" fmla="*/ 3 h 34"/>
              <a:gd name="T56" fmla="*/ 15 w 31"/>
              <a:gd name="T57" fmla="*/ 3 h 34"/>
              <a:gd name="T58" fmla="*/ 1 w 31"/>
              <a:gd name="T59" fmla="*/ 7 h 34"/>
              <a:gd name="T60" fmla="*/ 1 w 31"/>
              <a:gd name="T61" fmla="*/ 24 h 34"/>
              <a:gd name="T62" fmla="*/ 2 w 31"/>
              <a:gd name="T63" fmla="*/ 26 h 34"/>
              <a:gd name="T64" fmla="*/ 4 w 31"/>
              <a:gd name="T65" fmla="*/ 27 h 34"/>
              <a:gd name="T66" fmla="*/ 28 w 31"/>
              <a:gd name="T67" fmla="*/ 27 h 34"/>
              <a:gd name="T68" fmla="*/ 30 w 31"/>
              <a:gd name="T69" fmla="*/ 26 h 34"/>
              <a:gd name="T70" fmla="*/ 30 w 31"/>
              <a:gd name="T71" fmla="*/ 24 h 34"/>
              <a:gd name="T72" fmla="*/ 30 w 31"/>
              <a:gd name="T73" fmla="*/ 7 h 34"/>
              <a:gd name="T74" fmla="*/ 31 w 31"/>
              <a:gd name="T75" fmla="*/ 6 h 34"/>
              <a:gd name="T76" fmla="*/ 31 w 31"/>
              <a:gd name="T77" fmla="*/ 4 h 34"/>
              <a:gd name="T78" fmla="*/ 31 w 31"/>
              <a:gd name="T79" fmla="*/ 4 h 34"/>
              <a:gd name="T80" fmla="*/ 1 w 31"/>
              <a:gd name="T81" fmla="*/ 4 h 34"/>
              <a:gd name="T82" fmla="*/ 0 w 31"/>
              <a:gd name="T83" fmla="*/ 4 h 34"/>
              <a:gd name="T84" fmla="*/ 0 w 31"/>
              <a:gd name="T85" fmla="*/ 6 h 34"/>
              <a:gd name="T86" fmla="*/ 1 w 31"/>
              <a:gd name="T87" fmla="*/ 7 h 34"/>
              <a:gd name="T88" fmla="*/ 27 w 31"/>
              <a:gd name="T89" fmla="*/ 25 h 34"/>
              <a:gd name="T90" fmla="*/ 29 w 31"/>
              <a:gd name="T91" fmla="*/ 24 h 34"/>
              <a:gd name="T92" fmla="*/ 29 w 31"/>
              <a:gd name="T93" fmla="*/ 7 h 34"/>
              <a:gd name="T94" fmla="*/ 2 w 31"/>
              <a:gd name="T95" fmla="*/ 7 h 34"/>
              <a:gd name="T96" fmla="*/ 2 w 31"/>
              <a:gd name="T97" fmla="*/ 24 h 34"/>
              <a:gd name="T98" fmla="*/ 4 w 31"/>
              <a:gd name="T99" fmla="*/ 25 h 34"/>
              <a:gd name="T100" fmla="*/ 27 w 31"/>
              <a:gd name="T101" fmla="*/ 25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" h="34">
                <a:moveTo>
                  <a:pt x="18" y="16"/>
                </a:moveTo>
                <a:cubicBezTo>
                  <a:pt x="24" y="10"/>
                  <a:pt x="24" y="10"/>
                  <a:pt x="24" y="10"/>
                </a:cubicBezTo>
                <a:cubicBezTo>
                  <a:pt x="25" y="9"/>
                  <a:pt x="26" y="10"/>
                  <a:pt x="25" y="11"/>
                </a:cubicBezTo>
                <a:cubicBezTo>
                  <a:pt x="22" y="14"/>
                  <a:pt x="21" y="16"/>
                  <a:pt x="18" y="19"/>
                </a:cubicBezTo>
                <a:cubicBezTo>
                  <a:pt x="14" y="15"/>
                  <a:pt x="14" y="15"/>
                  <a:pt x="14" y="15"/>
                </a:cubicBezTo>
                <a:cubicBezTo>
                  <a:pt x="11" y="17"/>
                  <a:pt x="10" y="19"/>
                  <a:pt x="7" y="21"/>
                </a:cubicBezTo>
                <a:cubicBezTo>
                  <a:pt x="7" y="22"/>
                  <a:pt x="5" y="21"/>
                  <a:pt x="6" y="20"/>
                </a:cubicBezTo>
                <a:cubicBezTo>
                  <a:pt x="9" y="17"/>
                  <a:pt x="11" y="15"/>
                  <a:pt x="14" y="12"/>
                </a:cubicBezTo>
                <a:cubicBezTo>
                  <a:pt x="14" y="12"/>
                  <a:pt x="18" y="16"/>
                  <a:pt x="18" y="16"/>
                </a:cubicBezTo>
                <a:close/>
                <a:moveTo>
                  <a:pt x="11" y="28"/>
                </a:moveTo>
                <a:cubicBezTo>
                  <a:pt x="7" y="32"/>
                  <a:pt x="7" y="32"/>
                  <a:pt x="7" y="32"/>
                </a:cubicBezTo>
                <a:cubicBezTo>
                  <a:pt x="6" y="33"/>
                  <a:pt x="8" y="34"/>
                  <a:pt x="9" y="33"/>
                </a:cubicBezTo>
                <a:cubicBezTo>
                  <a:pt x="14" y="28"/>
                  <a:pt x="14" y="28"/>
                  <a:pt x="14" y="28"/>
                </a:cubicBezTo>
                <a:cubicBezTo>
                  <a:pt x="11" y="28"/>
                  <a:pt x="11" y="28"/>
                  <a:pt x="11" y="28"/>
                </a:cubicBezTo>
                <a:close/>
                <a:moveTo>
                  <a:pt x="20" y="28"/>
                </a:moveTo>
                <a:cubicBezTo>
                  <a:pt x="24" y="32"/>
                  <a:pt x="24" y="32"/>
                  <a:pt x="24" y="32"/>
                </a:cubicBezTo>
                <a:cubicBezTo>
                  <a:pt x="25" y="33"/>
                  <a:pt x="24" y="34"/>
                  <a:pt x="23" y="33"/>
                </a:cubicBezTo>
                <a:cubicBezTo>
                  <a:pt x="17" y="28"/>
                  <a:pt x="17" y="28"/>
                  <a:pt x="17" y="28"/>
                </a:cubicBezTo>
                <a:cubicBezTo>
                  <a:pt x="20" y="28"/>
                  <a:pt x="20" y="28"/>
                  <a:pt x="20" y="28"/>
                </a:cubicBezTo>
                <a:close/>
                <a:moveTo>
                  <a:pt x="15" y="28"/>
                </a:moveTo>
                <a:cubicBezTo>
                  <a:pt x="15" y="33"/>
                  <a:pt x="15" y="33"/>
                  <a:pt x="15" y="33"/>
                </a:cubicBezTo>
                <a:cubicBezTo>
                  <a:pt x="15" y="34"/>
                  <a:pt x="17" y="34"/>
                  <a:pt x="17" y="33"/>
                </a:cubicBezTo>
                <a:cubicBezTo>
                  <a:pt x="17" y="28"/>
                  <a:pt x="17" y="28"/>
                  <a:pt x="17" y="28"/>
                </a:cubicBezTo>
                <a:cubicBezTo>
                  <a:pt x="15" y="28"/>
                  <a:pt x="15" y="28"/>
                  <a:pt x="15" y="28"/>
                </a:cubicBezTo>
                <a:close/>
                <a:moveTo>
                  <a:pt x="15" y="3"/>
                </a:moveTo>
                <a:cubicBezTo>
                  <a:pt x="15" y="1"/>
                  <a:pt x="15" y="1"/>
                  <a:pt x="15" y="1"/>
                </a:cubicBezTo>
                <a:cubicBezTo>
                  <a:pt x="15" y="0"/>
                  <a:pt x="17" y="0"/>
                  <a:pt x="17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3"/>
                  <a:pt x="15" y="3"/>
                  <a:pt x="15" y="3"/>
                </a:cubicBezTo>
                <a:close/>
                <a:moveTo>
                  <a:pt x="1" y="7"/>
                </a:moveTo>
                <a:cubicBezTo>
                  <a:pt x="1" y="12"/>
                  <a:pt x="1" y="18"/>
                  <a:pt x="1" y="24"/>
                </a:cubicBezTo>
                <a:cubicBezTo>
                  <a:pt x="1" y="25"/>
                  <a:pt x="1" y="26"/>
                  <a:pt x="2" y="26"/>
                </a:cubicBezTo>
                <a:cubicBezTo>
                  <a:pt x="2" y="26"/>
                  <a:pt x="3" y="27"/>
                  <a:pt x="4" y="27"/>
                </a:cubicBezTo>
                <a:cubicBezTo>
                  <a:pt x="12" y="27"/>
                  <a:pt x="20" y="27"/>
                  <a:pt x="28" y="27"/>
                </a:cubicBezTo>
                <a:cubicBezTo>
                  <a:pt x="28" y="27"/>
                  <a:pt x="29" y="26"/>
                  <a:pt x="30" y="26"/>
                </a:cubicBezTo>
                <a:cubicBezTo>
                  <a:pt x="30" y="26"/>
                  <a:pt x="30" y="25"/>
                  <a:pt x="30" y="24"/>
                </a:cubicBezTo>
                <a:cubicBezTo>
                  <a:pt x="30" y="7"/>
                  <a:pt x="30" y="7"/>
                  <a:pt x="30" y="7"/>
                </a:cubicBezTo>
                <a:cubicBezTo>
                  <a:pt x="31" y="7"/>
                  <a:pt x="31" y="7"/>
                  <a:pt x="31" y="6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21" y="4"/>
                  <a:pt x="11" y="4"/>
                  <a:pt x="1" y="4"/>
                </a:cubicBezTo>
                <a:cubicBezTo>
                  <a:pt x="1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1" y="7"/>
                  <a:pt x="1" y="7"/>
                </a:cubicBezTo>
                <a:close/>
                <a:moveTo>
                  <a:pt x="27" y="25"/>
                </a:moveTo>
                <a:cubicBezTo>
                  <a:pt x="28" y="25"/>
                  <a:pt x="29" y="25"/>
                  <a:pt x="29" y="24"/>
                </a:cubicBezTo>
                <a:cubicBezTo>
                  <a:pt x="29" y="18"/>
                  <a:pt x="29" y="12"/>
                  <a:pt x="29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12"/>
                  <a:pt x="2" y="18"/>
                  <a:pt x="2" y="24"/>
                </a:cubicBezTo>
                <a:cubicBezTo>
                  <a:pt x="2" y="25"/>
                  <a:pt x="3" y="25"/>
                  <a:pt x="4" y="25"/>
                </a:cubicBezTo>
                <a:cubicBezTo>
                  <a:pt x="12" y="25"/>
                  <a:pt x="20" y="25"/>
                  <a:pt x="27" y="2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Google Shape;64;p15">
            <a:extLst>
              <a:ext uri="{FF2B5EF4-FFF2-40B4-BE49-F238E27FC236}">
                <a16:creationId xmlns:a16="http://schemas.microsoft.com/office/drawing/2014/main" id="{B8C39A47-9CBE-4E0A-A7E5-1DF052B5B8D2}"/>
              </a:ext>
            </a:extLst>
          </p:cNvPr>
          <p:cNvSpPr txBox="1">
            <a:spLocks/>
          </p:cNvSpPr>
          <p:nvPr/>
        </p:nvSpPr>
        <p:spPr>
          <a:xfrm>
            <a:off x="0" y="192312"/>
            <a:ext cx="12067627" cy="64135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3200" dirty="0">
                <a:latin typeface="Rubik" panose="02000604000000020004" pitchFamily="2" charset="-79"/>
                <a:cs typeface="Rubik" panose="02000604000000020004" pitchFamily="2" charset="-79"/>
                <a:sym typeface="Montserrat SemiBold"/>
              </a:rPr>
              <a:t>Гибкое применение технологий совершенствования</a:t>
            </a:r>
            <a:endParaRPr lang="en-US" sz="3200" dirty="0">
              <a:latin typeface="Rubik" panose="02000604000000020004" pitchFamily="2" charset="-79"/>
              <a:cs typeface="Rubik" panose="02000604000000020004" pitchFamily="2" charset="-79"/>
              <a:sym typeface="Montserrat SemiBold"/>
            </a:endParaRPr>
          </a:p>
        </p:txBody>
      </p:sp>
      <p:sp>
        <p:nvSpPr>
          <p:cNvPr id="27" name="Freeform: Shape 42">
            <a:extLst>
              <a:ext uri="{FF2B5EF4-FFF2-40B4-BE49-F238E27FC236}">
                <a16:creationId xmlns:a16="http://schemas.microsoft.com/office/drawing/2014/main" id="{53F7855A-D761-9F4C-AD6D-A5B9D91F7A52}"/>
              </a:ext>
            </a:extLst>
          </p:cNvPr>
          <p:cNvSpPr/>
          <p:nvPr/>
        </p:nvSpPr>
        <p:spPr>
          <a:xfrm>
            <a:off x="8598035" y="1279495"/>
            <a:ext cx="1494233" cy="5392955"/>
          </a:xfrm>
          <a:custGeom>
            <a:avLst/>
            <a:gdLst>
              <a:gd name="connsiteX0" fmla="*/ 747299 w 1494233"/>
              <a:gd name="connsiteY0" fmla="*/ 0 h 3257934"/>
              <a:gd name="connsiteX1" fmla="*/ 1494233 w 1494233"/>
              <a:gd name="connsiteY1" fmla="*/ 746901 h 3257934"/>
              <a:gd name="connsiteX2" fmla="*/ 1494233 w 1494233"/>
              <a:gd name="connsiteY2" fmla="*/ 2511034 h 3257934"/>
              <a:gd name="connsiteX3" fmla="*/ 747299 w 1494233"/>
              <a:gd name="connsiteY3" fmla="*/ 3257934 h 3257934"/>
              <a:gd name="connsiteX4" fmla="*/ 0 w 1494233"/>
              <a:gd name="connsiteY4" fmla="*/ 2511034 h 3257934"/>
              <a:gd name="connsiteX5" fmla="*/ 0 w 1494233"/>
              <a:gd name="connsiteY5" fmla="*/ 746901 h 3257934"/>
              <a:gd name="connsiteX6" fmla="*/ 747299 w 1494233"/>
              <a:gd name="connsiteY6" fmla="*/ 0 h 325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4233" h="3257934">
                <a:moveTo>
                  <a:pt x="747299" y="0"/>
                </a:moveTo>
                <a:cubicBezTo>
                  <a:pt x="1159666" y="0"/>
                  <a:pt x="1494233" y="334567"/>
                  <a:pt x="1494233" y="746901"/>
                </a:cubicBezTo>
                <a:lnTo>
                  <a:pt x="1494233" y="2511034"/>
                </a:lnTo>
                <a:cubicBezTo>
                  <a:pt x="1494233" y="2923767"/>
                  <a:pt x="1159666" y="3257934"/>
                  <a:pt x="747299" y="3257934"/>
                </a:cubicBezTo>
                <a:cubicBezTo>
                  <a:pt x="334566" y="3257934"/>
                  <a:pt x="0" y="2923767"/>
                  <a:pt x="0" y="2511034"/>
                </a:cubicBezTo>
                <a:lnTo>
                  <a:pt x="0" y="746901"/>
                </a:lnTo>
                <a:cubicBezTo>
                  <a:pt x="0" y="334567"/>
                  <a:pt x="334566" y="0"/>
                  <a:pt x="747299" y="0"/>
                </a:cubicBezTo>
                <a:close/>
              </a:path>
            </a:pathLst>
          </a:custGeom>
          <a:solidFill>
            <a:srgbClr val="C5283D"/>
          </a:soli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Freeform: Shape 51">
            <a:extLst>
              <a:ext uri="{FF2B5EF4-FFF2-40B4-BE49-F238E27FC236}">
                <a16:creationId xmlns:a16="http://schemas.microsoft.com/office/drawing/2014/main" id="{2E873051-E68C-6247-A765-29D689C855F7}"/>
              </a:ext>
            </a:extLst>
          </p:cNvPr>
          <p:cNvSpPr/>
          <p:nvPr/>
        </p:nvSpPr>
        <p:spPr>
          <a:xfrm>
            <a:off x="8844501" y="1533496"/>
            <a:ext cx="973933" cy="973934"/>
          </a:xfrm>
          <a:custGeom>
            <a:avLst/>
            <a:gdLst>
              <a:gd name="connsiteX0" fmla="*/ 486966 w 973933"/>
              <a:gd name="connsiteY0" fmla="*/ 0 h 973934"/>
              <a:gd name="connsiteX1" fmla="*/ 973933 w 973933"/>
              <a:gd name="connsiteY1" fmla="*/ 486967 h 973934"/>
              <a:gd name="connsiteX2" fmla="*/ 486966 w 973933"/>
              <a:gd name="connsiteY2" fmla="*/ 973934 h 973934"/>
              <a:gd name="connsiteX3" fmla="*/ 0 w 973933"/>
              <a:gd name="connsiteY3" fmla="*/ 486967 h 973934"/>
              <a:gd name="connsiteX4" fmla="*/ 486966 w 973933"/>
              <a:gd name="connsiteY4" fmla="*/ 0 h 973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933" h="973934">
                <a:moveTo>
                  <a:pt x="486966" y="0"/>
                </a:moveTo>
                <a:cubicBezTo>
                  <a:pt x="756033" y="0"/>
                  <a:pt x="973933" y="217867"/>
                  <a:pt x="973933" y="486967"/>
                </a:cubicBezTo>
                <a:cubicBezTo>
                  <a:pt x="973933" y="756034"/>
                  <a:pt x="756033" y="973934"/>
                  <a:pt x="486966" y="973934"/>
                </a:cubicBezTo>
                <a:cubicBezTo>
                  <a:pt x="218266" y="973934"/>
                  <a:pt x="0" y="756034"/>
                  <a:pt x="0" y="486967"/>
                </a:cubicBezTo>
                <a:cubicBezTo>
                  <a:pt x="0" y="217867"/>
                  <a:pt x="218266" y="0"/>
                  <a:pt x="4869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innerShdw blurRad="101600" dist="76200" dir="13500000">
              <a:prstClr val="black">
                <a:alpha val="50000"/>
              </a:prstClr>
            </a:inn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667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9" name="Google Shape;559;p22">
            <a:extLst>
              <a:ext uri="{FF2B5EF4-FFF2-40B4-BE49-F238E27FC236}">
                <a16:creationId xmlns:a16="http://schemas.microsoft.com/office/drawing/2014/main" id="{59D9D3C0-EB3D-7443-87F2-F31A9CE8C495}"/>
              </a:ext>
            </a:extLst>
          </p:cNvPr>
          <p:cNvSpPr txBox="1"/>
          <p:nvPr/>
        </p:nvSpPr>
        <p:spPr>
          <a:xfrm>
            <a:off x="8594906" y="2571488"/>
            <a:ext cx="149440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267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Bold" pitchFamily="2" charset="0"/>
                <a:ea typeface="Fira Sans Extra Condensed Medium"/>
                <a:cs typeface="Fira Sans Extra Condensed Medium"/>
                <a:sym typeface="Fira Sans Extra Condensed Medium"/>
              </a:rPr>
              <a:t>2000-ые</a:t>
            </a:r>
            <a:endParaRPr sz="2267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Bold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0" name="Google Shape;560;p22">
            <a:extLst>
              <a:ext uri="{FF2B5EF4-FFF2-40B4-BE49-F238E27FC236}">
                <a16:creationId xmlns:a16="http://schemas.microsoft.com/office/drawing/2014/main" id="{401C7EF4-CCB4-2946-B1BC-6719319B496E}"/>
              </a:ext>
            </a:extLst>
          </p:cNvPr>
          <p:cNvSpPr txBox="1"/>
          <p:nvPr/>
        </p:nvSpPr>
        <p:spPr>
          <a:xfrm>
            <a:off x="8584267" y="3083121"/>
            <a:ext cx="1494400" cy="268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krobat Bold" pitchFamily="2" charset="0"/>
              </a:rPr>
              <a:t>T-TPS - </a:t>
            </a:r>
            <a:r>
              <a:rPr lang="ru-RU" sz="1400" b="1" dirty="0">
                <a:solidFill>
                  <a:schemeClr val="bg1"/>
                </a:solidFill>
                <a:latin typeface="Akrobat Bold" pitchFamily="2" charset="0"/>
              </a:rPr>
              <a:t>Всеобщая </a:t>
            </a:r>
            <a:r>
              <a:rPr lang="ru-RU" sz="1400" b="1" dirty="0" err="1">
                <a:solidFill>
                  <a:schemeClr val="bg1"/>
                </a:solidFill>
                <a:latin typeface="Akrobat Bold" pitchFamily="2" charset="0"/>
              </a:rPr>
              <a:t>производствен-ная</a:t>
            </a:r>
            <a:r>
              <a:rPr lang="ru-RU" sz="1400" b="1" dirty="0">
                <a:solidFill>
                  <a:schemeClr val="bg1"/>
                </a:solidFill>
                <a:latin typeface="Akrobat Bold" pitchFamily="2" charset="0"/>
              </a:rPr>
              <a:t> система Тойоты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Akrobat Bold" pitchFamily="2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krobat Bold" pitchFamily="2" charset="0"/>
              </a:rPr>
              <a:t>бережливый </a:t>
            </a:r>
            <a:r>
              <a:rPr lang="ru-RU" sz="1400" b="1" dirty="0" err="1">
                <a:solidFill>
                  <a:schemeClr val="bg1"/>
                </a:solidFill>
                <a:latin typeface="Akrobat Bold" pitchFamily="2" charset="0"/>
              </a:rPr>
              <a:t>стартап</a:t>
            </a:r>
            <a:r>
              <a:rPr lang="ru-RU" sz="1400" b="1" dirty="0">
                <a:solidFill>
                  <a:schemeClr val="bg1"/>
                </a:solidFill>
                <a:latin typeface="Akrobat Bold" pitchFamily="2" charset="0"/>
              </a:rPr>
              <a:t> и пр.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Akrobat Bold" pitchFamily="2" charset="0"/>
            </a:endParaRPr>
          </a:p>
          <a:p>
            <a:pPr algn="ctr"/>
            <a:r>
              <a:rPr lang="ru-RU" sz="1400" b="1" dirty="0">
                <a:solidFill>
                  <a:schemeClr val="bg1"/>
                </a:solidFill>
                <a:latin typeface="Akrobat Bold" pitchFamily="2" charset="0"/>
              </a:rPr>
              <a:t>Новые подходы в ТРИЗ</a:t>
            </a:r>
          </a:p>
          <a:p>
            <a:pPr algn="ctr"/>
            <a:endParaRPr lang="ru-RU" sz="1400" b="1" dirty="0">
              <a:solidFill>
                <a:schemeClr val="bg1"/>
              </a:solidFill>
              <a:latin typeface="Akrobat Bold" pitchFamily="2" charset="0"/>
            </a:endParaRPr>
          </a:p>
        </p:txBody>
      </p:sp>
      <p:sp>
        <p:nvSpPr>
          <p:cNvPr id="32" name="Freeform: Shape 42">
            <a:extLst>
              <a:ext uri="{FF2B5EF4-FFF2-40B4-BE49-F238E27FC236}">
                <a16:creationId xmlns:a16="http://schemas.microsoft.com/office/drawing/2014/main" id="{6BD62EC3-C565-7A44-AD44-928077AD72CD}"/>
              </a:ext>
            </a:extLst>
          </p:cNvPr>
          <p:cNvSpPr/>
          <p:nvPr/>
        </p:nvSpPr>
        <p:spPr>
          <a:xfrm>
            <a:off x="6978997" y="1279496"/>
            <a:ext cx="1494233" cy="5392956"/>
          </a:xfrm>
          <a:custGeom>
            <a:avLst/>
            <a:gdLst>
              <a:gd name="connsiteX0" fmla="*/ 747299 w 1494233"/>
              <a:gd name="connsiteY0" fmla="*/ 0 h 3257934"/>
              <a:gd name="connsiteX1" fmla="*/ 1494233 w 1494233"/>
              <a:gd name="connsiteY1" fmla="*/ 746901 h 3257934"/>
              <a:gd name="connsiteX2" fmla="*/ 1494233 w 1494233"/>
              <a:gd name="connsiteY2" fmla="*/ 2511034 h 3257934"/>
              <a:gd name="connsiteX3" fmla="*/ 747299 w 1494233"/>
              <a:gd name="connsiteY3" fmla="*/ 3257934 h 3257934"/>
              <a:gd name="connsiteX4" fmla="*/ 0 w 1494233"/>
              <a:gd name="connsiteY4" fmla="*/ 2511034 h 3257934"/>
              <a:gd name="connsiteX5" fmla="*/ 0 w 1494233"/>
              <a:gd name="connsiteY5" fmla="*/ 746901 h 3257934"/>
              <a:gd name="connsiteX6" fmla="*/ 747299 w 1494233"/>
              <a:gd name="connsiteY6" fmla="*/ 0 h 325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4233" h="3257934">
                <a:moveTo>
                  <a:pt x="747299" y="0"/>
                </a:moveTo>
                <a:cubicBezTo>
                  <a:pt x="1159666" y="0"/>
                  <a:pt x="1494233" y="334567"/>
                  <a:pt x="1494233" y="746901"/>
                </a:cubicBezTo>
                <a:lnTo>
                  <a:pt x="1494233" y="2511034"/>
                </a:lnTo>
                <a:cubicBezTo>
                  <a:pt x="1494233" y="2923767"/>
                  <a:pt x="1159666" y="3257934"/>
                  <a:pt x="747299" y="3257934"/>
                </a:cubicBezTo>
                <a:cubicBezTo>
                  <a:pt x="334566" y="3257934"/>
                  <a:pt x="0" y="2923767"/>
                  <a:pt x="0" y="2511034"/>
                </a:cubicBezTo>
                <a:lnTo>
                  <a:pt x="0" y="746901"/>
                </a:lnTo>
                <a:cubicBezTo>
                  <a:pt x="0" y="334567"/>
                  <a:pt x="334566" y="0"/>
                  <a:pt x="747299" y="0"/>
                </a:cubicBezTo>
                <a:close/>
              </a:path>
            </a:pathLst>
          </a:custGeom>
          <a:solidFill>
            <a:srgbClr val="E9724C"/>
          </a:soli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" name="Freeform: Shape 51">
            <a:extLst>
              <a:ext uri="{FF2B5EF4-FFF2-40B4-BE49-F238E27FC236}">
                <a16:creationId xmlns:a16="http://schemas.microsoft.com/office/drawing/2014/main" id="{84A1DB05-AD01-ED42-9BAB-685B8F005DB9}"/>
              </a:ext>
            </a:extLst>
          </p:cNvPr>
          <p:cNvSpPr/>
          <p:nvPr/>
        </p:nvSpPr>
        <p:spPr>
          <a:xfrm>
            <a:off x="7225463" y="1533496"/>
            <a:ext cx="973933" cy="973934"/>
          </a:xfrm>
          <a:custGeom>
            <a:avLst/>
            <a:gdLst>
              <a:gd name="connsiteX0" fmla="*/ 486966 w 973933"/>
              <a:gd name="connsiteY0" fmla="*/ 0 h 973934"/>
              <a:gd name="connsiteX1" fmla="*/ 973933 w 973933"/>
              <a:gd name="connsiteY1" fmla="*/ 486967 h 973934"/>
              <a:gd name="connsiteX2" fmla="*/ 486966 w 973933"/>
              <a:gd name="connsiteY2" fmla="*/ 973934 h 973934"/>
              <a:gd name="connsiteX3" fmla="*/ 0 w 973933"/>
              <a:gd name="connsiteY3" fmla="*/ 486967 h 973934"/>
              <a:gd name="connsiteX4" fmla="*/ 486966 w 973933"/>
              <a:gd name="connsiteY4" fmla="*/ 0 h 973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933" h="973934">
                <a:moveTo>
                  <a:pt x="486966" y="0"/>
                </a:moveTo>
                <a:cubicBezTo>
                  <a:pt x="756033" y="0"/>
                  <a:pt x="973933" y="217867"/>
                  <a:pt x="973933" y="486967"/>
                </a:cubicBezTo>
                <a:cubicBezTo>
                  <a:pt x="973933" y="756034"/>
                  <a:pt x="756033" y="973934"/>
                  <a:pt x="486966" y="973934"/>
                </a:cubicBezTo>
                <a:cubicBezTo>
                  <a:pt x="218266" y="973934"/>
                  <a:pt x="0" y="756034"/>
                  <a:pt x="0" y="486967"/>
                </a:cubicBezTo>
                <a:cubicBezTo>
                  <a:pt x="0" y="217867"/>
                  <a:pt x="218266" y="0"/>
                  <a:pt x="4869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innerShdw blurRad="101600" dist="76200" dir="13500000">
              <a:prstClr val="black">
                <a:alpha val="50000"/>
              </a:prstClr>
            </a:inn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667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34" name="Google Shape;559;p22">
            <a:extLst>
              <a:ext uri="{FF2B5EF4-FFF2-40B4-BE49-F238E27FC236}">
                <a16:creationId xmlns:a16="http://schemas.microsoft.com/office/drawing/2014/main" id="{1B726128-AC60-604F-B7CC-9E59EBE19CAE}"/>
              </a:ext>
            </a:extLst>
          </p:cNvPr>
          <p:cNvSpPr txBox="1"/>
          <p:nvPr/>
        </p:nvSpPr>
        <p:spPr>
          <a:xfrm>
            <a:off x="6880353" y="2571488"/>
            <a:ext cx="1615938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Bold" pitchFamily="2" charset="0"/>
                <a:ea typeface="Fira Sans Extra Condensed Medium"/>
                <a:cs typeface="Fira Sans Extra Condensed Medium"/>
                <a:sym typeface="Fira Sans Extra Condensed Medium"/>
              </a:rPr>
              <a:t>c 80-</a:t>
            </a:r>
            <a:r>
              <a:rPr lang="ru-RU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Bold" pitchFamily="2" charset="0"/>
                <a:ea typeface="Fira Sans Extra Condensed Medium"/>
                <a:cs typeface="Fira Sans Extra Condensed Medium"/>
                <a:sym typeface="Fira Sans Extra Condensed Medium"/>
              </a:rPr>
              <a:t>ых</a:t>
            </a:r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Bold" pitchFamily="2" charset="0"/>
                <a:ea typeface="Fira Sans Extra Condensed Medium"/>
                <a:cs typeface="Fira Sans Extra Condensed Medium"/>
                <a:sym typeface="Fira Sans Extra Condensed Medium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Bold" pitchFamily="2" charset="0"/>
                <a:ea typeface="Fira Sans Extra Condensed Medium"/>
                <a:cs typeface="Fira Sans Extra Condensed Medium"/>
                <a:sym typeface="Fira Sans Extra Condensed Medium"/>
              </a:rPr>
              <a:t>до 2000</a:t>
            </a:r>
          </a:p>
        </p:txBody>
      </p:sp>
      <p:sp>
        <p:nvSpPr>
          <p:cNvPr id="36" name="Google Shape;560;p22">
            <a:extLst>
              <a:ext uri="{FF2B5EF4-FFF2-40B4-BE49-F238E27FC236}">
                <a16:creationId xmlns:a16="http://schemas.microsoft.com/office/drawing/2014/main" id="{4003912F-4C35-7940-9B2C-F29E81575A85}"/>
              </a:ext>
            </a:extLst>
          </p:cNvPr>
          <p:cNvSpPr txBox="1"/>
          <p:nvPr/>
        </p:nvSpPr>
        <p:spPr>
          <a:xfrm>
            <a:off x="7001891" y="3146435"/>
            <a:ext cx="1494400" cy="1503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krobat Bold" pitchFamily="2" charset="0"/>
              </a:rPr>
              <a:t>Lean production -</a:t>
            </a:r>
            <a:r>
              <a:rPr lang="ru-RU" sz="1600" b="1" dirty="0">
                <a:solidFill>
                  <a:schemeClr val="bg1"/>
                </a:solidFill>
                <a:latin typeface="Akrobat Bold" pitchFamily="2" charset="0"/>
              </a:rPr>
              <a:t>бережливое производство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krobat Bold" pitchFamily="2" charset="0"/>
              </a:rPr>
              <a:t>5С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Akrobat Bold" pitchFamily="2" charset="0"/>
              </a:rPr>
              <a:t>SMED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krobat Bold" pitchFamily="2" charset="0"/>
              </a:rPr>
              <a:t>ТРМ</a:t>
            </a:r>
          </a:p>
          <a:p>
            <a:pPr algn="ctr"/>
            <a:r>
              <a:rPr lang="ru-RU" sz="1600" b="1" dirty="0" err="1">
                <a:solidFill>
                  <a:schemeClr val="bg1"/>
                </a:solidFill>
                <a:latin typeface="Akrobat Bold" pitchFamily="2" charset="0"/>
              </a:rPr>
              <a:t>Канбан</a:t>
            </a:r>
            <a:r>
              <a:rPr lang="ru-RU" sz="1600" b="1" dirty="0">
                <a:solidFill>
                  <a:schemeClr val="bg1"/>
                </a:solidFill>
                <a:latin typeface="Akrobat Bold" pitchFamily="2" charset="0"/>
              </a:rPr>
              <a:t> и пр.</a:t>
            </a:r>
          </a:p>
          <a:p>
            <a:pPr algn="ctr"/>
            <a:r>
              <a:rPr lang="en" sz="1600" b="1" dirty="0">
                <a:solidFill>
                  <a:schemeClr val="bg1"/>
                </a:solidFill>
                <a:latin typeface="Akrobat Bold" pitchFamily="2" charset="0"/>
              </a:rPr>
              <a:t>6sigma</a:t>
            </a:r>
            <a:endParaRPr lang="ru-RU" sz="1600" b="1" dirty="0">
              <a:solidFill>
                <a:schemeClr val="bg1"/>
              </a:solidFill>
              <a:latin typeface="Akrobat Bold" pitchFamily="2" charset="0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Akrobat Bold" pitchFamily="2" charset="0"/>
              </a:rPr>
              <a:t>TOC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Akrobat Bold" pitchFamily="2" charset="0"/>
              </a:rPr>
              <a:t>QRM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Akrobat Bold" pitchFamily="2" charset="0"/>
              </a:rPr>
              <a:t>Agile: Scram</a:t>
            </a:r>
          </a:p>
          <a:p>
            <a:pPr algn="ctr"/>
            <a:r>
              <a:rPr lang="ru-RU" sz="1600" b="1" dirty="0" err="1">
                <a:solidFill>
                  <a:schemeClr val="bg1"/>
                </a:solidFill>
                <a:latin typeface="Akrobat Bold" pitchFamily="2" charset="0"/>
              </a:rPr>
              <a:t>ЛИНКанбан</a:t>
            </a:r>
            <a:endParaRPr lang="ru-RU" sz="1600" b="1" dirty="0">
              <a:solidFill>
                <a:schemeClr val="bg1"/>
              </a:solidFill>
              <a:latin typeface="Akrobat Bold" pitchFamily="2" charset="0"/>
            </a:endParaRPr>
          </a:p>
        </p:txBody>
      </p:sp>
      <p:sp>
        <p:nvSpPr>
          <p:cNvPr id="38" name="Freeform 246">
            <a:extLst>
              <a:ext uri="{FF2B5EF4-FFF2-40B4-BE49-F238E27FC236}">
                <a16:creationId xmlns:a16="http://schemas.microsoft.com/office/drawing/2014/main" id="{F48AA987-7F00-9948-9C87-20C790B18DF2}"/>
              </a:ext>
            </a:extLst>
          </p:cNvPr>
          <p:cNvSpPr>
            <a:spLocks noEditPoints="1"/>
          </p:cNvSpPr>
          <p:nvPr/>
        </p:nvSpPr>
        <p:spPr bwMode="auto">
          <a:xfrm>
            <a:off x="2595473" y="1774138"/>
            <a:ext cx="478075" cy="524717"/>
          </a:xfrm>
          <a:custGeom>
            <a:avLst/>
            <a:gdLst>
              <a:gd name="T0" fmla="*/ 18 w 31"/>
              <a:gd name="T1" fmla="*/ 16 h 34"/>
              <a:gd name="T2" fmla="*/ 24 w 31"/>
              <a:gd name="T3" fmla="*/ 10 h 34"/>
              <a:gd name="T4" fmla="*/ 25 w 31"/>
              <a:gd name="T5" fmla="*/ 11 h 34"/>
              <a:gd name="T6" fmla="*/ 18 w 31"/>
              <a:gd name="T7" fmla="*/ 19 h 34"/>
              <a:gd name="T8" fmla="*/ 14 w 31"/>
              <a:gd name="T9" fmla="*/ 15 h 34"/>
              <a:gd name="T10" fmla="*/ 7 w 31"/>
              <a:gd name="T11" fmla="*/ 21 h 34"/>
              <a:gd name="T12" fmla="*/ 6 w 31"/>
              <a:gd name="T13" fmla="*/ 20 h 34"/>
              <a:gd name="T14" fmla="*/ 14 w 31"/>
              <a:gd name="T15" fmla="*/ 12 h 34"/>
              <a:gd name="T16" fmla="*/ 18 w 31"/>
              <a:gd name="T17" fmla="*/ 16 h 34"/>
              <a:gd name="T18" fmla="*/ 11 w 31"/>
              <a:gd name="T19" fmla="*/ 28 h 34"/>
              <a:gd name="T20" fmla="*/ 7 w 31"/>
              <a:gd name="T21" fmla="*/ 32 h 34"/>
              <a:gd name="T22" fmla="*/ 9 w 31"/>
              <a:gd name="T23" fmla="*/ 33 h 34"/>
              <a:gd name="T24" fmla="*/ 14 w 31"/>
              <a:gd name="T25" fmla="*/ 28 h 34"/>
              <a:gd name="T26" fmla="*/ 11 w 31"/>
              <a:gd name="T27" fmla="*/ 28 h 34"/>
              <a:gd name="T28" fmla="*/ 20 w 31"/>
              <a:gd name="T29" fmla="*/ 28 h 34"/>
              <a:gd name="T30" fmla="*/ 24 w 31"/>
              <a:gd name="T31" fmla="*/ 32 h 34"/>
              <a:gd name="T32" fmla="*/ 23 w 31"/>
              <a:gd name="T33" fmla="*/ 33 h 34"/>
              <a:gd name="T34" fmla="*/ 17 w 31"/>
              <a:gd name="T35" fmla="*/ 28 h 34"/>
              <a:gd name="T36" fmla="*/ 20 w 31"/>
              <a:gd name="T37" fmla="*/ 28 h 34"/>
              <a:gd name="T38" fmla="*/ 15 w 31"/>
              <a:gd name="T39" fmla="*/ 28 h 34"/>
              <a:gd name="T40" fmla="*/ 15 w 31"/>
              <a:gd name="T41" fmla="*/ 33 h 34"/>
              <a:gd name="T42" fmla="*/ 17 w 31"/>
              <a:gd name="T43" fmla="*/ 33 h 34"/>
              <a:gd name="T44" fmla="*/ 17 w 31"/>
              <a:gd name="T45" fmla="*/ 28 h 34"/>
              <a:gd name="T46" fmla="*/ 15 w 31"/>
              <a:gd name="T47" fmla="*/ 28 h 34"/>
              <a:gd name="T48" fmla="*/ 15 w 31"/>
              <a:gd name="T49" fmla="*/ 3 h 34"/>
              <a:gd name="T50" fmla="*/ 15 w 31"/>
              <a:gd name="T51" fmla="*/ 1 h 34"/>
              <a:gd name="T52" fmla="*/ 17 w 31"/>
              <a:gd name="T53" fmla="*/ 1 h 34"/>
              <a:gd name="T54" fmla="*/ 17 w 31"/>
              <a:gd name="T55" fmla="*/ 3 h 34"/>
              <a:gd name="T56" fmla="*/ 15 w 31"/>
              <a:gd name="T57" fmla="*/ 3 h 34"/>
              <a:gd name="T58" fmla="*/ 1 w 31"/>
              <a:gd name="T59" fmla="*/ 7 h 34"/>
              <a:gd name="T60" fmla="*/ 1 w 31"/>
              <a:gd name="T61" fmla="*/ 24 h 34"/>
              <a:gd name="T62" fmla="*/ 2 w 31"/>
              <a:gd name="T63" fmla="*/ 26 h 34"/>
              <a:gd name="T64" fmla="*/ 4 w 31"/>
              <a:gd name="T65" fmla="*/ 27 h 34"/>
              <a:gd name="T66" fmla="*/ 28 w 31"/>
              <a:gd name="T67" fmla="*/ 27 h 34"/>
              <a:gd name="T68" fmla="*/ 30 w 31"/>
              <a:gd name="T69" fmla="*/ 26 h 34"/>
              <a:gd name="T70" fmla="*/ 30 w 31"/>
              <a:gd name="T71" fmla="*/ 24 h 34"/>
              <a:gd name="T72" fmla="*/ 30 w 31"/>
              <a:gd name="T73" fmla="*/ 7 h 34"/>
              <a:gd name="T74" fmla="*/ 31 w 31"/>
              <a:gd name="T75" fmla="*/ 6 h 34"/>
              <a:gd name="T76" fmla="*/ 31 w 31"/>
              <a:gd name="T77" fmla="*/ 4 h 34"/>
              <a:gd name="T78" fmla="*/ 31 w 31"/>
              <a:gd name="T79" fmla="*/ 4 h 34"/>
              <a:gd name="T80" fmla="*/ 1 w 31"/>
              <a:gd name="T81" fmla="*/ 4 h 34"/>
              <a:gd name="T82" fmla="*/ 0 w 31"/>
              <a:gd name="T83" fmla="*/ 4 h 34"/>
              <a:gd name="T84" fmla="*/ 0 w 31"/>
              <a:gd name="T85" fmla="*/ 6 h 34"/>
              <a:gd name="T86" fmla="*/ 1 w 31"/>
              <a:gd name="T87" fmla="*/ 7 h 34"/>
              <a:gd name="T88" fmla="*/ 27 w 31"/>
              <a:gd name="T89" fmla="*/ 25 h 34"/>
              <a:gd name="T90" fmla="*/ 29 w 31"/>
              <a:gd name="T91" fmla="*/ 24 h 34"/>
              <a:gd name="T92" fmla="*/ 29 w 31"/>
              <a:gd name="T93" fmla="*/ 7 h 34"/>
              <a:gd name="T94" fmla="*/ 2 w 31"/>
              <a:gd name="T95" fmla="*/ 7 h 34"/>
              <a:gd name="T96" fmla="*/ 2 w 31"/>
              <a:gd name="T97" fmla="*/ 24 h 34"/>
              <a:gd name="T98" fmla="*/ 4 w 31"/>
              <a:gd name="T99" fmla="*/ 25 h 34"/>
              <a:gd name="T100" fmla="*/ 27 w 31"/>
              <a:gd name="T101" fmla="*/ 25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" h="34">
                <a:moveTo>
                  <a:pt x="18" y="16"/>
                </a:moveTo>
                <a:cubicBezTo>
                  <a:pt x="24" y="10"/>
                  <a:pt x="24" y="10"/>
                  <a:pt x="24" y="10"/>
                </a:cubicBezTo>
                <a:cubicBezTo>
                  <a:pt x="25" y="9"/>
                  <a:pt x="26" y="10"/>
                  <a:pt x="25" y="11"/>
                </a:cubicBezTo>
                <a:cubicBezTo>
                  <a:pt x="22" y="14"/>
                  <a:pt x="21" y="16"/>
                  <a:pt x="18" y="19"/>
                </a:cubicBezTo>
                <a:cubicBezTo>
                  <a:pt x="14" y="15"/>
                  <a:pt x="14" y="15"/>
                  <a:pt x="14" y="15"/>
                </a:cubicBezTo>
                <a:cubicBezTo>
                  <a:pt x="11" y="17"/>
                  <a:pt x="10" y="19"/>
                  <a:pt x="7" y="21"/>
                </a:cubicBezTo>
                <a:cubicBezTo>
                  <a:pt x="7" y="22"/>
                  <a:pt x="5" y="21"/>
                  <a:pt x="6" y="20"/>
                </a:cubicBezTo>
                <a:cubicBezTo>
                  <a:pt x="9" y="17"/>
                  <a:pt x="11" y="15"/>
                  <a:pt x="14" y="12"/>
                </a:cubicBezTo>
                <a:cubicBezTo>
                  <a:pt x="14" y="12"/>
                  <a:pt x="18" y="16"/>
                  <a:pt x="18" y="16"/>
                </a:cubicBezTo>
                <a:close/>
                <a:moveTo>
                  <a:pt x="11" y="28"/>
                </a:moveTo>
                <a:cubicBezTo>
                  <a:pt x="7" y="32"/>
                  <a:pt x="7" y="32"/>
                  <a:pt x="7" y="32"/>
                </a:cubicBezTo>
                <a:cubicBezTo>
                  <a:pt x="6" y="33"/>
                  <a:pt x="8" y="34"/>
                  <a:pt x="9" y="33"/>
                </a:cubicBezTo>
                <a:cubicBezTo>
                  <a:pt x="14" y="28"/>
                  <a:pt x="14" y="28"/>
                  <a:pt x="14" y="28"/>
                </a:cubicBezTo>
                <a:cubicBezTo>
                  <a:pt x="11" y="28"/>
                  <a:pt x="11" y="28"/>
                  <a:pt x="11" y="28"/>
                </a:cubicBezTo>
                <a:close/>
                <a:moveTo>
                  <a:pt x="20" y="28"/>
                </a:moveTo>
                <a:cubicBezTo>
                  <a:pt x="24" y="32"/>
                  <a:pt x="24" y="32"/>
                  <a:pt x="24" y="32"/>
                </a:cubicBezTo>
                <a:cubicBezTo>
                  <a:pt x="25" y="33"/>
                  <a:pt x="24" y="34"/>
                  <a:pt x="23" y="33"/>
                </a:cubicBezTo>
                <a:cubicBezTo>
                  <a:pt x="17" y="28"/>
                  <a:pt x="17" y="28"/>
                  <a:pt x="17" y="28"/>
                </a:cubicBezTo>
                <a:cubicBezTo>
                  <a:pt x="20" y="28"/>
                  <a:pt x="20" y="28"/>
                  <a:pt x="20" y="28"/>
                </a:cubicBezTo>
                <a:close/>
                <a:moveTo>
                  <a:pt x="15" y="28"/>
                </a:moveTo>
                <a:cubicBezTo>
                  <a:pt x="15" y="33"/>
                  <a:pt x="15" y="33"/>
                  <a:pt x="15" y="33"/>
                </a:cubicBezTo>
                <a:cubicBezTo>
                  <a:pt x="15" y="34"/>
                  <a:pt x="17" y="34"/>
                  <a:pt x="17" y="33"/>
                </a:cubicBezTo>
                <a:cubicBezTo>
                  <a:pt x="17" y="28"/>
                  <a:pt x="17" y="28"/>
                  <a:pt x="17" y="28"/>
                </a:cubicBezTo>
                <a:cubicBezTo>
                  <a:pt x="15" y="28"/>
                  <a:pt x="15" y="28"/>
                  <a:pt x="15" y="28"/>
                </a:cubicBezTo>
                <a:close/>
                <a:moveTo>
                  <a:pt x="15" y="3"/>
                </a:moveTo>
                <a:cubicBezTo>
                  <a:pt x="15" y="1"/>
                  <a:pt x="15" y="1"/>
                  <a:pt x="15" y="1"/>
                </a:cubicBezTo>
                <a:cubicBezTo>
                  <a:pt x="15" y="0"/>
                  <a:pt x="17" y="0"/>
                  <a:pt x="17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3"/>
                  <a:pt x="15" y="3"/>
                  <a:pt x="15" y="3"/>
                </a:cubicBezTo>
                <a:close/>
                <a:moveTo>
                  <a:pt x="1" y="7"/>
                </a:moveTo>
                <a:cubicBezTo>
                  <a:pt x="1" y="12"/>
                  <a:pt x="1" y="18"/>
                  <a:pt x="1" y="24"/>
                </a:cubicBezTo>
                <a:cubicBezTo>
                  <a:pt x="1" y="25"/>
                  <a:pt x="1" y="26"/>
                  <a:pt x="2" y="26"/>
                </a:cubicBezTo>
                <a:cubicBezTo>
                  <a:pt x="2" y="26"/>
                  <a:pt x="3" y="27"/>
                  <a:pt x="4" y="27"/>
                </a:cubicBezTo>
                <a:cubicBezTo>
                  <a:pt x="12" y="27"/>
                  <a:pt x="20" y="27"/>
                  <a:pt x="28" y="27"/>
                </a:cubicBezTo>
                <a:cubicBezTo>
                  <a:pt x="28" y="27"/>
                  <a:pt x="29" y="26"/>
                  <a:pt x="30" y="26"/>
                </a:cubicBezTo>
                <a:cubicBezTo>
                  <a:pt x="30" y="26"/>
                  <a:pt x="30" y="25"/>
                  <a:pt x="30" y="24"/>
                </a:cubicBezTo>
                <a:cubicBezTo>
                  <a:pt x="30" y="7"/>
                  <a:pt x="30" y="7"/>
                  <a:pt x="30" y="7"/>
                </a:cubicBezTo>
                <a:cubicBezTo>
                  <a:pt x="31" y="7"/>
                  <a:pt x="31" y="7"/>
                  <a:pt x="31" y="6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21" y="4"/>
                  <a:pt x="11" y="4"/>
                  <a:pt x="1" y="4"/>
                </a:cubicBezTo>
                <a:cubicBezTo>
                  <a:pt x="1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1" y="7"/>
                  <a:pt x="1" y="7"/>
                </a:cubicBezTo>
                <a:close/>
                <a:moveTo>
                  <a:pt x="27" y="25"/>
                </a:moveTo>
                <a:cubicBezTo>
                  <a:pt x="28" y="25"/>
                  <a:pt x="29" y="25"/>
                  <a:pt x="29" y="24"/>
                </a:cubicBezTo>
                <a:cubicBezTo>
                  <a:pt x="29" y="18"/>
                  <a:pt x="29" y="12"/>
                  <a:pt x="29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12"/>
                  <a:pt x="2" y="18"/>
                  <a:pt x="2" y="24"/>
                </a:cubicBezTo>
                <a:cubicBezTo>
                  <a:pt x="2" y="25"/>
                  <a:pt x="3" y="25"/>
                  <a:pt x="4" y="25"/>
                </a:cubicBezTo>
                <a:cubicBezTo>
                  <a:pt x="12" y="25"/>
                  <a:pt x="20" y="25"/>
                  <a:pt x="27" y="2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Freeform 246">
            <a:extLst>
              <a:ext uri="{FF2B5EF4-FFF2-40B4-BE49-F238E27FC236}">
                <a16:creationId xmlns:a16="http://schemas.microsoft.com/office/drawing/2014/main" id="{6D94769E-31AF-5245-A930-3195C159D41E}"/>
              </a:ext>
            </a:extLst>
          </p:cNvPr>
          <p:cNvSpPr>
            <a:spLocks noEditPoints="1"/>
          </p:cNvSpPr>
          <p:nvPr/>
        </p:nvSpPr>
        <p:spPr bwMode="auto">
          <a:xfrm>
            <a:off x="4267516" y="1789148"/>
            <a:ext cx="478075" cy="524717"/>
          </a:xfrm>
          <a:custGeom>
            <a:avLst/>
            <a:gdLst>
              <a:gd name="T0" fmla="*/ 18 w 31"/>
              <a:gd name="T1" fmla="*/ 16 h 34"/>
              <a:gd name="T2" fmla="*/ 24 w 31"/>
              <a:gd name="T3" fmla="*/ 10 h 34"/>
              <a:gd name="T4" fmla="*/ 25 w 31"/>
              <a:gd name="T5" fmla="*/ 11 h 34"/>
              <a:gd name="T6" fmla="*/ 18 w 31"/>
              <a:gd name="T7" fmla="*/ 19 h 34"/>
              <a:gd name="T8" fmla="*/ 14 w 31"/>
              <a:gd name="T9" fmla="*/ 15 h 34"/>
              <a:gd name="T10" fmla="*/ 7 w 31"/>
              <a:gd name="T11" fmla="*/ 21 h 34"/>
              <a:gd name="T12" fmla="*/ 6 w 31"/>
              <a:gd name="T13" fmla="*/ 20 h 34"/>
              <a:gd name="T14" fmla="*/ 14 w 31"/>
              <a:gd name="T15" fmla="*/ 12 h 34"/>
              <a:gd name="T16" fmla="*/ 18 w 31"/>
              <a:gd name="T17" fmla="*/ 16 h 34"/>
              <a:gd name="T18" fmla="*/ 11 w 31"/>
              <a:gd name="T19" fmla="*/ 28 h 34"/>
              <a:gd name="T20" fmla="*/ 7 w 31"/>
              <a:gd name="T21" fmla="*/ 32 h 34"/>
              <a:gd name="T22" fmla="*/ 9 w 31"/>
              <a:gd name="T23" fmla="*/ 33 h 34"/>
              <a:gd name="T24" fmla="*/ 14 w 31"/>
              <a:gd name="T25" fmla="*/ 28 h 34"/>
              <a:gd name="T26" fmla="*/ 11 w 31"/>
              <a:gd name="T27" fmla="*/ 28 h 34"/>
              <a:gd name="T28" fmla="*/ 20 w 31"/>
              <a:gd name="T29" fmla="*/ 28 h 34"/>
              <a:gd name="T30" fmla="*/ 24 w 31"/>
              <a:gd name="T31" fmla="*/ 32 h 34"/>
              <a:gd name="T32" fmla="*/ 23 w 31"/>
              <a:gd name="T33" fmla="*/ 33 h 34"/>
              <a:gd name="T34" fmla="*/ 17 w 31"/>
              <a:gd name="T35" fmla="*/ 28 h 34"/>
              <a:gd name="T36" fmla="*/ 20 w 31"/>
              <a:gd name="T37" fmla="*/ 28 h 34"/>
              <a:gd name="T38" fmla="*/ 15 w 31"/>
              <a:gd name="T39" fmla="*/ 28 h 34"/>
              <a:gd name="T40" fmla="*/ 15 w 31"/>
              <a:gd name="T41" fmla="*/ 33 h 34"/>
              <a:gd name="T42" fmla="*/ 17 w 31"/>
              <a:gd name="T43" fmla="*/ 33 h 34"/>
              <a:gd name="T44" fmla="*/ 17 w 31"/>
              <a:gd name="T45" fmla="*/ 28 h 34"/>
              <a:gd name="T46" fmla="*/ 15 w 31"/>
              <a:gd name="T47" fmla="*/ 28 h 34"/>
              <a:gd name="T48" fmla="*/ 15 w 31"/>
              <a:gd name="T49" fmla="*/ 3 h 34"/>
              <a:gd name="T50" fmla="*/ 15 w 31"/>
              <a:gd name="T51" fmla="*/ 1 h 34"/>
              <a:gd name="T52" fmla="*/ 17 w 31"/>
              <a:gd name="T53" fmla="*/ 1 h 34"/>
              <a:gd name="T54" fmla="*/ 17 w 31"/>
              <a:gd name="T55" fmla="*/ 3 h 34"/>
              <a:gd name="T56" fmla="*/ 15 w 31"/>
              <a:gd name="T57" fmla="*/ 3 h 34"/>
              <a:gd name="T58" fmla="*/ 1 w 31"/>
              <a:gd name="T59" fmla="*/ 7 h 34"/>
              <a:gd name="T60" fmla="*/ 1 w 31"/>
              <a:gd name="T61" fmla="*/ 24 h 34"/>
              <a:gd name="T62" fmla="*/ 2 w 31"/>
              <a:gd name="T63" fmla="*/ 26 h 34"/>
              <a:gd name="T64" fmla="*/ 4 w 31"/>
              <a:gd name="T65" fmla="*/ 27 h 34"/>
              <a:gd name="T66" fmla="*/ 28 w 31"/>
              <a:gd name="T67" fmla="*/ 27 h 34"/>
              <a:gd name="T68" fmla="*/ 30 w 31"/>
              <a:gd name="T69" fmla="*/ 26 h 34"/>
              <a:gd name="T70" fmla="*/ 30 w 31"/>
              <a:gd name="T71" fmla="*/ 24 h 34"/>
              <a:gd name="T72" fmla="*/ 30 w 31"/>
              <a:gd name="T73" fmla="*/ 7 h 34"/>
              <a:gd name="T74" fmla="*/ 31 w 31"/>
              <a:gd name="T75" fmla="*/ 6 h 34"/>
              <a:gd name="T76" fmla="*/ 31 w 31"/>
              <a:gd name="T77" fmla="*/ 4 h 34"/>
              <a:gd name="T78" fmla="*/ 31 w 31"/>
              <a:gd name="T79" fmla="*/ 4 h 34"/>
              <a:gd name="T80" fmla="*/ 1 w 31"/>
              <a:gd name="T81" fmla="*/ 4 h 34"/>
              <a:gd name="T82" fmla="*/ 0 w 31"/>
              <a:gd name="T83" fmla="*/ 4 h 34"/>
              <a:gd name="T84" fmla="*/ 0 w 31"/>
              <a:gd name="T85" fmla="*/ 6 h 34"/>
              <a:gd name="T86" fmla="*/ 1 w 31"/>
              <a:gd name="T87" fmla="*/ 7 h 34"/>
              <a:gd name="T88" fmla="*/ 27 w 31"/>
              <a:gd name="T89" fmla="*/ 25 h 34"/>
              <a:gd name="T90" fmla="*/ 29 w 31"/>
              <a:gd name="T91" fmla="*/ 24 h 34"/>
              <a:gd name="T92" fmla="*/ 29 w 31"/>
              <a:gd name="T93" fmla="*/ 7 h 34"/>
              <a:gd name="T94" fmla="*/ 2 w 31"/>
              <a:gd name="T95" fmla="*/ 7 h 34"/>
              <a:gd name="T96" fmla="*/ 2 w 31"/>
              <a:gd name="T97" fmla="*/ 24 h 34"/>
              <a:gd name="T98" fmla="*/ 4 w 31"/>
              <a:gd name="T99" fmla="*/ 25 h 34"/>
              <a:gd name="T100" fmla="*/ 27 w 31"/>
              <a:gd name="T101" fmla="*/ 25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" h="34">
                <a:moveTo>
                  <a:pt x="18" y="16"/>
                </a:moveTo>
                <a:cubicBezTo>
                  <a:pt x="24" y="10"/>
                  <a:pt x="24" y="10"/>
                  <a:pt x="24" y="10"/>
                </a:cubicBezTo>
                <a:cubicBezTo>
                  <a:pt x="25" y="9"/>
                  <a:pt x="26" y="10"/>
                  <a:pt x="25" y="11"/>
                </a:cubicBezTo>
                <a:cubicBezTo>
                  <a:pt x="22" y="14"/>
                  <a:pt x="21" y="16"/>
                  <a:pt x="18" y="19"/>
                </a:cubicBezTo>
                <a:cubicBezTo>
                  <a:pt x="14" y="15"/>
                  <a:pt x="14" y="15"/>
                  <a:pt x="14" y="15"/>
                </a:cubicBezTo>
                <a:cubicBezTo>
                  <a:pt x="11" y="17"/>
                  <a:pt x="10" y="19"/>
                  <a:pt x="7" y="21"/>
                </a:cubicBezTo>
                <a:cubicBezTo>
                  <a:pt x="7" y="22"/>
                  <a:pt x="5" y="21"/>
                  <a:pt x="6" y="20"/>
                </a:cubicBezTo>
                <a:cubicBezTo>
                  <a:pt x="9" y="17"/>
                  <a:pt x="11" y="15"/>
                  <a:pt x="14" y="12"/>
                </a:cubicBezTo>
                <a:cubicBezTo>
                  <a:pt x="14" y="12"/>
                  <a:pt x="18" y="16"/>
                  <a:pt x="18" y="16"/>
                </a:cubicBezTo>
                <a:close/>
                <a:moveTo>
                  <a:pt x="11" y="28"/>
                </a:moveTo>
                <a:cubicBezTo>
                  <a:pt x="7" y="32"/>
                  <a:pt x="7" y="32"/>
                  <a:pt x="7" y="32"/>
                </a:cubicBezTo>
                <a:cubicBezTo>
                  <a:pt x="6" y="33"/>
                  <a:pt x="8" y="34"/>
                  <a:pt x="9" y="33"/>
                </a:cubicBezTo>
                <a:cubicBezTo>
                  <a:pt x="14" y="28"/>
                  <a:pt x="14" y="28"/>
                  <a:pt x="14" y="28"/>
                </a:cubicBezTo>
                <a:cubicBezTo>
                  <a:pt x="11" y="28"/>
                  <a:pt x="11" y="28"/>
                  <a:pt x="11" y="28"/>
                </a:cubicBezTo>
                <a:close/>
                <a:moveTo>
                  <a:pt x="20" y="28"/>
                </a:moveTo>
                <a:cubicBezTo>
                  <a:pt x="24" y="32"/>
                  <a:pt x="24" y="32"/>
                  <a:pt x="24" y="32"/>
                </a:cubicBezTo>
                <a:cubicBezTo>
                  <a:pt x="25" y="33"/>
                  <a:pt x="24" y="34"/>
                  <a:pt x="23" y="33"/>
                </a:cubicBezTo>
                <a:cubicBezTo>
                  <a:pt x="17" y="28"/>
                  <a:pt x="17" y="28"/>
                  <a:pt x="17" y="28"/>
                </a:cubicBezTo>
                <a:cubicBezTo>
                  <a:pt x="20" y="28"/>
                  <a:pt x="20" y="28"/>
                  <a:pt x="20" y="28"/>
                </a:cubicBezTo>
                <a:close/>
                <a:moveTo>
                  <a:pt x="15" y="28"/>
                </a:moveTo>
                <a:cubicBezTo>
                  <a:pt x="15" y="33"/>
                  <a:pt x="15" y="33"/>
                  <a:pt x="15" y="33"/>
                </a:cubicBezTo>
                <a:cubicBezTo>
                  <a:pt x="15" y="34"/>
                  <a:pt x="17" y="34"/>
                  <a:pt x="17" y="33"/>
                </a:cubicBezTo>
                <a:cubicBezTo>
                  <a:pt x="17" y="28"/>
                  <a:pt x="17" y="28"/>
                  <a:pt x="17" y="28"/>
                </a:cubicBezTo>
                <a:cubicBezTo>
                  <a:pt x="15" y="28"/>
                  <a:pt x="15" y="28"/>
                  <a:pt x="15" y="28"/>
                </a:cubicBezTo>
                <a:close/>
                <a:moveTo>
                  <a:pt x="15" y="3"/>
                </a:moveTo>
                <a:cubicBezTo>
                  <a:pt x="15" y="1"/>
                  <a:pt x="15" y="1"/>
                  <a:pt x="15" y="1"/>
                </a:cubicBezTo>
                <a:cubicBezTo>
                  <a:pt x="15" y="0"/>
                  <a:pt x="17" y="0"/>
                  <a:pt x="17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3"/>
                  <a:pt x="15" y="3"/>
                  <a:pt x="15" y="3"/>
                </a:cubicBezTo>
                <a:close/>
                <a:moveTo>
                  <a:pt x="1" y="7"/>
                </a:moveTo>
                <a:cubicBezTo>
                  <a:pt x="1" y="12"/>
                  <a:pt x="1" y="18"/>
                  <a:pt x="1" y="24"/>
                </a:cubicBezTo>
                <a:cubicBezTo>
                  <a:pt x="1" y="25"/>
                  <a:pt x="1" y="26"/>
                  <a:pt x="2" y="26"/>
                </a:cubicBezTo>
                <a:cubicBezTo>
                  <a:pt x="2" y="26"/>
                  <a:pt x="3" y="27"/>
                  <a:pt x="4" y="27"/>
                </a:cubicBezTo>
                <a:cubicBezTo>
                  <a:pt x="12" y="27"/>
                  <a:pt x="20" y="27"/>
                  <a:pt x="28" y="27"/>
                </a:cubicBezTo>
                <a:cubicBezTo>
                  <a:pt x="28" y="27"/>
                  <a:pt x="29" y="26"/>
                  <a:pt x="30" y="26"/>
                </a:cubicBezTo>
                <a:cubicBezTo>
                  <a:pt x="30" y="26"/>
                  <a:pt x="30" y="25"/>
                  <a:pt x="30" y="24"/>
                </a:cubicBezTo>
                <a:cubicBezTo>
                  <a:pt x="30" y="7"/>
                  <a:pt x="30" y="7"/>
                  <a:pt x="30" y="7"/>
                </a:cubicBezTo>
                <a:cubicBezTo>
                  <a:pt x="31" y="7"/>
                  <a:pt x="31" y="7"/>
                  <a:pt x="31" y="6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21" y="4"/>
                  <a:pt x="11" y="4"/>
                  <a:pt x="1" y="4"/>
                </a:cubicBezTo>
                <a:cubicBezTo>
                  <a:pt x="1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1" y="7"/>
                  <a:pt x="1" y="7"/>
                </a:cubicBezTo>
                <a:close/>
                <a:moveTo>
                  <a:pt x="27" y="25"/>
                </a:moveTo>
                <a:cubicBezTo>
                  <a:pt x="28" y="25"/>
                  <a:pt x="29" y="25"/>
                  <a:pt x="29" y="24"/>
                </a:cubicBezTo>
                <a:cubicBezTo>
                  <a:pt x="29" y="18"/>
                  <a:pt x="29" y="12"/>
                  <a:pt x="29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12"/>
                  <a:pt x="2" y="18"/>
                  <a:pt x="2" y="24"/>
                </a:cubicBezTo>
                <a:cubicBezTo>
                  <a:pt x="2" y="25"/>
                  <a:pt x="3" y="25"/>
                  <a:pt x="4" y="25"/>
                </a:cubicBezTo>
                <a:cubicBezTo>
                  <a:pt x="12" y="25"/>
                  <a:pt x="20" y="25"/>
                  <a:pt x="27" y="2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Freeform 246">
            <a:extLst>
              <a:ext uri="{FF2B5EF4-FFF2-40B4-BE49-F238E27FC236}">
                <a16:creationId xmlns:a16="http://schemas.microsoft.com/office/drawing/2014/main" id="{DECE34A2-03FA-B84A-ADBD-114F10F0B4BA}"/>
              </a:ext>
            </a:extLst>
          </p:cNvPr>
          <p:cNvSpPr>
            <a:spLocks noEditPoints="1"/>
          </p:cNvSpPr>
          <p:nvPr/>
        </p:nvSpPr>
        <p:spPr bwMode="auto">
          <a:xfrm>
            <a:off x="5894528" y="1792632"/>
            <a:ext cx="478075" cy="524717"/>
          </a:xfrm>
          <a:custGeom>
            <a:avLst/>
            <a:gdLst>
              <a:gd name="T0" fmla="*/ 18 w 31"/>
              <a:gd name="T1" fmla="*/ 16 h 34"/>
              <a:gd name="T2" fmla="*/ 24 w 31"/>
              <a:gd name="T3" fmla="*/ 10 h 34"/>
              <a:gd name="T4" fmla="*/ 25 w 31"/>
              <a:gd name="T5" fmla="*/ 11 h 34"/>
              <a:gd name="T6" fmla="*/ 18 w 31"/>
              <a:gd name="T7" fmla="*/ 19 h 34"/>
              <a:gd name="T8" fmla="*/ 14 w 31"/>
              <a:gd name="T9" fmla="*/ 15 h 34"/>
              <a:gd name="T10" fmla="*/ 7 w 31"/>
              <a:gd name="T11" fmla="*/ 21 h 34"/>
              <a:gd name="T12" fmla="*/ 6 w 31"/>
              <a:gd name="T13" fmla="*/ 20 h 34"/>
              <a:gd name="T14" fmla="*/ 14 w 31"/>
              <a:gd name="T15" fmla="*/ 12 h 34"/>
              <a:gd name="T16" fmla="*/ 18 w 31"/>
              <a:gd name="T17" fmla="*/ 16 h 34"/>
              <a:gd name="T18" fmla="*/ 11 w 31"/>
              <a:gd name="T19" fmla="*/ 28 h 34"/>
              <a:gd name="T20" fmla="*/ 7 w 31"/>
              <a:gd name="T21" fmla="*/ 32 h 34"/>
              <a:gd name="T22" fmla="*/ 9 w 31"/>
              <a:gd name="T23" fmla="*/ 33 h 34"/>
              <a:gd name="T24" fmla="*/ 14 w 31"/>
              <a:gd name="T25" fmla="*/ 28 h 34"/>
              <a:gd name="T26" fmla="*/ 11 w 31"/>
              <a:gd name="T27" fmla="*/ 28 h 34"/>
              <a:gd name="T28" fmla="*/ 20 w 31"/>
              <a:gd name="T29" fmla="*/ 28 h 34"/>
              <a:gd name="T30" fmla="*/ 24 w 31"/>
              <a:gd name="T31" fmla="*/ 32 h 34"/>
              <a:gd name="T32" fmla="*/ 23 w 31"/>
              <a:gd name="T33" fmla="*/ 33 h 34"/>
              <a:gd name="T34" fmla="*/ 17 w 31"/>
              <a:gd name="T35" fmla="*/ 28 h 34"/>
              <a:gd name="T36" fmla="*/ 20 w 31"/>
              <a:gd name="T37" fmla="*/ 28 h 34"/>
              <a:gd name="T38" fmla="*/ 15 w 31"/>
              <a:gd name="T39" fmla="*/ 28 h 34"/>
              <a:gd name="T40" fmla="*/ 15 w 31"/>
              <a:gd name="T41" fmla="*/ 33 h 34"/>
              <a:gd name="T42" fmla="*/ 17 w 31"/>
              <a:gd name="T43" fmla="*/ 33 h 34"/>
              <a:gd name="T44" fmla="*/ 17 w 31"/>
              <a:gd name="T45" fmla="*/ 28 h 34"/>
              <a:gd name="T46" fmla="*/ 15 w 31"/>
              <a:gd name="T47" fmla="*/ 28 h 34"/>
              <a:gd name="T48" fmla="*/ 15 w 31"/>
              <a:gd name="T49" fmla="*/ 3 h 34"/>
              <a:gd name="T50" fmla="*/ 15 w 31"/>
              <a:gd name="T51" fmla="*/ 1 h 34"/>
              <a:gd name="T52" fmla="*/ 17 w 31"/>
              <a:gd name="T53" fmla="*/ 1 h 34"/>
              <a:gd name="T54" fmla="*/ 17 w 31"/>
              <a:gd name="T55" fmla="*/ 3 h 34"/>
              <a:gd name="T56" fmla="*/ 15 w 31"/>
              <a:gd name="T57" fmla="*/ 3 h 34"/>
              <a:gd name="T58" fmla="*/ 1 w 31"/>
              <a:gd name="T59" fmla="*/ 7 h 34"/>
              <a:gd name="T60" fmla="*/ 1 w 31"/>
              <a:gd name="T61" fmla="*/ 24 h 34"/>
              <a:gd name="T62" fmla="*/ 2 w 31"/>
              <a:gd name="T63" fmla="*/ 26 h 34"/>
              <a:gd name="T64" fmla="*/ 4 w 31"/>
              <a:gd name="T65" fmla="*/ 27 h 34"/>
              <a:gd name="T66" fmla="*/ 28 w 31"/>
              <a:gd name="T67" fmla="*/ 27 h 34"/>
              <a:gd name="T68" fmla="*/ 30 w 31"/>
              <a:gd name="T69" fmla="*/ 26 h 34"/>
              <a:gd name="T70" fmla="*/ 30 w 31"/>
              <a:gd name="T71" fmla="*/ 24 h 34"/>
              <a:gd name="T72" fmla="*/ 30 w 31"/>
              <a:gd name="T73" fmla="*/ 7 h 34"/>
              <a:gd name="T74" fmla="*/ 31 w 31"/>
              <a:gd name="T75" fmla="*/ 6 h 34"/>
              <a:gd name="T76" fmla="*/ 31 w 31"/>
              <a:gd name="T77" fmla="*/ 4 h 34"/>
              <a:gd name="T78" fmla="*/ 31 w 31"/>
              <a:gd name="T79" fmla="*/ 4 h 34"/>
              <a:gd name="T80" fmla="*/ 1 w 31"/>
              <a:gd name="T81" fmla="*/ 4 h 34"/>
              <a:gd name="T82" fmla="*/ 0 w 31"/>
              <a:gd name="T83" fmla="*/ 4 h 34"/>
              <a:gd name="T84" fmla="*/ 0 w 31"/>
              <a:gd name="T85" fmla="*/ 6 h 34"/>
              <a:gd name="T86" fmla="*/ 1 w 31"/>
              <a:gd name="T87" fmla="*/ 7 h 34"/>
              <a:gd name="T88" fmla="*/ 27 w 31"/>
              <a:gd name="T89" fmla="*/ 25 h 34"/>
              <a:gd name="T90" fmla="*/ 29 w 31"/>
              <a:gd name="T91" fmla="*/ 24 h 34"/>
              <a:gd name="T92" fmla="*/ 29 w 31"/>
              <a:gd name="T93" fmla="*/ 7 h 34"/>
              <a:gd name="T94" fmla="*/ 2 w 31"/>
              <a:gd name="T95" fmla="*/ 7 h 34"/>
              <a:gd name="T96" fmla="*/ 2 w 31"/>
              <a:gd name="T97" fmla="*/ 24 h 34"/>
              <a:gd name="T98" fmla="*/ 4 w 31"/>
              <a:gd name="T99" fmla="*/ 25 h 34"/>
              <a:gd name="T100" fmla="*/ 27 w 31"/>
              <a:gd name="T101" fmla="*/ 25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" h="34">
                <a:moveTo>
                  <a:pt x="18" y="16"/>
                </a:moveTo>
                <a:cubicBezTo>
                  <a:pt x="24" y="10"/>
                  <a:pt x="24" y="10"/>
                  <a:pt x="24" y="10"/>
                </a:cubicBezTo>
                <a:cubicBezTo>
                  <a:pt x="25" y="9"/>
                  <a:pt x="26" y="10"/>
                  <a:pt x="25" y="11"/>
                </a:cubicBezTo>
                <a:cubicBezTo>
                  <a:pt x="22" y="14"/>
                  <a:pt x="21" y="16"/>
                  <a:pt x="18" y="19"/>
                </a:cubicBezTo>
                <a:cubicBezTo>
                  <a:pt x="14" y="15"/>
                  <a:pt x="14" y="15"/>
                  <a:pt x="14" y="15"/>
                </a:cubicBezTo>
                <a:cubicBezTo>
                  <a:pt x="11" y="17"/>
                  <a:pt x="10" y="19"/>
                  <a:pt x="7" y="21"/>
                </a:cubicBezTo>
                <a:cubicBezTo>
                  <a:pt x="7" y="22"/>
                  <a:pt x="5" y="21"/>
                  <a:pt x="6" y="20"/>
                </a:cubicBezTo>
                <a:cubicBezTo>
                  <a:pt x="9" y="17"/>
                  <a:pt x="11" y="15"/>
                  <a:pt x="14" y="12"/>
                </a:cubicBezTo>
                <a:cubicBezTo>
                  <a:pt x="14" y="12"/>
                  <a:pt x="18" y="16"/>
                  <a:pt x="18" y="16"/>
                </a:cubicBezTo>
                <a:close/>
                <a:moveTo>
                  <a:pt x="11" y="28"/>
                </a:moveTo>
                <a:cubicBezTo>
                  <a:pt x="7" y="32"/>
                  <a:pt x="7" y="32"/>
                  <a:pt x="7" y="32"/>
                </a:cubicBezTo>
                <a:cubicBezTo>
                  <a:pt x="6" y="33"/>
                  <a:pt x="8" y="34"/>
                  <a:pt x="9" y="33"/>
                </a:cubicBezTo>
                <a:cubicBezTo>
                  <a:pt x="14" y="28"/>
                  <a:pt x="14" y="28"/>
                  <a:pt x="14" y="28"/>
                </a:cubicBezTo>
                <a:cubicBezTo>
                  <a:pt x="11" y="28"/>
                  <a:pt x="11" y="28"/>
                  <a:pt x="11" y="28"/>
                </a:cubicBezTo>
                <a:close/>
                <a:moveTo>
                  <a:pt x="20" y="28"/>
                </a:moveTo>
                <a:cubicBezTo>
                  <a:pt x="24" y="32"/>
                  <a:pt x="24" y="32"/>
                  <a:pt x="24" y="32"/>
                </a:cubicBezTo>
                <a:cubicBezTo>
                  <a:pt x="25" y="33"/>
                  <a:pt x="24" y="34"/>
                  <a:pt x="23" y="33"/>
                </a:cubicBezTo>
                <a:cubicBezTo>
                  <a:pt x="17" y="28"/>
                  <a:pt x="17" y="28"/>
                  <a:pt x="17" y="28"/>
                </a:cubicBezTo>
                <a:cubicBezTo>
                  <a:pt x="20" y="28"/>
                  <a:pt x="20" y="28"/>
                  <a:pt x="20" y="28"/>
                </a:cubicBezTo>
                <a:close/>
                <a:moveTo>
                  <a:pt x="15" y="28"/>
                </a:moveTo>
                <a:cubicBezTo>
                  <a:pt x="15" y="33"/>
                  <a:pt x="15" y="33"/>
                  <a:pt x="15" y="33"/>
                </a:cubicBezTo>
                <a:cubicBezTo>
                  <a:pt x="15" y="34"/>
                  <a:pt x="17" y="34"/>
                  <a:pt x="17" y="33"/>
                </a:cubicBezTo>
                <a:cubicBezTo>
                  <a:pt x="17" y="28"/>
                  <a:pt x="17" y="28"/>
                  <a:pt x="17" y="28"/>
                </a:cubicBezTo>
                <a:cubicBezTo>
                  <a:pt x="15" y="28"/>
                  <a:pt x="15" y="28"/>
                  <a:pt x="15" y="28"/>
                </a:cubicBezTo>
                <a:close/>
                <a:moveTo>
                  <a:pt x="15" y="3"/>
                </a:moveTo>
                <a:cubicBezTo>
                  <a:pt x="15" y="1"/>
                  <a:pt x="15" y="1"/>
                  <a:pt x="15" y="1"/>
                </a:cubicBezTo>
                <a:cubicBezTo>
                  <a:pt x="15" y="0"/>
                  <a:pt x="17" y="0"/>
                  <a:pt x="17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3"/>
                  <a:pt x="15" y="3"/>
                  <a:pt x="15" y="3"/>
                </a:cubicBezTo>
                <a:close/>
                <a:moveTo>
                  <a:pt x="1" y="7"/>
                </a:moveTo>
                <a:cubicBezTo>
                  <a:pt x="1" y="12"/>
                  <a:pt x="1" y="18"/>
                  <a:pt x="1" y="24"/>
                </a:cubicBezTo>
                <a:cubicBezTo>
                  <a:pt x="1" y="25"/>
                  <a:pt x="1" y="26"/>
                  <a:pt x="2" y="26"/>
                </a:cubicBezTo>
                <a:cubicBezTo>
                  <a:pt x="2" y="26"/>
                  <a:pt x="3" y="27"/>
                  <a:pt x="4" y="27"/>
                </a:cubicBezTo>
                <a:cubicBezTo>
                  <a:pt x="12" y="27"/>
                  <a:pt x="20" y="27"/>
                  <a:pt x="28" y="27"/>
                </a:cubicBezTo>
                <a:cubicBezTo>
                  <a:pt x="28" y="27"/>
                  <a:pt x="29" y="26"/>
                  <a:pt x="30" y="26"/>
                </a:cubicBezTo>
                <a:cubicBezTo>
                  <a:pt x="30" y="26"/>
                  <a:pt x="30" y="25"/>
                  <a:pt x="30" y="24"/>
                </a:cubicBezTo>
                <a:cubicBezTo>
                  <a:pt x="30" y="7"/>
                  <a:pt x="30" y="7"/>
                  <a:pt x="30" y="7"/>
                </a:cubicBezTo>
                <a:cubicBezTo>
                  <a:pt x="31" y="7"/>
                  <a:pt x="31" y="7"/>
                  <a:pt x="31" y="6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21" y="4"/>
                  <a:pt x="11" y="4"/>
                  <a:pt x="1" y="4"/>
                </a:cubicBezTo>
                <a:cubicBezTo>
                  <a:pt x="1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1" y="7"/>
                  <a:pt x="1" y="7"/>
                </a:cubicBezTo>
                <a:close/>
                <a:moveTo>
                  <a:pt x="27" y="25"/>
                </a:moveTo>
                <a:cubicBezTo>
                  <a:pt x="28" y="25"/>
                  <a:pt x="29" y="25"/>
                  <a:pt x="29" y="24"/>
                </a:cubicBezTo>
                <a:cubicBezTo>
                  <a:pt x="29" y="18"/>
                  <a:pt x="29" y="12"/>
                  <a:pt x="29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12"/>
                  <a:pt x="2" y="18"/>
                  <a:pt x="2" y="24"/>
                </a:cubicBezTo>
                <a:cubicBezTo>
                  <a:pt x="2" y="25"/>
                  <a:pt x="3" y="25"/>
                  <a:pt x="4" y="25"/>
                </a:cubicBezTo>
                <a:cubicBezTo>
                  <a:pt x="12" y="25"/>
                  <a:pt x="20" y="25"/>
                  <a:pt x="27" y="2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Freeform 246">
            <a:extLst>
              <a:ext uri="{FF2B5EF4-FFF2-40B4-BE49-F238E27FC236}">
                <a16:creationId xmlns:a16="http://schemas.microsoft.com/office/drawing/2014/main" id="{E0ACE34B-C0E1-C54E-8BCC-C1DA7B90896B}"/>
              </a:ext>
            </a:extLst>
          </p:cNvPr>
          <p:cNvSpPr>
            <a:spLocks noEditPoints="1"/>
          </p:cNvSpPr>
          <p:nvPr/>
        </p:nvSpPr>
        <p:spPr bwMode="auto">
          <a:xfrm>
            <a:off x="7492711" y="1754776"/>
            <a:ext cx="478075" cy="524717"/>
          </a:xfrm>
          <a:custGeom>
            <a:avLst/>
            <a:gdLst>
              <a:gd name="T0" fmla="*/ 18 w 31"/>
              <a:gd name="T1" fmla="*/ 16 h 34"/>
              <a:gd name="T2" fmla="*/ 24 w 31"/>
              <a:gd name="T3" fmla="*/ 10 h 34"/>
              <a:gd name="T4" fmla="*/ 25 w 31"/>
              <a:gd name="T5" fmla="*/ 11 h 34"/>
              <a:gd name="T6" fmla="*/ 18 w 31"/>
              <a:gd name="T7" fmla="*/ 19 h 34"/>
              <a:gd name="T8" fmla="*/ 14 w 31"/>
              <a:gd name="T9" fmla="*/ 15 h 34"/>
              <a:gd name="T10" fmla="*/ 7 w 31"/>
              <a:gd name="T11" fmla="*/ 21 h 34"/>
              <a:gd name="T12" fmla="*/ 6 w 31"/>
              <a:gd name="T13" fmla="*/ 20 h 34"/>
              <a:gd name="T14" fmla="*/ 14 w 31"/>
              <a:gd name="T15" fmla="*/ 12 h 34"/>
              <a:gd name="T16" fmla="*/ 18 w 31"/>
              <a:gd name="T17" fmla="*/ 16 h 34"/>
              <a:gd name="T18" fmla="*/ 11 w 31"/>
              <a:gd name="T19" fmla="*/ 28 h 34"/>
              <a:gd name="T20" fmla="*/ 7 w 31"/>
              <a:gd name="T21" fmla="*/ 32 h 34"/>
              <a:gd name="T22" fmla="*/ 9 w 31"/>
              <a:gd name="T23" fmla="*/ 33 h 34"/>
              <a:gd name="T24" fmla="*/ 14 w 31"/>
              <a:gd name="T25" fmla="*/ 28 h 34"/>
              <a:gd name="T26" fmla="*/ 11 w 31"/>
              <a:gd name="T27" fmla="*/ 28 h 34"/>
              <a:gd name="T28" fmla="*/ 20 w 31"/>
              <a:gd name="T29" fmla="*/ 28 h 34"/>
              <a:gd name="T30" fmla="*/ 24 w 31"/>
              <a:gd name="T31" fmla="*/ 32 h 34"/>
              <a:gd name="T32" fmla="*/ 23 w 31"/>
              <a:gd name="T33" fmla="*/ 33 h 34"/>
              <a:gd name="T34" fmla="*/ 17 w 31"/>
              <a:gd name="T35" fmla="*/ 28 h 34"/>
              <a:gd name="T36" fmla="*/ 20 w 31"/>
              <a:gd name="T37" fmla="*/ 28 h 34"/>
              <a:gd name="T38" fmla="*/ 15 w 31"/>
              <a:gd name="T39" fmla="*/ 28 h 34"/>
              <a:gd name="T40" fmla="*/ 15 w 31"/>
              <a:gd name="T41" fmla="*/ 33 h 34"/>
              <a:gd name="T42" fmla="*/ 17 w 31"/>
              <a:gd name="T43" fmla="*/ 33 h 34"/>
              <a:gd name="T44" fmla="*/ 17 w 31"/>
              <a:gd name="T45" fmla="*/ 28 h 34"/>
              <a:gd name="T46" fmla="*/ 15 w 31"/>
              <a:gd name="T47" fmla="*/ 28 h 34"/>
              <a:gd name="T48" fmla="*/ 15 w 31"/>
              <a:gd name="T49" fmla="*/ 3 h 34"/>
              <a:gd name="T50" fmla="*/ 15 w 31"/>
              <a:gd name="T51" fmla="*/ 1 h 34"/>
              <a:gd name="T52" fmla="*/ 17 w 31"/>
              <a:gd name="T53" fmla="*/ 1 h 34"/>
              <a:gd name="T54" fmla="*/ 17 w 31"/>
              <a:gd name="T55" fmla="*/ 3 h 34"/>
              <a:gd name="T56" fmla="*/ 15 w 31"/>
              <a:gd name="T57" fmla="*/ 3 h 34"/>
              <a:gd name="T58" fmla="*/ 1 w 31"/>
              <a:gd name="T59" fmla="*/ 7 h 34"/>
              <a:gd name="T60" fmla="*/ 1 w 31"/>
              <a:gd name="T61" fmla="*/ 24 h 34"/>
              <a:gd name="T62" fmla="*/ 2 w 31"/>
              <a:gd name="T63" fmla="*/ 26 h 34"/>
              <a:gd name="T64" fmla="*/ 4 w 31"/>
              <a:gd name="T65" fmla="*/ 27 h 34"/>
              <a:gd name="T66" fmla="*/ 28 w 31"/>
              <a:gd name="T67" fmla="*/ 27 h 34"/>
              <a:gd name="T68" fmla="*/ 30 w 31"/>
              <a:gd name="T69" fmla="*/ 26 h 34"/>
              <a:gd name="T70" fmla="*/ 30 w 31"/>
              <a:gd name="T71" fmla="*/ 24 h 34"/>
              <a:gd name="T72" fmla="*/ 30 w 31"/>
              <a:gd name="T73" fmla="*/ 7 h 34"/>
              <a:gd name="T74" fmla="*/ 31 w 31"/>
              <a:gd name="T75" fmla="*/ 6 h 34"/>
              <a:gd name="T76" fmla="*/ 31 w 31"/>
              <a:gd name="T77" fmla="*/ 4 h 34"/>
              <a:gd name="T78" fmla="*/ 31 w 31"/>
              <a:gd name="T79" fmla="*/ 4 h 34"/>
              <a:gd name="T80" fmla="*/ 1 w 31"/>
              <a:gd name="T81" fmla="*/ 4 h 34"/>
              <a:gd name="T82" fmla="*/ 0 w 31"/>
              <a:gd name="T83" fmla="*/ 4 h 34"/>
              <a:gd name="T84" fmla="*/ 0 w 31"/>
              <a:gd name="T85" fmla="*/ 6 h 34"/>
              <a:gd name="T86" fmla="*/ 1 w 31"/>
              <a:gd name="T87" fmla="*/ 7 h 34"/>
              <a:gd name="T88" fmla="*/ 27 w 31"/>
              <a:gd name="T89" fmla="*/ 25 h 34"/>
              <a:gd name="T90" fmla="*/ 29 w 31"/>
              <a:gd name="T91" fmla="*/ 24 h 34"/>
              <a:gd name="T92" fmla="*/ 29 w 31"/>
              <a:gd name="T93" fmla="*/ 7 h 34"/>
              <a:gd name="T94" fmla="*/ 2 w 31"/>
              <a:gd name="T95" fmla="*/ 7 h 34"/>
              <a:gd name="T96" fmla="*/ 2 w 31"/>
              <a:gd name="T97" fmla="*/ 24 h 34"/>
              <a:gd name="T98" fmla="*/ 4 w 31"/>
              <a:gd name="T99" fmla="*/ 25 h 34"/>
              <a:gd name="T100" fmla="*/ 27 w 31"/>
              <a:gd name="T101" fmla="*/ 25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" h="34">
                <a:moveTo>
                  <a:pt x="18" y="16"/>
                </a:moveTo>
                <a:cubicBezTo>
                  <a:pt x="24" y="10"/>
                  <a:pt x="24" y="10"/>
                  <a:pt x="24" y="10"/>
                </a:cubicBezTo>
                <a:cubicBezTo>
                  <a:pt x="25" y="9"/>
                  <a:pt x="26" y="10"/>
                  <a:pt x="25" y="11"/>
                </a:cubicBezTo>
                <a:cubicBezTo>
                  <a:pt x="22" y="14"/>
                  <a:pt x="21" y="16"/>
                  <a:pt x="18" y="19"/>
                </a:cubicBezTo>
                <a:cubicBezTo>
                  <a:pt x="14" y="15"/>
                  <a:pt x="14" y="15"/>
                  <a:pt x="14" y="15"/>
                </a:cubicBezTo>
                <a:cubicBezTo>
                  <a:pt x="11" y="17"/>
                  <a:pt x="10" y="19"/>
                  <a:pt x="7" y="21"/>
                </a:cubicBezTo>
                <a:cubicBezTo>
                  <a:pt x="7" y="22"/>
                  <a:pt x="5" y="21"/>
                  <a:pt x="6" y="20"/>
                </a:cubicBezTo>
                <a:cubicBezTo>
                  <a:pt x="9" y="17"/>
                  <a:pt x="11" y="15"/>
                  <a:pt x="14" y="12"/>
                </a:cubicBezTo>
                <a:cubicBezTo>
                  <a:pt x="14" y="12"/>
                  <a:pt x="18" y="16"/>
                  <a:pt x="18" y="16"/>
                </a:cubicBezTo>
                <a:close/>
                <a:moveTo>
                  <a:pt x="11" y="28"/>
                </a:moveTo>
                <a:cubicBezTo>
                  <a:pt x="7" y="32"/>
                  <a:pt x="7" y="32"/>
                  <a:pt x="7" y="32"/>
                </a:cubicBezTo>
                <a:cubicBezTo>
                  <a:pt x="6" y="33"/>
                  <a:pt x="8" y="34"/>
                  <a:pt x="9" y="33"/>
                </a:cubicBezTo>
                <a:cubicBezTo>
                  <a:pt x="14" y="28"/>
                  <a:pt x="14" y="28"/>
                  <a:pt x="14" y="28"/>
                </a:cubicBezTo>
                <a:cubicBezTo>
                  <a:pt x="11" y="28"/>
                  <a:pt x="11" y="28"/>
                  <a:pt x="11" y="28"/>
                </a:cubicBezTo>
                <a:close/>
                <a:moveTo>
                  <a:pt x="20" y="28"/>
                </a:moveTo>
                <a:cubicBezTo>
                  <a:pt x="24" y="32"/>
                  <a:pt x="24" y="32"/>
                  <a:pt x="24" y="32"/>
                </a:cubicBezTo>
                <a:cubicBezTo>
                  <a:pt x="25" y="33"/>
                  <a:pt x="24" y="34"/>
                  <a:pt x="23" y="33"/>
                </a:cubicBezTo>
                <a:cubicBezTo>
                  <a:pt x="17" y="28"/>
                  <a:pt x="17" y="28"/>
                  <a:pt x="17" y="28"/>
                </a:cubicBezTo>
                <a:cubicBezTo>
                  <a:pt x="20" y="28"/>
                  <a:pt x="20" y="28"/>
                  <a:pt x="20" y="28"/>
                </a:cubicBezTo>
                <a:close/>
                <a:moveTo>
                  <a:pt x="15" y="28"/>
                </a:moveTo>
                <a:cubicBezTo>
                  <a:pt x="15" y="33"/>
                  <a:pt x="15" y="33"/>
                  <a:pt x="15" y="33"/>
                </a:cubicBezTo>
                <a:cubicBezTo>
                  <a:pt x="15" y="34"/>
                  <a:pt x="17" y="34"/>
                  <a:pt x="17" y="33"/>
                </a:cubicBezTo>
                <a:cubicBezTo>
                  <a:pt x="17" y="28"/>
                  <a:pt x="17" y="28"/>
                  <a:pt x="17" y="28"/>
                </a:cubicBezTo>
                <a:cubicBezTo>
                  <a:pt x="15" y="28"/>
                  <a:pt x="15" y="28"/>
                  <a:pt x="15" y="28"/>
                </a:cubicBezTo>
                <a:close/>
                <a:moveTo>
                  <a:pt x="15" y="3"/>
                </a:moveTo>
                <a:cubicBezTo>
                  <a:pt x="15" y="1"/>
                  <a:pt x="15" y="1"/>
                  <a:pt x="15" y="1"/>
                </a:cubicBezTo>
                <a:cubicBezTo>
                  <a:pt x="15" y="0"/>
                  <a:pt x="17" y="0"/>
                  <a:pt x="17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3"/>
                  <a:pt x="15" y="3"/>
                  <a:pt x="15" y="3"/>
                </a:cubicBezTo>
                <a:close/>
                <a:moveTo>
                  <a:pt x="1" y="7"/>
                </a:moveTo>
                <a:cubicBezTo>
                  <a:pt x="1" y="12"/>
                  <a:pt x="1" y="18"/>
                  <a:pt x="1" y="24"/>
                </a:cubicBezTo>
                <a:cubicBezTo>
                  <a:pt x="1" y="25"/>
                  <a:pt x="1" y="26"/>
                  <a:pt x="2" y="26"/>
                </a:cubicBezTo>
                <a:cubicBezTo>
                  <a:pt x="2" y="26"/>
                  <a:pt x="3" y="27"/>
                  <a:pt x="4" y="27"/>
                </a:cubicBezTo>
                <a:cubicBezTo>
                  <a:pt x="12" y="27"/>
                  <a:pt x="20" y="27"/>
                  <a:pt x="28" y="27"/>
                </a:cubicBezTo>
                <a:cubicBezTo>
                  <a:pt x="28" y="27"/>
                  <a:pt x="29" y="26"/>
                  <a:pt x="30" y="26"/>
                </a:cubicBezTo>
                <a:cubicBezTo>
                  <a:pt x="30" y="26"/>
                  <a:pt x="30" y="25"/>
                  <a:pt x="30" y="24"/>
                </a:cubicBezTo>
                <a:cubicBezTo>
                  <a:pt x="30" y="7"/>
                  <a:pt x="30" y="7"/>
                  <a:pt x="30" y="7"/>
                </a:cubicBezTo>
                <a:cubicBezTo>
                  <a:pt x="31" y="7"/>
                  <a:pt x="31" y="7"/>
                  <a:pt x="31" y="6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21" y="4"/>
                  <a:pt x="11" y="4"/>
                  <a:pt x="1" y="4"/>
                </a:cubicBezTo>
                <a:cubicBezTo>
                  <a:pt x="1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1" y="7"/>
                  <a:pt x="1" y="7"/>
                </a:cubicBezTo>
                <a:close/>
                <a:moveTo>
                  <a:pt x="27" y="25"/>
                </a:moveTo>
                <a:cubicBezTo>
                  <a:pt x="28" y="25"/>
                  <a:pt x="29" y="25"/>
                  <a:pt x="29" y="24"/>
                </a:cubicBezTo>
                <a:cubicBezTo>
                  <a:pt x="29" y="18"/>
                  <a:pt x="29" y="12"/>
                  <a:pt x="29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12"/>
                  <a:pt x="2" y="18"/>
                  <a:pt x="2" y="24"/>
                </a:cubicBezTo>
                <a:cubicBezTo>
                  <a:pt x="2" y="25"/>
                  <a:pt x="3" y="25"/>
                  <a:pt x="4" y="25"/>
                </a:cubicBezTo>
                <a:cubicBezTo>
                  <a:pt x="12" y="25"/>
                  <a:pt x="20" y="25"/>
                  <a:pt x="27" y="2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Freeform 246">
            <a:extLst>
              <a:ext uri="{FF2B5EF4-FFF2-40B4-BE49-F238E27FC236}">
                <a16:creationId xmlns:a16="http://schemas.microsoft.com/office/drawing/2014/main" id="{66E3EE36-F816-8B42-BE48-41A10DF1594B}"/>
              </a:ext>
            </a:extLst>
          </p:cNvPr>
          <p:cNvSpPr>
            <a:spLocks noEditPoints="1"/>
          </p:cNvSpPr>
          <p:nvPr/>
        </p:nvSpPr>
        <p:spPr bwMode="auto">
          <a:xfrm>
            <a:off x="9111749" y="1771085"/>
            <a:ext cx="478075" cy="524717"/>
          </a:xfrm>
          <a:custGeom>
            <a:avLst/>
            <a:gdLst>
              <a:gd name="T0" fmla="*/ 18 w 31"/>
              <a:gd name="T1" fmla="*/ 16 h 34"/>
              <a:gd name="T2" fmla="*/ 24 w 31"/>
              <a:gd name="T3" fmla="*/ 10 h 34"/>
              <a:gd name="T4" fmla="*/ 25 w 31"/>
              <a:gd name="T5" fmla="*/ 11 h 34"/>
              <a:gd name="T6" fmla="*/ 18 w 31"/>
              <a:gd name="T7" fmla="*/ 19 h 34"/>
              <a:gd name="T8" fmla="*/ 14 w 31"/>
              <a:gd name="T9" fmla="*/ 15 h 34"/>
              <a:gd name="T10" fmla="*/ 7 w 31"/>
              <a:gd name="T11" fmla="*/ 21 h 34"/>
              <a:gd name="T12" fmla="*/ 6 w 31"/>
              <a:gd name="T13" fmla="*/ 20 h 34"/>
              <a:gd name="T14" fmla="*/ 14 w 31"/>
              <a:gd name="T15" fmla="*/ 12 h 34"/>
              <a:gd name="T16" fmla="*/ 18 w 31"/>
              <a:gd name="T17" fmla="*/ 16 h 34"/>
              <a:gd name="T18" fmla="*/ 11 w 31"/>
              <a:gd name="T19" fmla="*/ 28 h 34"/>
              <a:gd name="T20" fmla="*/ 7 w 31"/>
              <a:gd name="T21" fmla="*/ 32 h 34"/>
              <a:gd name="T22" fmla="*/ 9 w 31"/>
              <a:gd name="T23" fmla="*/ 33 h 34"/>
              <a:gd name="T24" fmla="*/ 14 w 31"/>
              <a:gd name="T25" fmla="*/ 28 h 34"/>
              <a:gd name="T26" fmla="*/ 11 w 31"/>
              <a:gd name="T27" fmla="*/ 28 h 34"/>
              <a:gd name="T28" fmla="*/ 20 w 31"/>
              <a:gd name="T29" fmla="*/ 28 h 34"/>
              <a:gd name="T30" fmla="*/ 24 w 31"/>
              <a:gd name="T31" fmla="*/ 32 h 34"/>
              <a:gd name="T32" fmla="*/ 23 w 31"/>
              <a:gd name="T33" fmla="*/ 33 h 34"/>
              <a:gd name="T34" fmla="*/ 17 w 31"/>
              <a:gd name="T35" fmla="*/ 28 h 34"/>
              <a:gd name="T36" fmla="*/ 20 w 31"/>
              <a:gd name="T37" fmla="*/ 28 h 34"/>
              <a:gd name="T38" fmla="*/ 15 w 31"/>
              <a:gd name="T39" fmla="*/ 28 h 34"/>
              <a:gd name="T40" fmla="*/ 15 w 31"/>
              <a:gd name="T41" fmla="*/ 33 h 34"/>
              <a:gd name="T42" fmla="*/ 17 w 31"/>
              <a:gd name="T43" fmla="*/ 33 h 34"/>
              <a:gd name="T44" fmla="*/ 17 w 31"/>
              <a:gd name="T45" fmla="*/ 28 h 34"/>
              <a:gd name="T46" fmla="*/ 15 w 31"/>
              <a:gd name="T47" fmla="*/ 28 h 34"/>
              <a:gd name="T48" fmla="*/ 15 w 31"/>
              <a:gd name="T49" fmla="*/ 3 h 34"/>
              <a:gd name="T50" fmla="*/ 15 w 31"/>
              <a:gd name="T51" fmla="*/ 1 h 34"/>
              <a:gd name="T52" fmla="*/ 17 w 31"/>
              <a:gd name="T53" fmla="*/ 1 h 34"/>
              <a:gd name="T54" fmla="*/ 17 w 31"/>
              <a:gd name="T55" fmla="*/ 3 h 34"/>
              <a:gd name="T56" fmla="*/ 15 w 31"/>
              <a:gd name="T57" fmla="*/ 3 h 34"/>
              <a:gd name="T58" fmla="*/ 1 w 31"/>
              <a:gd name="T59" fmla="*/ 7 h 34"/>
              <a:gd name="T60" fmla="*/ 1 w 31"/>
              <a:gd name="T61" fmla="*/ 24 h 34"/>
              <a:gd name="T62" fmla="*/ 2 w 31"/>
              <a:gd name="T63" fmla="*/ 26 h 34"/>
              <a:gd name="T64" fmla="*/ 4 w 31"/>
              <a:gd name="T65" fmla="*/ 27 h 34"/>
              <a:gd name="T66" fmla="*/ 28 w 31"/>
              <a:gd name="T67" fmla="*/ 27 h 34"/>
              <a:gd name="T68" fmla="*/ 30 w 31"/>
              <a:gd name="T69" fmla="*/ 26 h 34"/>
              <a:gd name="T70" fmla="*/ 30 w 31"/>
              <a:gd name="T71" fmla="*/ 24 h 34"/>
              <a:gd name="T72" fmla="*/ 30 w 31"/>
              <a:gd name="T73" fmla="*/ 7 h 34"/>
              <a:gd name="T74" fmla="*/ 31 w 31"/>
              <a:gd name="T75" fmla="*/ 6 h 34"/>
              <a:gd name="T76" fmla="*/ 31 w 31"/>
              <a:gd name="T77" fmla="*/ 4 h 34"/>
              <a:gd name="T78" fmla="*/ 31 w 31"/>
              <a:gd name="T79" fmla="*/ 4 h 34"/>
              <a:gd name="T80" fmla="*/ 1 w 31"/>
              <a:gd name="T81" fmla="*/ 4 h 34"/>
              <a:gd name="T82" fmla="*/ 0 w 31"/>
              <a:gd name="T83" fmla="*/ 4 h 34"/>
              <a:gd name="T84" fmla="*/ 0 w 31"/>
              <a:gd name="T85" fmla="*/ 6 h 34"/>
              <a:gd name="T86" fmla="*/ 1 w 31"/>
              <a:gd name="T87" fmla="*/ 7 h 34"/>
              <a:gd name="T88" fmla="*/ 27 w 31"/>
              <a:gd name="T89" fmla="*/ 25 h 34"/>
              <a:gd name="T90" fmla="*/ 29 w 31"/>
              <a:gd name="T91" fmla="*/ 24 h 34"/>
              <a:gd name="T92" fmla="*/ 29 w 31"/>
              <a:gd name="T93" fmla="*/ 7 h 34"/>
              <a:gd name="T94" fmla="*/ 2 w 31"/>
              <a:gd name="T95" fmla="*/ 7 h 34"/>
              <a:gd name="T96" fmla="*/ 2 w 31"/>
              <a:gd name="T97" fmla="*/ 24 h 34"/>
              <a:gd name="T98" fmla="*/ 4 w 31"/>
              <a:gd name="T99" fmla="*/ 25 h 34"/>
              <a:gd name="T100" fmla="*/ 27 w 31"/>
              <a:gd name="T101" fmla="*/ 25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" h="34">
                <a:moveTo>
                  <a:pt x="18" y="16"/>
                </a:moveTo>
                <a:cubicBezTo>
                  <a:pt x="24" y="10"/>
                  <a:pt x="24" y="10"/>
                  <a:pt x="24" y="10"/>
                </a:cubicBezTo>
                <a:cubicBezTo>
                  <a:pt x="25" y="9"/>
                  <a:pt x="26" y="10"/>
                  <a:pt x="25" y="11"/>
                </a:cubicBezTo>
                <a:cubicBezTo>
                  <a:pt x="22" y="14"/>
                  <a:pt x="21" y="16"/>
                  <a:pt x="18" y="19"/>
                </a:cubicBezTo>
                <a:cubicBezTo>
                  <a:pt x="14" y="15"/>
                  <a:pt x="14" y="15"/>
                  <a:pt x="14" y="15"/>
                </a:cubicBezTo>
                <a:cubicBezTo>
                  <a:pt x="11" y="17"/>
                  <a:pt x="10" y="19"/>
                  <a:pt x="7" y="21"/>
                </a:cubicBezTo>
                <a:cubicBezTo>
                  <a:pt x="7" y="22"/>
                  <a:pt x="5" y="21"/>
                  <a:pt x="6" y="20"/>
                </a:cubicBezTo>
                <a:cubicBezTo>
                  <a:pt x="9" y="17"/>
                  <a:pt x="11" y="15"/>
                  <a:pt x="14" y="12"/>
                </a:cubicBezTo>
                <a:cubicBezTo>
                  <a:pt x="14" y="12"/>
                  <a:pt x="18" y="16"/>
                  <a:pt x="18" y="16"/>
                </a:cubicBezTo>
                <a:close/>
                <a:moveTo>
                  <a:pt x="11" y="28"/>
                </a:moveTo>
                <a:cubicBezTo>
                  <a:pt x="7" y="32"/>
                  <a:pt x="7" y="32"/>
                  <a:pt x="7" y="32"/>
                </a:cubicBezTo>
                <a:cubicBezTo>
                  <a:pt x="6" y="33"/>
                  <a:pt x="8" y="34"/>
                  <a:pt x="9" y="33"/>
                </a:cubicBezTo>
                <a:cubicBezTo>
                  <a:pt x="14" y="28"/>
                  <a:pt x="14" y="28"/>
                  <a:pt x="14" y="28"/>
                </a:cubicBezTo>
                <a:cubicBezTo>
                  <a:pt x="11" y="28"/>
                  <a:pt x="11" y="28"/>
                  <a:pt x="11" y="28"/>
                </a:cubicBezTo>
                <a:close/>
                <a:moveTo>
                  <a:pt x="20" y="28"/>
                </a:moveTo>
                <a:cubicBezTo>
                  <a:pt x="24" y="32"/>
                  <a:pt x="24" y="32"/>
                  <a:pt x="24" y="32"/>
                </a:cubicBezTo>
                <a:cubicBezTo>
                  <a:pt x="25" y="33"/>
                  <a:pt x="24" y="34"/>
                  <a:pt x="23" y="33"/>
                </a:cubicBezTo>
                <a:cubicBezTo>
                  <a:pt x="17" y="28"/>
                  <a:pt x="17" y="28"/>
                  <a:pt x="17" y="28"/>
                </a:cubicBezTo>
                <a:cubicBezTo>
                  <a:pt x="20" y="28"/>
                  <a:pt x="20" y="28"/>
                  <a:pt x="20" y="28"/>
                </a:cubicBezTo>
                <a:close/>
                <a:moveTo>
                  <a:pt x="15" y="28"/>
                </a:moveTo>
                <a:cubicBezTo>
                  <a:pt x="15" y="33"/>
                  <a:pt x="15" y="33"/>
                  <a:pt x="15" y="33"/>
                </a:cubicBezTo>
                <a:cubicBezTo>
                  <a:pt x="15" y="34"/>
                  <a:pt x="17" y="34"/>
                  <a:pt x="17" y="33"/>
                </a:cubicBezTo>
                <a:cubicBezTo>
                  <a:pt x="17" y="28"/>
                  <a:pt x="17" y="28"/>
                  <a:pt x="17" y="28"/>
                </a:cubicBezTo>
                <a:cubicBezTo>
                  <a:pt x="15" y="28"/>
                  <a:pt x="15" y="28"/>
                  <a:pt x="15" y="28"/>
                </a:cubicBezTo>
                <a:close/>
                <a:moveTo>
                  <a:pt x="15" y="3"/>
                </a:moveTo>
                <a:cubicBezTo>
                  <a:pt x="15" y="1"/>
                  <a:pt x="15" y="1"/>
                  <a:pt x="15" y="1"/>
                </a:cubicBezTo>
                <a:cubicBezTo>
                  <a:pt x="15" y="0"/>
                  <a:pt x="17" y="0"/>
                  <a:pt x="17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3"/>
                  <a:pt x="15" y="3"/>
                  <a:pt x="15" y="3"/>
                </a:cubicBezTo>
                <a:close/>
                <a:moveTo>
                  <a:pt x="1" y="7"/>
                </a:moveTo>
                <a:cubicBezTo>
                  <a:pt x="1" y="12"/>
                  <a:pt x="1" y="18"/>
                  <a:pt x="1" y="24"/>
                </a:cubicBezTo>
                <a:cubicBezTo>
                  <a:pt x="1" y="25"/>
                  <a:pt x="1" y="26"/>
                  <a:pt x="2" y="26"/>
                </a:cubicBezTo>
                <a:cubicBezTo>
                  <a:pt x="2" y="26"/>
                  <a:pt x="3" y="27"/>
                  <a:pt x="4" y="27"/>
                </a:cubicBezTo>
                <a:cubicBezTo>
                  <a:pt x="12" y="27"/>
                  <a:pt x="20" y="27"/>
                  <a:pt x="28" y="27"/>
                </a:cubicBezTo>
                <a:cubicBezTo>
                  <a:pt x="28" y="27"/>
                  <a:pt x="29" y="26"/>
                  <a:pt x="30" y="26"/>
                </a:cubicBezTo>
                <a:cubicBezTo>
                  <a:pt x="30" y="26"/>
                  <a:pt x="30" y="25"/>
                  <a:pt x="30" y="24"/>
                </a:cubicBezTo>
                <a:cubicBezTo>
                  <a:pt x="30" y="7"/>
                  <a:pt x="30" y="7"/>
                  <a:pt x="30" y="7"/>
                </a:cubicBezTo>
                <a:cubicBezTo>
                  <a:pt x="31" y="7"/>
                  <a:pt x="31" y="7"/>
                  <a:pt x="31" y="6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21" y="4"/>
                  <a:pt x="11" y="4"/>
                  <a:pt x="1" y="4"/>
                </a:cubicBezTo>
                <a:cubicBezTo>
                  <a:pt x="1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1" y="7"/>
                  <a:pt x="1" y="7"/>
                </a:cubicBezTo>
                <a:close/>
                <a:moveTo>
                  <a:pt x="27" y="25"/>
                </a:moveTo>
                <a:cubicBezTo>
                  <a:pt x="28" y="25"/>
                  <a:pt x="29" y="25"/>
                  <a:pt x="29" y="24"/>
                </a:cubicBezTo>
                <a:cubicBezTo>
                  <a:pt x="29" y="18"/>
                  <a:pt x="29" y="12"/>
                  <a:pt x="29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12"/>
                  <a:pt x="2" y="18"/>
                  <a:pt x="2" y="24"/>
                </a:cubicBezTo>
                <a:cubicBezTo>
                  <a:pt x="2" y="25"/>
                  <a:pt x="3" y="25"/>
                  <a:pt x="4" y="25"/>
                </a:cubicBezTo>
                <a:cubicBezTo>
                  <a:pt x="12" y="25"/>
                  <a:pt x="20" y="25"/>
                  <a:pt x="27" y="2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Freeform: Shape 42">
            <a:extLst>
              <a:ext uri="{FF2B5EF4-FFF2-40B4-BE49-F238E27FC236}">
                <a16:creationId xmlns:a16="http://schemas.microsoft.com/office/drawing/2014/main" id="{9719EDF5-DD1F-41E3-B225-05E1DA58B9A0}"/>
              </a:ext>
            </a:extLst>
          </p:cNvPr>
          <p:cNvSpPr/>
          <p:nvPr/>
        </p:nvSpPr>
        <p:spPr>
          <a:xfrm>
            <a:off x="10222726" y="1279495"/>
            <a:ext cx="1494233" cy="5392955"/>
          </a:xfrm>
          <a:custGeom>
            <a:avLst/>
            <a:gdLst>
              <a:gd name="connsiteX0" fmla="*/ 747299 w 1494233"/>
              <a:gd name="connsiteY0" fmla="*/ 0 h 3257934"/>
              <a:gd name="connsiteX1" fmla="*/ 1494233 w 1494233"/>
              <a:gd name="connsiteY1" fmla="*/ 746901 h 3257934"/>
              <a:gd name="connsiteX2" fmla="*/ 1494233 w 1494233"/>
              <a:gd name="connsiteY2" fmla="*/ 2511034 h 3257934"/>
              <a:gd name="connsiteX3" fmla="*/ 747299 w 1494233"/>
              <a:gd name="connsiteY3" fmla="*/ 3257934 h 3257934"/>
              <a:gd name="connsiteX4" fmla="*/ 0 w 1494233"/>
              <a:gd name="connsiteY4" fmla="*/ 2511034 h 3257934"/>
              <a:gd name="connsiteX5" fmla="*/ 0 w 1494233"/>
              <a:gd name="connsiteY5" fmla="*/ 746901 h 3257934"/>
              <a:gd name="connsiteX6" fmla="*/ 747299 w 1494233"/>
              <a:gd name="connsiteY6" fmla="*/ 0 h 325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4233" h="3257934">
                <a:moveTo>
                  <a:pt x="747299" y="0"/>
                </a:moveTo>
                <a:cubicBezTo>
                  <a:pt x="1159666" y="0"/>
                  <a:pt x="1494233" y="334567"/>
                  <a:pt x="1494233" y="746901"/>
                </a:cubicBezTo>
                <a:lnTo>
                  <a:pt x="1494233" y="2511034"/>
                </a:lnTo>
                <a:cubicBezTo>
                  <a:pt x="1494233" y="2923767"/>
                  <a:pt x="1159666" y="3257934"/>
                  <a:pt x="747299" y="3257934"/>
                </a:cubicBezTo>
                <a:cubicBezTo>
                  <a:pt x="334566" y="3257934"/>
                  <a:pt x="0" y="2923767"/>
                  <a:pt x="0" y="2511034"/>
                </a:cubicBezTo>
                <a:lnTo>
                  <a:pt x="0" y="746901"/>
                </a:lnTo>
                <a:cubicBezTo>
                  <a:pt x="0" y="334567"/>
                  <a:pt x="334566" y="0"/>
                  <a:pt x="747299" y="0"/>
                </a:cubicBezTo>
                <a:close/>
              </a:path>
            </a:pathLst>
          </a:custGeom>
          <a:solidFill>
            <a:srgbClr val="8B8B8B"/>
          </a:solidFill>
          <a:ln>
            <a:noFill/>
          </a:ln>
          <a:effectLst>
            <a:outerShdw blurRad="101600" dist="635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9" name="Freeform: Shape 51">
            <a:extLst>
              <a:ext uri="{FF2B5EF4-FFF2-40B4-BE49-F238E27FC236}">
                <a16:creationId xmlns:a16="http://schemas.microsoft.com/office/drawing/2014/main" id="{8D912450-E3C2-4DC1-82FC-D5E57E33EADE}"/>
              </a:ext>
            </a:extLst>
          </p:cNvPr>
          <p:cNvSpPr/>
          <p:nvPr/>
        </p:nvSpPr>
        <p:spPr>
          <a:xfrm>
            <a:off x="10467960" y="1647795"/>
            <a:ext cx="973933" cy="973934"/>
          </a:xfrm>
          <a:custGeom>
            <a:avLst/>
            <a:gdLst>
              <a:gd name="connsiteX0" fmla="*/ 486966 w 973933"/>
              <a:gd name="connsiteY0" fmla="*/ 0 h 973934"/>
              <a:gd name="connsiteX1" fmla="*/ 973933 w 973933"/>
              <a:gd name="connsiteY1" fmla="*/ 486967 h 973934"/>
              <a:gd name="connsiteX2" fmla="*/ 486966 w 973933"/>
              <a:gd name="connsiteY2" fmla="*/ 973934 h 973934"/>
              <a:gd name="connsiteX3" fmla="*/ 0 w 973933"/>
              <a:gd name="connsiteY3" fmla="*/ 486967 h 973934"/>
              <a:gd name="connsiteX4" fmla="*/ 486966 w 973933"/>
              <a:gd name="connsiteY4" fmla="*/ 0 h 973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933" h="973934">
                <a:moveTo>
                  <a:pt x="486966" y="0"/>
                </a:moveTo>
                <a:cubicBezTo>
                  <a:pt x="756033" y="0"/>
                  <a:pt x="973933" y="217867"/>
                  <a:pt x="973933" y="486967"/>
                </a:cubicBezTo>
                <a:cubicBezTo>
                  <a:pt x="973933" y="756034"/>
                  <a:pt x="756033" y="973934"/>
                  <a:pt x="486966" y="973934"/>
                </a:cubicBezTo>
                <a:cubicBezTo>
                  <a:pt x="218266" y="973934"/>
                  <a:pt x="0" y="756034"/>
                  <a:pt x="0" y="486967"/>
                </a:cubicBezTo>
                <a:cubicBezTo>
                  <a:pt x="0" y="217867"/>
                  <a:pt x="218266" y="0"/>
                  <a:pt x="48696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innerShdw blurRad="101600" dist="76200" dir="13500000">
              <a:prstClr val="black">
                <a:alpha val="50000"/>
              </a:prstClr>
            </a:inn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667" dirty="0">
              <a:solidFill>
                <a:srgbClr val="434343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0" name="Freeform 246">
            <a:extLst>
              <a:ext uri="{FF2B5EF4-FFF2-40B4-BE49-F238E27FC236}">
                <a16:creationId xmlns:a16="http://schemas.microsoft.com/office/drawing/2014/main" id="{9F043AB4-5F36-4B57-8119-9B021ED77DE6}"/>
              </a:ext>
            </a:extLst>
          </p:cNvPr>
          <p:cNvSpPr>
            <a:spLocks noEditPoints="1"/>
          </p:cNvSpPr>
          <p:nvPr/>
        </p:nvSpPr>
        <p:spPr bwMode="auto">
          <a:xfrm>
            <a:off x="10735208" y="1885384"/>
            <a:ext cx="478075" cy="524717"/>
          </a:xfrm>
          <a:custGeom>
            <a:avLst/>
            <a:gdLst>
              <a:gd name="T0" fmla="*/ 18 w 31"/>
              <a:gd name="T1" fmla="*/ 16 h 34"/>
              <a:gd name="T2" fmla="*/ 24 w 31"/>
              <a:gd name="T3" fmla="*/ 10 h 34"/>
              <a:gd name="T4" fmla="*/ 25 w 31"/>
              <a:gd name="T5" fmla="*/ 11 h 34"/>
              <a:gd name="T6" fmla="*/ 18 w 31"/>
              <a:gd name="T7" fmla="*/ 19 h 34"/>
              <a:gd name="T8" fmla="*/ 14 w 31"/>
              <a:gd name="T9" fmla="*/ 15 h 34"/>
              <a:gd name="T10" fmla="*/ 7 w 31"/>
              <a:gd name="T11" fmla="*/ 21 h 34"/>
              <a:gd name="T12" fmla="*/ 6 w 31"/>
              <a:gd name="T13" fmla="*/ 20 h 34"/>
              <a:gd name="T14" fmla="*/ 14 w 31"/>
              <a:gd name="T15" fmla="*/ 12 h 34"/>
              <a:gd name="T16" fmla="*/ 18 w 31"/>
              <a:gd name="T17" fmla="*/ 16 h 34"/>
              <a:gd name="T18" fmla="*/ 11 w 31"/>
              <a:gd name="T19" fmla="*/ 28 h 34"/>
              <a:gd name="T20" fmla="*/ 7 w 31"/>
              <a:gd name="T21" fmla="*/ 32 h 34"/>
              <a:gd name="T22" fmla="*/ 9 w 31"/>
              <a:gd name="T23" fmla="*/ 33 h 34"/>
              <a:gd name="T24" fmla="*/ 14 w 31"/>
              <a:gd name="T25" fmla="*/ 28 h 34"/>
              <a:gd name="T26" fmla="*/ 11 w 31"/>
              <a:gd name="T27" fmla="*/ 28 h 34"/>
              <a:gd name="T28" fmla="*/ 20 w 31"/>
              <a:gd name="T29" fmla="*/ 28 h 34"/>
              <a:gd name="T30" fmla="*/ 24 w 31"/>
              <a:gd name="T31" fmla="*/ 32 h 34"/>
              <a:gd name="T32" fmla="*/ 23 w 31"/>
              <a:gd name="T33" fmla="*/ 33 h 34"/>
              <a:gd name="T34" fmla="*/ 17 w 31"/>
              <a:gd name="T35" fmla="*/ 28 h 34"/>
              <a:gd name="T36" fmla="*/ 20 w 31"/>
              <a:gd name="T37" fmla="*/ 28 h 34"/>
              <a:gd name="T38" fmla="*/ 15 w 31"/>
              <a:gd name="T39" fmla="*/ 28 h 34"/>
              <a:gd name="T40" fmla="*/ 15 w 31"/>
              <a:gd name="T41" fmla="*/ 33 h 34"/>
              <a:gd name="T42" fmla="*/ 17 w 31"/>
              <a:gd name="T43" fmla="*/ 33 h 34"/>
              <a:gd name="T44" fmla="*/ 17 w 31"/>
              <a:gd name="T45" fmla="*/ 28 h 34"/>
              <a:gd name="T46" fmla="*/ 15 w 31"/>
              <a:gd name="T47" fmla="*/ 28 h 34"/>
              <a:gd name="T48" fmla="*/ 15 w 31"/>
              <a:gd name="T49" fmla="*/ 3 h 34"/>
              <a:gd name="T50" fmla="*/ 15 w 31"/>
              <a:gd name="T51" fmla="*/ 1 h 34"/>
              <a:gd name="T52" fmla="*/ 17 w 31"/>
              <a:gd name="T53" fmla="*/ 1 h 34"/>
              <a:gd name="T54" fmla="*/ 17 w 31"/>
              <a:gd name="T55" fmla="*/ 3 h 34"/>
              <a:gd name="T56" fmla="*/ 15 w 31"/>
              <a:gd name="T57" fmla="*/ 3 h 34"/>
              <a:gd name="T58" fmla="*/ 1 w 31"/>
              <a:gd name="T59" fmla="*/ 7 h 34"/>
              <a:gd name="T60" fmla="*/ 1 w 31"/>
              <a:gd name="T61" fmla="*/ 24 h 34"/>
              <a:gd name="T62" fmla="*/ 2 w 31"/>
              <a:gd name="T63" fmla="*/ 26 h 34"/>
              <a:gd name="T64" fmla="*/ 4 w 31"/>
              <a:gd name="T65" fmla="*/ 27 h 34"/>
              <a:gd name="T66" fmla="*/ 28 w 31"/>
              <a:gd name="T67" fmla="*/ 27 h 34"/>
              <a:gd name="T68" fmla="*/ 30 w 31"/>
              <a:gd name="T69" fmla="*/ 26 h 34"/>
              <a:gd name="T70" fmla="*/ 30 w 31"/>
              <a:gd name="T71" fmla="*/ 24 h 34"/>
              <a:gd name="T72" fmla="*/ 30 w 31"/>
              <a:gd name="T73" fmla="*/ 7 h 34"/>
              <a:gd name="T74" fmla="*/ 31 w 31"/>
              <a:gd name="T75" fmla="*/ 6 h 34"/>
              <a:gd name="T76" fmla="*/ 31 w 31"/>
              <a:gd name="T77" fmla="*/ 4 h 34"/>
              <a:gd name="T78" fmla="*/ 31 w 31"/>
              <a:gd name="T79" fmla="*/ 4 h 34"/>
              <a:gd name="T80" fmla="*/ 1 w 31"/>
              <a:gd name="T81" fmla="*/ 4 h 34"/>
              <a:gd name="T82" fmla="*/ 0 w 31"/>
              <a:gd name="T83" fmla="*/ 4 h 34"/>
              <a:gd name="T84" fmla="*/ 0 w 31"/>
              <a:gd name="T85" fmla="*/ 6 h 34"/>
              <a:gd name="T86" fmla="*/ 1 w 31"/>
              <a:gd name="T87" fmla="*/ 7 h 34"/>
              <a:gd name="T88" fmla="*/ 27 w 31"/>
              <a:gd name="T89" fmla="*/ 25 h 34"/>
              <a:gd name="T90" fmla="*/ 29 w 31"/>
              <a:gd name="T91" fmla="*/ 24 h 34"/>
              <a:gd name="T92" fmla="*/ 29 w 31"/>
              <a:gd name="T93" fmla="*/ 7 h 34"/>
              <a:gd name="T94" fmla="*/ 2 w 31"/>
              <a:gd name="T95" fmla="*/ 7 h 34"/>
              <a:gd name="T96" fmla="*/ 2 w 31"/>
              <a:gd name="T97" fmla="*/ 24 h 34"/>
              <a:gd name="T98" fmla="*/ 4 w 31"/>
              <a:gd name="T99" fmla="*/ 25 h 34"/>
              <a:gd name="T100" fmla="*/ 27 w 31"/>
              <a:gd name="T101" fmla="*/ 25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" h="34">
                <a:moveTo>
                  <a:pt x="18" y="16"/>
                </a:moveTo>
                <a:cubicBezTo>
                  <a:pt x="24" y="10"/>
                  <a:pt x="24" y="10"/>
                  <a:pt x="24" y="10"/>
                </a:cubicBezTo>
                <a:cubicBezTo>
                  <a:pt x="25" y="9"/>
                  <a:pt x="26" y="10"/>
                  <a:pt x="25" y="11"/>
                </a:cubicBezTo>
                <a:cubicBezTo>
                  <a:pt x="22" y="14"/>
                  <a:pt x="21" y="16"/>
                  <a:pt x="18" y="19"/>
                </a:cubicBezTo>
                <a:cubicBezTo>
                  <a:pt x="14" y="15"/>
                  <a:pt x="14" y="15"/>
                  <a:pt x="14" y="15"/>
                </a:cubicBezTo>
                <a:cubicBezTo>
                  <a:pt x="11" y="17"/>
                  <a:pt x="10" y="19"/>
                  <a:pt x="7" y="21"/>
                </a:cubicBezTo>
                <a:cubicBezTo>
                  <a:pt x="7" y="22"/>
                  <a:pt x="5" y="21"/>
                  <a:pt x="6" y="20"/>
                </a:cubicBezTo>
                <a:cubicBezTo>
                  <a:pt x="9" y="17"/>
                  <a:pt x="11" y="15"/>
                  <a:pt x="14" y="12"/>
                </a:cubicBezTo>
                <a:cubicBezTo>
                  <a:pt x="14" y="12"/>
                  <a:pt x="18" y="16"/>
                  <a:pt x="18" y="16"/>
                </a:cubicBezTo>
                <a:close/>
                <a:moveTo>
                  <a:pt x="11" y="28"/>
                </a:moveTo>
                <a:cubicBezTo>
                  <a:pt x="7" y="32"/>
                  <a:pt x="7" y="32"/>
                  <a:pt x="7" y="32"/>
                </a:cubicBezTo>
                <a:cubicBezTo>
                  <a:pt x="6" y="33"/>
                  <a:pt x="8" y="34"/>
                  <a:pt x="9" y="33"/>
                </a:cubicBezTo>
                <a:cubicBezTo>
                  <a:pt x="14" y="28"/>
                  <a:pt x="14" y="28"/>
                  <a:pt x="14" y="28"/>
                </a:cubicBezTo>
                <a:cubicBezTo>
                  <a:pt x="11" y="28"/>
                  <a:pt x="11" y="28"/>
                  <a:pt x="11" y="28"/>
                </a:cubicBezTo>
                <a:close/>
                <a:moveTo>
                  <a:pt x="20" y="28"/>
                </a:moveTo>
                <a:cubicBezTo>
                  <a:pt x="24" y="32"/>
                  <a:pt x="24" y="32"/>
                  <a:pt x="24" y="32"/>
                </a:cubicBezTo>
                <a:cubicBezTo>
                  <a:pt x="25" y="33"/>
                  <a:pt x="24" y="34"/>
                  <a:pt x="23" y="33"/>
                </a:cubicBezTo>
                <a:cubicBezTo>
                  <a:pt x="17" y="28"/>
                  <a:pt x="17" y="28"/>
                  <a:pt x="17" y="28"/>
                </a:cubicBezTo>
                <a:cubicBezTo>
                  <a:pt x="20" y="28"/>
                  <a:pt x="20" y="28"/>
                  <a:pt x="20" y="28"/>
                </a:cubicBezTo>
                <a:close/>
                <a:moveTo>
                  <a:pt x="15" y="28"/>
                </a:moveTo>
                <a:cubicBezTo>
                  <a:pt x="15" y="33"/>
                  <a:pt x="15" y="33"/>
                  <a:pt x="15" y="33"/>
                </a:cubicBezTo>
                <a:cubicBezTo>
                  <a:pt x="15" y="34"/>
                  <a:pt x="17" y="34"/>
                  <a:pt x="17" y="33"/>
                </a:cubicBezTo>
                <a:cubicBezTo>
                  <a:pt x="17" y="28"/>
                  <a:pt x="17" y="28"/>
                  <a:pt x="17" y="28"/>
                </a:cubicBezTo>
                <a:cubicBezTo>
                  <a:pt x="15" y="28"/>
                  <a:pt x="15" y="28"/>
                  <a:pt x="15" y="28"/>
                </a:cubicBezTo>
                <a:close/>
                <a:moveTo>
                  <a:pt x="15" y="3"/>
                </a:moveTo>
                <a:cubicBezTo>
                  <a:pt x="15" y="1"/>
                  <a:pt x="15" y="1"/>
                  <a:pt x="15" y="1"/>
                </a:cubicBezTo>
                <a:cubicBezTo>
                  <a:pt x="15" y="0"/>
                  <a:pt x="17" y="0"/>
                  <a:pt x="17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3"/>
                  <a:pt x="15" y="3"/>
                  <a:pt x="15" y="3"/>
                </a:cubicBezTo>
                <a:close/>
                <a:moveTo>
                  <a:pt x="1" y="7"/>
                </a:moveTo>
                <a:cubicBezTo>
                  <a:pt x="1" y="12"/>
                  <a:pt x="1" y="18"/>
                  <a:pt x="1" y="24"/>
                </a:cubicBezTo>
                <a:cubicBezTo>
                  <a:pt x="1" y="25"/>
                  <a:pt x="1" y="26"/>
                  <a:pt x="2" y="26"/>
                </a:cubicBezTo>
                <a:cubicBezTo>
                  <a:pt x="2" y="26"/>
                  <a:pt x="3" y="27"/>
                  <a:pt x="4" y="27"/>
                </a:cubicBezTo>
                <a:cubicBezTo>
                  <a:pt x="12" y="27"/>
                  <a:pt x="20" y="27"/>
                  <a:pt x="28" y="27"/>
                </a:cubicBezTo>
                <a:cubicBezTo>
                  <a:pt x="28" y="27"/>
                  <a:pt x="29" y="26"/>
                  <a:pt x="30" y="26"/>
                </a:cubicBezTo>
                <a:cubicBezTo>
                  <a:pt x="30" y="26"/>
                  <a:pt x="30" y="25"/>
                  <a:pt x="30" y="24"/>
                </a:cubicBezTo>
                <a:cubicBezTo>
                  <a:pt x="30" y="7"/>
                  <a:pt x="30" y="7"/>
                  <a:pt x="30" y="7"/>
                </a:cubicBezTo>
                <a:cubicBezTo>
                  <a:pt x="31" y="7"/>
                  <a:pt x="31" y="7"/>
                  <a:pt x="31" y="6"/>
                </a:cubicBezTo>
                <a:cubicBezTo>
                  <a:pt x="31" y="4"/>
                  <a:pt x="31" y="4"/>
                  <a:pt x="31" y="4"/>
                </a:cubicBezTo>
                <a:cubicBezTo>
                  <a:pt x="31" y="4"/>
                  <a:pt x="31" y="4"/>
                  <a:pt x="31" y="4"/>
                </a:cubicBezTo>
                <a:cubicBezTo>
                  <a:pt x="21" y="4"/>
                  <a:pt x="11" y="4"/>
                  <a:pt x="1" y="4"/>
                </a:cubicBezTo>
                <a:cubicBezTo>
                  <a:pt x="1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cubicBezTo>
                  <a:pt x="0" y="7"/>
                  <a:pt x="1" y="7"/>
                  <a:pt x="1" y="7"/>
                </a:cubicBezTo>
                <a:close/>
                <a:moveTo>
                  <a:pt x="27" y="25"/>
                </a:moveTo>
                <a:cubicBezTo>
                  <a:pt x="28" y="25"/>
                  <a:pt x="29" y="25"/>
                  <a:pt x="29" y="24"/>
                </a:cubicBezTo>
                <a:cubicBezTo>
                  <a:pt x="29" y="18"/>
                  <a:pt x="29" y="12"/>
                  <a:pt x="29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12"/>
                  <a:pt x="2" y="18"/>
                  <a:pt x="2" y="24"/>
                </a:cubicBezTo>
                <a:cubicBezTo>
                  <a:pt x="2" y="25"/>
                  <a:pt x="3" y="25"/>
                  <a:pt x="4" y="25"/>
                </a:cubicBezTo>
                <a:cubicBezTo>
                  <a:pt x="12" y="25"/>
                  <a:pt x="20" y="25"/>
                  <a:pt x="27" y="2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Google Shape;559;p22">
            <a:extLst>
              <a:ext uri="{FF2B5EF4-FFF2-40B4-BE49-F238E27FC236}">
                <a16:creationId xmlns:a16="http://schemas.microsoft.com/office/drawing/2014/main" id="{F6078205-0CB9-4EC2-AC49-636495EA9B95}"/>
              </a:ext>
            </a:extLst>
          </p:cNvPr>
          <p:cNvSpPr txBox="1"/>
          <p:nvPr/>
        </p:nvSpPr>
        <p:spPr>
          <a:xfrm>
            <a:off x="10292155" y="2595333"/>
            <a:ext cx="1494400" cy="5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267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Bold" pitchFamily="2" charset="0"/>
                <a:ea typeface="Fira Sans Extra Condensed Medium"/>
                <a:cs typeface="Fira Sans Extra Condensed Medium"/>
                <a:sym typeface="Fira Sans Extra Condensed Medium"/>
              </a:rPr>
              <a:t>2020-ые</a:t>
            </a:r>
            <a:endParaRPr sz="2267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Bold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61" name="Google Shape;559;p22">
            <a:extLst>
              <a:ext uri="{FF2B5EF4-FFF2-40B4-BE49-F238E27FC236}">
                <a16:creationId xmlns:a16="http://schemas.microsoft.com/office/drawing/2014/main" id="{19CDC696-0B4D-4087-BE06-D485E604CB86}"/>
              </a:ext>
            </a:extLst>
          </p:cNvPr>
          <p:cNvSpPr txBox="1"/>
          <p:nvPr/>
        </p:nvSpPr>
        <p:spPr>
          <a:xfrm>
            <a:off x="10083533" y="3174003"/>
            <a:ext cx="1772617" cy="24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ru-RU" sz="2267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Bold" pitchFamily="2" charset="0"/>
                <a:ea typeface="Fira Sans Extra Condensed Medium"/>
                <a:cs typeface="Fira Sans Extra Condensed Medium"/>
                <a:sym typeface="Fira Sans Extra Condensed Medium"/>
              </a:rPr>
              <a:t>Гибкость</a:t>
            </a:r>
          </a:p>
          <a:p>
            <a:pPr algn="ctr"/>
            <a:r>
              <a:rPr lang="ru-RU" sz="2267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bat Bold" pitchFamily="2" charset="0"/>
                <a:ea typeface="Fira Sans Extra Condensed Medium"/>
                <a:cs typeface="Fira Sans Extra Condensed Medium"/>
                <a:sym typeface="Fira Sans Extra Condensed Medium"/>
              </a:rPr>
              <a:t>И комплексное применения под задачи</a:t>
            </a:r>
            <a:endParaRPr sz="2267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bat Bold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08783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E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8E0C55-FE52-9CFB-953C-214B45CCA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12" y="0"/>
            <a:ext cx="6886575" cy="6886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20A0E3-B0CD-4F61-59F9-9B49C96FF172}"/>
              </a:ext>
            </a:extLst>
          </p:cNvPr>
          <p:cNvSpPr txBox="1"/>
          <p:nvPr/>
        </p:nvSpPr>
        <p:spPr>
          <a:xfrm>
            <a:off x="5188743" y="0"/>
            <a:ext cx="1814512" cy="769441"/>
          </a:xfrm>
          <a:prstGeom prst="rect">
            <a:avLst/>
          </a:prstGeom>
          <a:solidFill>
            <a:srgbClr val="C628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ЦЕЛИ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EB9A2-B107-4CC2-5296-74089A51103B}"/>
              </a:ext>
            </a:extLst>
          </p:cNvPr>
          <p:cNvSpPr txBox="1"/>
          <p:nvPr/>
        </p:nvSpPr>
        <p:spPr>
          <a:xfrm>
            <a:off x="-337" y="5388156"/>
            <a:ext cx="2633663" cy="769441"/>
          </a:xfrm>
          <a:prstGeom prst="rect">
            <a:avLst/>
          </a:prstGeom>
          <a:solidFill>
            <a:srgbClr val="E12E4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6283C"/>
                </a:solidFill>
              </a:rPr>
              <a:t>СИСТЕМА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1F45A-817B-5CFE-2005-989DE4FDDE72}"/>
              </a:ext>
            </a:extLst>
          </p:cNvPr>
          <p:cNvSpPr txBox="1"/>
          <p:nvPr/>
        </p:nvSpPr>
        <p:spPr>
          <a:xfrm>
            <a:off x="9558337" y="5360005"/>
            <a:ext cx="2633663" cy="769441"/>
          </a:xfrm>
          <a:prstGeom prst="rect">
            <a:avLst/>
          </a:prstGeom>
          <a:solidFill>
            <a:srgbClr val="E12E4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6283C"/>
                </a:solidFill>
              </a:rPr>
              <a:t>ЛЮДИ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9557F9-2262-EA2F-77C3-9EDE6E52E8E0}"/>
              </a:ext>
            </a:extLst>
          </p:cNvPr>
          <p:cNvSpPr txBox="1"/>
          <p:nvPr/>
        </p:nvSpPr>
        <p:spPr>
          <a:xfrm>
            <a:off x="3748085" y="6093917"/>
            <a:ext cx="4286251" cy="769441"/>
          </a:xfrm>
          <a:prstGeom prst="rect">
            <a:avLst/>
          </a:prstGeom>
          <a:solidFill>
            <a:srgbClr val="E12E4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6283C"/>
                </a:solidFill>
              </a:rPr>
              <a:t>РУКОВОДИТЕЛЬ</a:t>
            </a:r>
          </a:p>
        </p:txBody>
      </p:sp>
    </p:spTree>
    <p:extLst>
      <p:ext uri="{BB962C8B-B14F-4D97-AF65-F5344CB8AC3E}">
        <p14:creationId xmlns:p14="http://schemas.microsoft.com/office/powerpoint/2010/main" val="435013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: фигура 2">
            <a:extLst>
              <a:ext uri="{FF2B5EF4-FFF2-40B4-BE49-F238E27FC236}">
                <a16:creationId xmlns:a16="http://schemas.microsoft.com/office/drawing/2014/main" id="{98747959-A1A6-EF24-392A-7E9ABAAEC74F}"/>
              </a:ext>
            </a:extLst>
          </p:cNvPr>
          <p:cNvSpPr/>
          <p:nvPr/>
        </p:nvSpPr>
        <p:spPr bwMode="auto">
          <a:xfrm>
            <a:off x="-1620838" y="853"/>
            <a:ext cx="5940426" cy="6888163"/>
          </a:xfrm>
          <a:custGeom>
            <a:avLst/>
            <a:gdLst>
              <a:gd name="connsiteX0" fmla="*/ 5354320 w 5354320"/>
              <a:gd name="connsiteY0" fmla="*/ 3474720 h 6888480"/>
              <a:gd name="connsiteX1" fmla="*/ 4531360 w 5354320"/>
              <a:gd name="connsiteY1" fmla="*/ 0 h 6888480"/>
              <a:gd name="connsiteX2" fmla="*/ 0 w 5354320"/>
              <a:gd name="connsiteY2" fmla="*/ 0 h 6888480"/>
              <a:gd name="connsiteX3" fmla="*/ 0 w 5354320"/>
              <a:gd name="connsiteY3" fmla="*/ 6888480 h 6888480"/>
              <a:gd name="connsiteX4" fmla="*/ 4541520 w 5354320"/>
              <a:gd name="connsiteY4" fmla="*/ 6888480 h 6888480"/>
              <a:gd name="connsiteX5" fmla="*/ 5354320 w 5354320"/>
              <a:gd name="connsiteY5" fmla="*/ 3474720 h 688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4320" h="6888480" extrusionOk="0">
                <a:moveTo>
                  <a:pt x="5354320" y="3474720"/>
                </a:moveTo>
                <a:lnTo>
                  <a:pt x="4531360" y="0"/>
                </a:lnTo>
                <a:lnTo>
                  <a:pt x="0" y="0"/>
                </a:lnTo>
                <a:lnTo>
                  <a:pt x="0" y="6888480"/>
                </a:lnTo>
                <a:lnTo>
                  <a:pt x="4541520" y="6888480"/>
                </a:lnTo>
                <a:lnTo>
                  <a:pt x="5354320" y="3474720"/>
                </a:lnTo>
                <a:close/>
              </a:path>
            </a:pathLst>
          </a:custGeom>
          <a:solidFill>
            <a:srgbClr val="C73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cs typeface="Arial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070BBD4-A4CD-6BD1-776A-4CDA238BA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13060" y="2637049"/>
            <a:ext cx="5832648" cy="1583902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algn="ctr" defTabSz="891083">
              <a:defRPr/>
            </a:pPr>
            <a:r>
              <a:rPr lang="ru-RU" sz="5400" dirty="0">
                <a:solidFill>
                  <a:schemeClr val="bg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rPr>
              <a:t>Стратегия </a:t>
            </a:r>
            <a:br>
              <a:rPr lang="ru-RU" sz="5400" dirty="0">
                <a:solidFill>
                  <a:schemeClr val="bg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rPr>
            </a:br>
            <a:r>
              <a:rPr lang="ru-RU" sz="5400" dirty="0">
                <a:solidFill>
                  <a:schemeClr val="bg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rPr>
              <a:t>развития компании</a:t>
            </a:r>
            <a:br>
              <a:rPr lang="ru-RU" sz="5400" dirty="0">
                <a:solidFill>
                  <a:schemeClr val="bg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rPr>
            </a:br>
            <a:r>
              <a:rPr lang="ru-RU" sz="5400" dirty="0">
                <a:solidFill>
                  <a:schemeClr val="bg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rPr>
              <a:t> и бизнеса</a:t>
            </a:r>
          </a:p>
        </p:txBody>
      </p:sp>
      <p:sp>
        <p:nvSpPr>
          <p:cNvPr id="18436" name="Прямоугольник 2">
            <a:extLst>
              <a:ext uri="{FF2B5EF4-FFF2-40B4-BE49-F238E27FC236}">
                <a16:creationId xmlns:a16="http://schemas.microsoft.com/office/drawing/2014/main" id="{CA166116-81C4-F224-209A-A75F475E5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4126" y="1659011"/>
            <a:ext cx="6732514" cy="31085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ru-RU" altLang="ru-RU" sz="2800" dirty="0">
                <a:latin typeface="Rubik" panose="02000604000000020004" pitchFamily="2" charset="-79"/>
                <a:cs typeface="Rubik" panose="02000604000000020004" pitchFamily="2" charset="-79"/>
              </a:rPr>
              <a:t>Стратегические цели, тактические цели</a:t>
            </a:r>
          </a:p>
          <a:p>
            <a:pPr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ru-RU" altLang="ru-RU" sz="2800" dirty="0">
                <a:latin typeface="Rubik" panose="02000604000000020004" pitchFamily="2" charset="-79"/>
                <a:cs typeface="Rubik" panose="02000604000000020004" pitchFamily="2" charset="-79"/>
              </a:rPr>
              <a:t>Декомпозиция целей по направлениям и подразделениям</a:t>
            </a:r>
          </a:p>
          <a:p>
            <a:pPr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ru-RU" altLang="ru-RU" sz="2800" dirty="0">
                <a:latin typeface="Rubik" panose="02000604000000020004" pitchFamily="2" charset="-79"/>
                <a:cs typeface="Rubik" panose="02000604000000020004" pitchFamily="2" charset="-79"/>
              </a:rPr>
              <a:t>Ключевые показатели эффективности</a:t>
            </a:r>
          </a:p>
          <a:p>
            <a:pPr>
              <a:spcBef>
                <a:spcPct val="0"/>
              </a:spcBef>
              <a:buFont typeface="Calibri" panose="020F0502020204030204" pitchFamily="34" charset="0"/>
              <a:buAutoNum type="arabicPeriod"/>
              <a:defRPr/>
            </a:pPr>
            <a:r>
              <a:rPr lang="ru-RU" altLang="ru-RU" sz="2800" dirty="0">
                <a:latin typeface="Rubik" panose="02000604000000020004" pitchFamily="2" charset="-79"/>
                <a:cs typeface="Rubik" panose="02000604000000020004" pitchFamily="2" charset="-79"/>
              </a:rPr>
              <a:t>Информационные центры</a:t>
            </a:r>
          </a:p>
        </p:txBody>
      </p:sp>
    </p:spTree>
    <p:extLst>
      <p:ext uri="{BB962C8B-B14F-4D97-AF65-F5344CB8AC3E}">
        <p14:creationId xmlns:p14="http://schemas.microsoft.com/office/powerpoint/2010/main" val="1298789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2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A25272E-7600-F3B7-5D85-3CFD4D3C5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89936" l="4688" r="97865">
                        <a14:foregroundMark x1="4948" y1="41868" x2="4948" y2="41868"/>
                        <a14:foregroundMark x1="4688" y1="40177" x2="4688" y2="40177"/>
                        <a14:foregroundMark x1="96302" y1="63043" x2="96302" y2="63043"/>
                        <a14:foregroundMark x1="96302" y1="63043" x2="96302" y2="63043"/>
                        <a14:foregroundMark x1="96302" y1="63043" x2="96302" y2="63043"/>
                        <a14:foregroundMark x1="97865" y1="70853" x2="97865" y2="70853"/>
                        <a14:foregroundMark x1="97865" y1="70853" x2="97865" y2="70853"/>
                        <a14:foregroundMark x1="97865" y1="70853" x2="97865" y2="70853"/>
                        <a14:backgroundMark x1="14167" y1="62238" x2="14167" y2="62238"/>
                        <a14:backgroundMark x1="14167" y1="61031" x2="14167" y2="61031"/>
                        <a14:backgroundMark x1="93125" y1="59823" x2="93125" y2="59823"/>
                        <a14:backgroundMark x1="18125" y1="78180" x2="18125" y2="78180"/>
                        <a14:backgroundMark x1="18958" y1="76973" x2="18958" y2="76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00" y="-271815"/>
            <a:ext cx="5134000" cy="332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05BCE43-5E97-41BE-8371-E9A8D2CFEE10}"/>
              </a:ext>
            </a:extLst>
          </p:cNvPr>
          <p:cNvSpPr/>
          <p:nvPr/>
        </p:nvSpPr>
        <p:spPr>
          <a:xfrm>
            <a:off x="-160338" y="4581525"/>
            <a:ext cx="12512675" cy="2276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FA0911A-679D-47C2-8F48-89EE7C8C90CD}"/>
              </a:ext>
            </a:extLst>
          </p:cNvPr>
          <p:cNvSpPr/>
          <p:nvPr/>
        </p:nvSpPr>
        <p:spPr>
          <a:xfrm>
            <a:off x="5663952" y="5200729"/>
            <a:ext cx="609012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6600" b="1" dirty="0">
                <a:solidFill>
                  <a:srgbClr val="D54137"/>
                </a:solidFill>
                <a:latin typeface="+mj-lt"/>
              </a:rPr>
              <a:t>КУДА ПЛЫВЕМ?</a:t>
            </a:r>
            <a:endParaRPr lang="ru-RU" sz="6600" dirty="0">
              <a:solidFill>
                <a:srgbClr val="D54137"/>
              </a:solidFill>
              <a:latin typeface="+mj-lt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CED0594-C8EB-4F43-8F40-3CD90343D0D7}"/>
              </a:ext>
            </a:extLst>
          </p:cNvPr>
          <p:cNvSpPr/>
          <p:nvPr/>
        </p:nvSpPr>
        <p:spPr>
          <a:xfrm>
            <a:off x="5528467" y="348376"/>
            <a:ext cx="1135063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bg1"/>
                </a:solidFill>
                <a:latin typeface="+mj-lt"/>
              </a:rPr>
              <a:t>ЦЕЛЬ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A514DBD2-06FB-4680-AF25-4500D12CEE45}"/>
              </a:ext>
            </a:extLst>
          </p:cNvPr>
          <p:cNvCxnSpPr>
            <a:cxnSpLocks/>
          </p:cNvCxnSpPr>
          <p:nvPr/>
        </p:nvCxnSpPr>
        <p:spPr>
          <a:xfrm flipV="1">
            <a:off x="6663530" y="2607586"/>
            <a:ext cx="1944836" cy="142466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>
            <a:extLst>
              <a:ext uri="{FF2B5EF4-FFF2-40B4-BE49-F238E27FC236}">
                <a16:creationId xmlns:a16="http://schemas.microsoft.com/office/drawing/2014/main" id="{422AF3E1-AA01-422C-3240-2DF4ACAFC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2938" y1="70167" x2="22938" y2="70167"/>
                        <a14:foregroundMark x1="12625" y1="65167" x2="12625" y2="65167"/>
                        <a14:foregroundMark x1="17875" y1="51833" x2="17875" y2="51833"/>
                        <a14:foregroundMark x1="19250" y1="44417" x2="19250" y2="44417"/>
                        <a14:foregroundMark x1="15937" y1="45667" x2="15937" y2="45667"/>
                        <a14:foregroundMark x1="26375" y1="28833" x2="26375" y2="28833"/>
                        <a14:foregroundMark x1="26063" y1="32000" x2="26063" y2="32000"/>
                        <a14:foregroundMark x1="26625" y1="29917" x2="26625" y2="29917"/>
                        <a14:foregroundMark x1="78688" y1="30667" x2="78688" y2="30667"/>
                        <a14:foregroundMark x1="78688" y1="33583" x2="78688" y2="33583"/>
                        <a14:foregroundMark x1="78688" y1="25417" x2="78688" y2="25417"/>
                        <a14:foregroundMark x1="72938" y1="31417" x2="72938" y2="31417"/>
                        <a14:foregroundMark x1="12625" y1="64833" x2="12625" y2="64833"/>
                        <a14:foregroundMark x1="12812" y1="64500" x2="12812" y2="64500"/>
                        <a14:foregroundMark x1="13500" y1="59583" x2="13500" y2="59583"/>
                        <a14:foregroundMark x1="19250" y1="70333" x2="19250" y2="70333"/>
                        <a14:foregroundMark x1="13188" y1="70667" x2="13188" y2="70667"/>
                        <a14:foregroundMark x1="15500" y1="70167" x2="15500" y2="70167"/>
                        <a14:foregroundMark x1="78813" y1="25750" x2="78813" y2="25750"/>
                        <a14:foregroundMark x1="78813" y1="25417" x2="78813" y2="25417"/>
                        <a14:foregroundMark x1="78813" y1="25167" x2="78813" y2="25167"/>
                        <a14:foregroundMark x1="78813" y1="25000" x2="78813" y2="25000"/>
                        <a14:foregroundMark x1="78813" y1="26833" x2="78813" y2="26833"/>
                        <a14:foregroundMark x1="78813" y1="28833" x2="78813" y2="28833"/>
                        <a14:foregroundMark x1="73313" y1="32333" x2="73313" y2="32333"/>
                        <a14:foregroundMark x1="74438" y1="31083" x2="74438" y2="31083"/>
                        <a14:foregroundMark x1="69250" y1="35583" x2="69250" y2="35583"/>
                        <a14:foregroundMark x1="72500" y1="34917" x2="72500" y2="34917"/>
                        <a14:foregroundMark x1="77063" y1="34167" x2="77063" y2="34167"/>
                        <a14:foregroundMark x1="81813" y1="33583" x2="81813" y2="33583"/>
                        <a14:foregroundMark x1="79750" y1="33583" x2="79750" y2="33583"/>
                        <a14:foregroundMark x1="83188" y1="33750" x2="83188" y2="33750"/>
                        <a14:foregroundMark x1="81000" y1="33750" x2="81000" y2="33750"/>
                        <a14:foregroundMark x1="71438" y1="35417" x2="71438" y2="35417"/>
                        <a14:backgroundMark x1="41813" y1="76750" x2="41813" y2="76750"/>
                        <a14:backgroundMark x1="30562" y1="78917" x2="30562" y2="78917"/>
                        <a14:backgroundMark x1="38250" y1="78000" x2="38250" y2="78000"/>
                        <a14:backgroundMark x1="11813" y1="71750" x2="59250" y2="75333"/>
                        <a14:backgroundMark x1="59250" y1="75333" x2="65063" y2="75083"/>
                        <a14:backgroundMark x1="65063" y1="75083" x2="69750" y2="78500"/>
                        <a14:backgroundMark x1="69750" y1="78500" x2="70313" y2="87083"/>
                        <a14:backgroundMark x1="70313" y1="87083" x2="24000" y2="92167"/>
                        <a14:backgroundMark x1="24000" y1="92167" x2="17938" y2="87917"/>
                        <a14:backgroundMark x1="17938" y1="87917" x2="11313" y2="75167"/>
                        <a14:backgroundMark x1="11313" y1="75167" x2="12375" y2="7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243" y="1988840"/>
            <a:ext cx="8712968" cy="653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711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8C5156A1-58A1-D115-D5E9-256140501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891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0C4762F9-5DF7-91B9-78DB-92EB00EB7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8856" y="-9274"/>
            <a:ext cx="7875689" cy="686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9CC997-43C9-FFEE-E256-4409A555314B}"/>
              </a:ext>
            </a:extLst>
          </p:cNvPr>
          <p:cNvSpPr txBox="1"/>
          <p:nvPr/>
        </p:nvSpPr>
        <p:spPr>
          <a:xfrm>
            <a:off x="149496" y="5406679"/>
            <a:ext cx="109632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ЭК=Э внутренняя х Э внешняя</a:t>
            </a:r>
          </a:p>
        </p:txBody>
      </p:sp>
    </p:spTree>
    <p:extLst>
      <p:ext uri="{BB962C8B-B14F-4D97-AF65-F5344CB8AC3E}">
        <p14:creationId xmlns:p14="http://schemas.microsoft.com/office/powerpoint/2010/main" val="5991435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85697A-5435-9C10-CFA1-634FBB5EBB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9" t="9570" b="14501"/>
          <a:stretch/>
        </p:blipFill>
        <p:spPr>
          <a:xfrm>
            <a:off x="0" y="0"/>
            <a:ext cx="12192000" cy="69573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34666E-561A-4029-F263-79279CED49F3}"/>
              </a:ext>
            </a:extLst>
          </p:cNvPr>
          <p:cNvSpPr txBox="1"/>
          <p:nvPr/>
        </p:nvSpPr>
        <p:spPr>
          <a:xfrm>
            <a:off x="4367808" y="4221088"/>
            <a:ext cx="302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0" dirty="0">
                <a:solidFill>
                  <a:schemeClr val="bg1"/>
                </a:solidFill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Натан Ротшильд</a:t>
            </a:r>
            <a:endParaRPr lang="ru-RU" sz="2400" dirty="0">
              <a:solidFill>
                <a:schemeClr val="bg1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F075A-1B43-6ECF-1C0F-3949FE5CBEF1}"/>
              </a:ext>
            </a:extLst>
          </p:cNvPr>
          <p:cNvSpPr txBox="1"/>
          <p:nvPr/>
        </p:nvSpPr>
        <p:spPr>
          <a:xfrm>
            <a:off x="911424" y="2525441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chemeClr val="bg1"/>
                </a:solidFill>
                <a:effectLst/>
                <a:latin typeface="Rubik" panose="02000604000000020004" pitchFamily="2" charset="-79"/>
                <a:cs typeface="Rubik" panose="02000604000000020004" pitchFamily="2" charset="-79"/>
              </a:rPr>
              <a:t>«Кто владеет информацией — тот владеет миром»</a:t>
            </a:r>
            <a:endParaRPr lang="ru-RU" sz="2800" dirty="0">
              <a:solidFill>
                <a:schemeClr val="bg1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22657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990D154-5698-7677-21BC-C36A9B880B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0"/>
          <a:stretch/>
        </p:blipFill>
        <p:spPr bwMode="auto">
          <a:xfrm>
            <a:off x="6600055" y="0"/>
            <a:ext cx="5591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7B18CB-88BC-2661-D3E6-C56DFE6607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07" y="712121"/>
            <a:ext cx="5367488" cy="3970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CFD8B1-3292-BFA9-991D-457B07B656BF}"/>
              </a:ext>
            </a:extLst>
          </p:cNvPr>
          <p:cNvSpPr txBox="1"/>
          <p:nvPr/>
        </p:nvSpPr>
        <p:spPr>
          <a:xfrm>
            <a:off x="-50964" y="4910865"/>
            <a:ext cx="6615629" cy="1815882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На каждую последующую стадию развития уходит меньше времени, чем на предыдущую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Историческое время уплотняется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F9A719-46BE-AC76-B043-DDAB86CF34F4}"/>
              </a:ext>
            </a:extLst>
          </p:cNvPr>
          <p:cNvSpPr txBox="1"/>
          <p:nvPr/>
        </p:nvSpPr>
        <p:spPr>
          <a:xfrm>
            <a:off x="2567608" y="89255"/>
            <a:ext cx="7386940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800" i="0" u="none" strike="noStrike" cap="none" spc="0" dirty="0">
                <a:ln>
                  <a:noFill/>
                </a:ln>
                <a:latin typeface="Rubik Bold"/>
                <a:ea typeface="Calibri"/>
                <a:cs typeface="Rubik Bold"/>
              </a:rPr>
              <a:t>Быстрые изменения во времени</a:t>
            </a:r>
            <a:endParaRPr lang="ru-RU" sz="6000" i="0" u="none" strike="noStrike" cap="none" spc="0" dirty="0">
              <a:ln>
                <a:noFill/>
              </a:ln>
              <a:latin typeface="Rubik Bold"/>
              <a:cs typeface="Rubik Bold"/>
            </a:endParaRPr>
          </a:p>
        </p:txBody>
      </p:sp>
    </p:spTree>
    <p:extLst>
      <p:ext uri="{BB962C8B-B14F-4D97-AF65-F5344CB8AC3E}">
        <p14:creationId xmlns:p14="http://schemas.microsoft.com/office/powerpoint/2010/main" val="336302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B8C748B-992F-4C40-AB8F-1296C002A9E7}"/>
              </a:ext>
            </a:extLst>
          </p:cNvPr>
          <p:cNvSpPr/>
          <p:nvPr/>
        </p:nvSpPr>
        <p:spPr>
          <a:xfrm>
            <a:off x="1506535" y="0"/>
            <a:ext cx="107534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" name="Рисунок 5">
            <a:extLst>
              <a:ext uri="{FF2B5EF4-FFF2-40B4-BE49-F238E27FC236}">
                <a16:creationId xmlns:a16="http://schemas.microsoft.com/office/drawing/2014/main" id="{7865107D-DB92-614D-8B18-E470BE1BB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542" y="1322981"/>
            <a:ext cx="5444723" cy="4212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8F9093-B3A2-F447-926A-7B56F55C6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865039" cy="6858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50248BED-41D2-9D4A-9F16-2984AD9285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509" y="0"/>
            <a:ext cx="8446509" cy="6858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6951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Рисунок 6">
            <a:extLst>
              <a:ext uri="{FF2B5EF4-FFF2-40B4-BE49-F238E27FC236}">
                <a16:creationId xmlns:a16="http://schemas.microsoft.com/office/drawing/2014/main" id="{19A29A59-8C3B-6C40-B4FE-63CDF8B7B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84" y="-141431"/>
            <a:ext cx="4914153" cy="394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0">
            <a:extLst>
              <a:ext uri="{FF2B5EF4-FFF2-40B4-BE49-F238E27FC236}">
                <a16:creationId xmlns:a16="http://schemas.microsoft.com/office/drawing/2014/main" id="{A8D1039D-2804-094B-BB36-0596AD7FD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1433"/>
            <a:ext cx="4862526" cy="364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8">
            <a:extLst>
              <a:ext uri="{FF2B5EF4-FFF2-40B4-BE49-F238E27FC236}">
                <a16:creationId xmlns:a16="http://schemas.microsoft.com/office/drawing/2014/main" id="{19D40FCB-BC19-5340-8439-57D355681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657" y="-80175"/>
            <a:ext cx="4778760" cy="358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3">
            <a:extLst>
              <a:ext uri="{FF2B5EF4-FFF2-40B4-BE49-F238E27FC236}">
                <a16:creationId xmlns:a16="http://schemas.microsoft.com/office/drawing/2014/main" id="{D01048F2-53DE-EE43-B642-2E4AA88EF3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" b="19452"/>
          <a:stretch/>
        </p:blipFill>
        <p:spPr bwMode="auto">
          <a:xfrm>
            <a:off x="-15627" y="3504409"/>
            <a:ext cx="5947449" cy="33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2">
            <a:extLst>
              <a:ext uri="{FF2B5EF4-FFF2-40B4-BE49-F238E27FC236}">
                <a16:creationId xmlns:a16="http://schemas.microsoft.com/office/drawing/2014/main" id="{AA61989F-DB25-0B47-9A09-75C2D8197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648" y="3504408"/>
            <a:ext cx="4470809" cy="3353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7">
            <a:extLst>
              <a:ext uri="{FF2B5EF4-FFF2-40B4-BE49-F238E27FC236}">
                <a16:creationId xmlns:a16="http://schemas.microsoft.com/office/drawing/2014/main" id="{AF7CCD38-CFED-AE48-BAD0-340D391A1D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894" y="2839954"/>
            <a:ext cx="3011791" cy="401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5338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2EE8F8-FF9E-4E4D-BFF3-EDA924F3CA41}"/>
              </a:ext>
            </a:extLst>
          </p:cNvPr>
          <p:cNvSpPr/>
          <p:nvPr/>
        </p:nvSpPr>
        <p:spPr>
          <a:xfrm>
            <a:off x="1426134" y="0"/>
            <a:ext cx="10765867" cy="7029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0344344-8C76-0642-B769-0985086B3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143" y="-2114"/>
            <a:ext cx="9193308" cy="6894981"/>
          </a:xfrm>
          <a:prstGeom prst="rect">
            <a:avLst/>
          </a:prstGeom>
          <a:solidFill>
            <a:srgbClr val="C5283D"/>
          </a:solidFill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820033A-877F-B947-B7AD-302F8C981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071" b="30047"/>
          <a:stretch/>
        </p:blipFill>
        <p:spPr>
          <a:xfrm rot="5400000">
            <a:off x="6156605" y="903102"/>
            <a:ext cx="6938498" cy="513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13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E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8E0C55-FE52-9CFB-953C-214B45CCA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12" y="0"/>
            <a:ext cx="6886575" cy="6886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20A0E3-B0CD-4F61-59F9-9B49C96FF172}"/>
              </a:ext>
            </a:extLst>
          </p:cNvPr>
          <p:cNvSpPr txBox="1"/>
          <p:nvPr/>
        </p:nvSpPr>
        <p:spPr>
          <a:xfrm>
            <a:off x="5188743" y="0"/>
            <a:ext cx="1814512" cy="769441"/>
          </a:xfrm>
          <a:prstGeom prst="rect">
            <a:avLst/>
          </a:prstGeom>
          <a:solidFill>
            <a:srgbClr val="C628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E12E47"/>
                </a:solidFill>
              </a:rPr>
              <a:t>ЦЕЛИ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EB9A2-B107-4CC2-5296-74089A51103B}"/>
              </a:ext>
            </a:extLst>
          </p:cNvPr>
          <p:cNvSpPr txBox="1"/>
          <p:nvPr/>
        </p:nvSpPr>
        <p:spPr>
          <a:xfrm>
            <a:off x="-337" y="5388156"/>
            <a:ext cx="2633663" cy="769441"/>
          </a:xfrm>
          <a:prstGeom prst="rect">
            <a:avLst/>
          </a:prstGeom>
          <a:solidFill>
            <a:srgbClr val="E12E4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СИСТЕМА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1F45A-817B-5CFE-2005-989DE4FDDE72}"/>
              </a:ext>
            </a:extLst>
          </p:cNvPr>
          <p:cNvSpPr txBox="1"/>
          <p:nvPr/>
        </p:nvSpPr>
        <p:spPr>
          <a:xfrm>
            <a:off x="9558337" y="5360005"/>
            <a:ext cx="2633663" cy="769441"/>
          </a:xfrm>
          <a:prstGeom prst="rect">
            <a:avLst/>
          </a:prstGeom>
          <a:solidFill>
            <a:srgbClr val="E12E4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3552"/>
                </a:solidFill>
              </a:rPr>
              <a:t>ЛЮДИ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9557F9-2262-EA2F-77C3-9EDE6E52E8E0}"/>
              </a:ext>
            </a:extLst>
          </p:cNvPr>
          <p:cNvSpPr txBox="1"/>
          <p:nvPr/>
        </p:nvSpPr>
        <p:spPr>
          <a:xfrm>
            <a:off x="3748085" y="6093917"/>
            <a:ext cx="4286251" cy="769441"/>
          </a:xfrm>
          <a:prstGeom prst="rect">
            <a:avLst/>
          </a:prstGeom>
          <a:solidFill>
            <a:srgbClr val="E12E4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6283C"/>
                </a:solidFill>
              </a:rPr>
              <a:t>РУКОВОДИТЕЛЬ</a:t>
            </a:r>
          </a:p>
        </p:txBody>
      </p:sp>
    </p:spTree>
    <p:extLst>
      <p:ext uri="{BB962C8B-B14F-4D97-AF65-F5344CB8AC3E}">
        <p14:creationId xmlns:p14="http://schemas.microsoft.com/office/powerpoint/2010/main" val="485525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17C8C6A-42ED-6004-618A-158430FD01AE}"/>
              </a:ext>
            </a:extLst>
          </p:cNvPr>
          <p:cNvSpPr/>
          <p:nvPr/>
        </p:nvSpPr>
        <p:spPr>
          <a:xfrm>
            <a:off x="6201021" y="0"/>
            <a:ext cx="5835405" cy="6858000"/>
          </a:xfrm>
          <a:prstGeom prst="rect">
            <a:avLst/>
          </a:prstGeom>
          <a:solidFill>
            <a:srgbClr val="EA7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754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5447D017-9289-87E1-2F5A-A07495BA8D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39405"/>
              </p:ext>
            </p:extLst>
          </p:nvPr>
        </p:nvGraphicFramePr>
        <p:xfrm>
          <a:off x="407368" y="1700808"/>
          <a:ext cx="5583613" cy="44652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6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2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4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% выполнения критериев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Уровни по оценки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Состяние системы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5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0-20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низкий уровень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Ситуативное состояние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4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21-40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квалификационный - контролируемый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Системный след для дальнейшего развития системы улучшений и совершенствования в компании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38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41-60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Бронзовый  - самоуправляемый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Комплексная трансформация в компании. </a:t>
                      </a:r>
                    </a:p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Формирование системы совершенствования и улучшений в компании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8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61-80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Серебряный  - автономный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Развитие системы совершенствования и улучшений в компании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81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81-100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</a:rPr>
                        <a:t>Золотой - синергетический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Поддержание развития системы совершенствования и улучшений в компании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6" marR="9526" marT="9522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1FE1A1-C717-BFEF-06F6-3E0DCC722D28}"/>
              </a:ext>
            </a:extLst>
          </p:cNvPr>
          <p:cNvSpPr txBox="1"/>
          <p:nvPr/>
        </p:nvSpPr>
        <p:spPr>
          <a:xfrm>
            <a:off x="3168318" y="89252"/>
            <a:ext cx="10666486" cy="812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678" dirty="0">
                <a:latin typeface="Akrobat Bold" panose="00000800000000000000" pitchFamily="50" charset="-52"/>
              </a:rPr>
              <a:t>Направления диагностики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DBCCCB1-6C3D-CD7F-62D6-9D1245A445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409986"/>
              </p:ext>
            </p:extLst>
          </p:nvPr>
        </p:nvGraphicFramePr>
        <p:xfrm>
          <a:off x="6332952" y="1856859"/>
          <a:ext cx="5433936" cy="3957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33936">
                  <a:extLst>
                    <a:ext uri="{9D8B030D-6E8A-4147-A177-3AD203B41FA5}">
                      <a16:colId xmlns:a16="http://schemas.microsoft.com/office/drawing/2014/main" val="30848605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u="none" strike="noStrike" dirty="0">
                          <a:effectLst/>
                        </a:rPr>
                        <a:t>Блоки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55166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1. Стратегия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50763318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2. Активизация персонала (вовлеченности сотрудников и руководства, обучение и развитие персонала)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77456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3. Организация и совершенствование рабочих мест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196005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4. Совершенствование процессов (стандартизация и управление)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50181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5. Совершенствование логистики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63896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6. Совершенствование ресурсов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85044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7. Повышение уровня качества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704886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8. Работа с клиентами. Удовлетворенность клиента (оценка внешней среды)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2699834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9. Опережающий инжиниринг - инновация*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358885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>
                          <a:effectLst/>
                        </a:rPr>
                        <a:t> 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602616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</a:rPr>
                        <a:t>Итог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366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64587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17DA7A4-5AB3-550C-1EC2-43DA14D0F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315410"/>
              </p:ext>
            </p:extLst>
          </p:nvPr>
        </p:nvGraphicFramePr>
        <p:xfrm>
          <a:off x="119336" y="44630"/>
          <a:ext cx="11809312" cy="676873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542794">
                  <a:extLst>
                    <a:ext uri="{9D8B030D-6E8A-4147-A177-3AD203B41FA5}">
                      <a16:colId xmlns:a16="http://schemas.microsoft.com/office/drawing/2014/main" val="4122878964"/>
                    </a:ext>
                  </a:extLst>
                </a:gridCol>
                <a:gridCol w="8266518">
                  <a:extLst>
                    <a:ext uri="{9D8B030D-6E8A-4147-A177-3AD203B41FA5}">
                      <a16:colId xmlns:a16="http://schemas.microsoft.com/office/drawing/2014/main" val="1668595761"/>
                    </a:ext>
                  </a:extLst>
                </a:gridCol>
              </a:tblGrid>
              <a:tr h="432035">
                <a:tc>
                  <a:txBody>
                    <a:bodyPr/>
                    <a:lstStyle/>
                    <a:p>
                      <a:r>
                        <a:rPr lang="ru-RU" dirty="0"/>
                        <a:t>Направления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Действия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588958"/>
                  </a:ext>
                </a:extLst>
              </a:tr>
              <a:tr h="1065292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/>
                        <a:t>Организация и совершенствование рабочих мест</a:t>
                      </a:r>
                      <a:endParaRPr lang="ru-RU" sz="1800" kern="1200" dirty="0">
                        <a:latin typeface="Rubik" panose="02000604000000020004" pitchFamily="2" charset="-79"/>
                        <a:cs typeface="Rubik" panose="02000604000000020004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" lvl="1" indent="-57150" algn="l" defTabSz="2667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altLang="ru-RU" sz="1400" kern="1200" dirty="0"/>
                        <a:t>1. Совершенствование рабочих мест по 5С</a:t>
                      </a:r>
                      <a:endParaRPr lang="ru-RU" sz="1400" kern="1200" dirty="0"/>
                    </a:p>
                    <a:p>
                      <a:pPr marL="57150" lvl="1" indent="-57150" algn="l" defTabSz="2667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altLang="ru-RU" sz="1400" kern="1200" dirty="0"/>
                        <a:t>Хранение материалов, деталей, инструмента</a:t>
                      </a:r>
                      <a:endParaRPr lang="ru-RU" sz="1400" kern="1200" dirty="0"/>
                    </a:p>
                    <a:p>
                      <a:pPr marL="57150" lvl="1" indent="-57150" algn="l" defTabSz="2667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altLang="ru-RU" sz="1400" kern="1200" dirty="0"/>
                        <a:t>Состояние оборудования, инструментов</a:t>
                      </a:r>
                      <a:endParaRPr lang="ru-RU" sz="1400" kern="1200" dirty="0"/>
                    </a:p>
                    <a:p>
                      <a:pPr marL="57150" lvl="1" indent="-57150" algn="l" defTabSz="2667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altLang="ru-RU" sz="1400" kern="1200" dirty="0"/>
                        <a:t>Территория компании</a:t>
                      </a:r>
                      <a:endParaRPr lang="ru-RU" sz="1400" kern="1200" dirty="0"/>
                    </a:p>
                    <a:p>
                      <a:pPr marL="57150" lvl="1" indent="-57150" algn="l" defTabSz="2667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altLang="ru-RU" sz="1400" kern="1200" dirty="0"/>
                        <a:t>Административные подразделения</a:t>
                      </a:r>
                      <a:endParaRPr lang="ru-RU" sz="1400" kern="1200" dirty="0"/>
                    </a:p>
                    <a:p>
                      <a:pPr marL="57150" lvl="1" indent="-57150" algn="l" defTabSz="2667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altLang="ru-RU" sz="1400" kern="1200" dirty="0"/>
                        <a:t>2. Визуализация</a:t>
                      </a:r>
                      <a:endParaRPr lang="ru-RU" sz="1400" kern="1200" dirty="0"/>
                    </a:p>
                    <a:p>
                      <a:pPr marL="57150" lvl="1" indent="-57150" algn="l" defTabSz="2667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altLang="ru-RU" sz="1400" kern="1200" dirty="0"/>
                        <a:t>3. Стандартизация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992334"/>
                  </a:ext>
                </a:extLst>
              </a:tr>
              <a:tr h="969416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/>
                        <a:t>Совершенствование процессов</a:t>
                      </a:r>
                      <a:endParaRPr lang="ru-RU" sz="1800" kern="1200" dirty="0">
                        <a:latin typeface="Rubik" panose="02000604000000020004" pitchFamily="2" charset="-79"/>
                        <a:cs typeface="Rubik" panose="02000604000000020004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lvl="1" indent="-114300" algn="l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altLang="ru-RU" sz="1400" kern="1200" dirty="0"/>
                        <a:t>1.Выбор пилотных потоков, определение узких мест</a:t>
                      </a:r>
                      <a:endParaRPr lang="ru-RU" sz="1400" kern="1200" dirty="0"/>
                    </a:p>
                    <a:p>
                      <a:pPr marL="114300" lvl="1" indent="-114300" algn="l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altLang="ru-RU" sz="1400" kern="1200" dirty="0"/>
                        <a:t>2.Определение показателей эффективности оптимизации пилотных потоков</a:t>
                      </a:r>
                      <a:endParaRPr lang="ru-RU" sz="1400" kern="1200" dirty="0"/>
                    </a:p>
                    <a:p>
                      <a:pPr marL="114300" lvl="1" indent="-114300" algn="l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altLang="ru-RU" sz="1400" kern="1200" dirty="0"/>
                        <a:t>3.Реализация проектов по улучшениям (проектное управление)</a:t>
                      </a:r>
                      <a:endParaRPr lang="ru-RU" sz="1400" kern="1200" dirty="0"/>
                    </a:p>
                    <a:p>
                      <a:pPr marL="114300" lvl="1" indent="-114300" algn="l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altLang="ru-RU" sz="1400" kern="1200" dirty="0"/>
                        <a:t>4.Работа по повышению операционной эффективности административных процессов</a:t>
                      </a:r>
                      <a:endParaRPr lang="ru-RU" sz="1400" kern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766440"/>
                  </a:ext>
                </a:extLst>
              </a:tr>
              <a:tr h="745704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/>
                        <a:t>Совершенствование логистики</a:t>
                      </a:r>
                      <a:endParaRPr lang="ru-RU" sz="1800" kern="1200" dirty="0">
                        <a:latin typeface="Rubik" panose="02000604000000020004" pitchFamily="2" charset="-79"/>
                        <a:cs typeface="Rubik" panose="02000604000000020004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 indent="0" algn="l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None/>
                      </a:pPr>
                      <a:r>
                        <a:rPr lang="ru-RU" altLang="ru-RU" sz="1400" kern="1200" dirty="0"/>
                        <a:t>1. Складская логистика</a:t>
                      </a:r>
                    </a:p>
                    <a:p>
                      <a:pPr marL="0" lvl="1" indent="0" algn="l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None/>
                      </a:pPr>
                      <a:r>
                        <a:rPr lang="ru-RU" altLang="ru-RU" sz="1400" kern="1200" dirty="0"/>
                        <a:t>2. Внешняя логистика</a:t>
                      </a:r>
                    </a:p>
                    <a:p>
                      <a:pPr marL="0" lvl="1" indent="0" algn="l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None/>
                      </a:pPr>
                      <a:r>
                        <a:rPr lang="ru-RU" altLang="ru-RU" sz="1400" kern="1200" dirty="0"/>
                        <a:t>3. Производственная логистика</a:t>
                      </a:r>
                      <a:endParaRPr lang="ru-RU" sz="1400" kern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925069"/>
                  </a:ext>
                </a:extLst>
              </a:tr>
              <a:tr h="1193127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/>
                        <a:t>Совершенствование ресурсов</a:t>
                      </a:r>
                      <a:endParaRPr lang="ru-RU" sz="1800" kern="1200" dirty="0">
                        <a:latin typeface="Rubik" panose="02000604000000020004" pitchFamily="2" charset="-79"/>
                        <a:cs typeface="Rubik" panose="02000604000000020004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lvl="1" indent="-114300" algn="l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altLang="ru-RU" sz="1400" kern="1200" dirty="0"/>
                        <a:t>1.Обслуживание оборудования, техники и ИТ</a:t>
                      </a:r>
                      <a:endParaRPr lang="ru-RU" sz="1400" kern="1200" dirty="0"/>
                    </a:p>
                    <a:p>
                      <a:pPr marL="114300" lvl="1" indent="-114300" algn="l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"/>
                      </a:pPr>
                      <a:r>
                        <a:rPr lang="ru-RU" altLang="ru-RU" sz="1400" kern="1200" dirty="0"/>
                        <a:t>Автономное обслуживание </a:t>
                      </a:r>
                    </a:p>
                    <a:p>
                      <a:pPr marL="114300" lvl="1" indent="-114300" algn="l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Char char="•"/>
                      </a:pPr>
                      <a:r>
                        <a:rPr lang="ru-RU" altLang="ru-RU" sz="1400" kern="1200" dirty="0"/>
                        <a:t>Профессиональное обслуживание оборудования</a:t>
                      </a:r>
                    </a:p>
                    <a:p>
                      <a:pPr marL="114300" lvl="1" indent="-114300" algn="l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None/>
                      </a:pPr>
                      <a:r>
                        <a:rPr lang="ru-RU" altLang="ru-RU" sz="1400" kern="1200" dirty="0"/>
                        <a:t>2.Работа ремонтников</a:t>
                      </a:r>
                    </a:p>
                    <a:p>
                      <a:pPr marL="114300" lvl="1" indent="-114300" algn="l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None/>
                      </a:pPr>
                      <a:r>
                        <a:rPr lang="ru-RU" altLang="ru-RU" sz="1400" kern="1200" dirty="0"/>
                        <a:t>3.Быстрая переналадка и пр.</a:t>
                      </a:r>
                      <a:endParaRPr lang="ru-RU" altLang="ru-RU" sz="1400" kern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247680"/>
                  </a:ext>
                </a:extLst>
              </a:tr>
              <a:tr h="969416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kern="1200" dirty="0"/>
                        <a:t>Повышение качества</a:t>
                      </a:r>
                      <a:endParaRPr lang="ru-RU" altLang="ru-RU" sz="1800" kern="1200" dirty="0">
                        <a:latin typeface="Rubik" panose="02000604000000020004" pitchFamily="2" charset="-79"/>
                        <a:cs typeface="Rubik" panose="02000604000000020004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4300" lvl="1" indent="-114300" algn="l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altLang="ru-RU" sz="1400" kern="1200" dirty="0"/>
                        <a:t>1.Повышения уровня качества выпускаемой продукции - встраивание качества в процесс</a:t>
                      </a:r>
                    </a:p>
                    <a:p>
                      <a:pPr marL="114300" lvl="1" indent="-114300" algn="l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None/>
                      </a:pPr>
                      <a:r>
                        <a:rPr lang="ru-RU" altLang="ru-RU" sz="1400" kern="1200" dirty="0"/>
                        <a:t>2.Вовлечение в процесс работы по качеству сотрудников</a:t>
                      </a:r>
                    </a:p>
                    <a:p>
                      <a:pPr marL="114300" lvl="1" indent="-114300" algn="l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None/>
                      </a:pPr>
                      <a:r>
                        <a:rPr lang="ru-RU" altLang="ru-RU" sz="1400" kern="1200" dirty="0"/>
                        <a:t>3.Ведение кружков качества</a:t>
                      </a:r>
                    </a:p>
                    <a:p>
                      <a:pPr marL="114300" lvl="1" indent="-114300" algn="l" defTabSz="53340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15000"/>
                        </a:spcAft>
                        <a:buNone/>
                      </a:pPr>
                      <a:r>
                        <a:rPr lang="ru-RU" altLang="ru-RU" sz="1400" kern="1200" dirty="0"/>
                        <a:t>4.Применение статистических методов контроля качества</a:t>
                      </a:r>
                      <a:endParaRPr lang="ru-RU" altLang="ru-RU" sz="1400" kern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806557"/>
                  </a:ext>
                </a:extLst>
              </a:tr>
              <a:tr h="399374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800" kern="1200" dirty="0"/>
                        <a:t>Работа с внешней средой</a:t>
                      </a:r>
                      <a:endParaRPr lang="ru-RU" altLang="ru-RU" sz="1800" kern="1200" dirty="0">
                        <a:latin typeface="Rubik" panose="02000604000000020004" pitchFamily="2" charset="-79"/>
                        <a:cs typeface="Rubik" panose="02000604000000020004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/>
                        <a:t>Пути повышения внешней эффективности (маркетинг, продажи, разработка новой продукции)</a:t>
                      </a:r>
                      <a:endParaRPr lang="ru-RU" altLang="ru-RU" sz="1400" kern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94214"/>
                  </a:ext>
                </a:extLst>
              </a:tr>
              <a:tr h="432035"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/>
                        <a:t>Опережающий инжиниринг</a:t>
                      </a:r>
                      <a:endParaRPr lang="ru-RU" altLang="ru-RU" sz="1800" kern="1200" dirty="0">
                        <a:latin typeface="Rubik" panose="02000604000000020004" pitchFamily="2" charset="-79"/>
                        <a:cs typeface="Rubik" panose="02000604000000020004" pitchFamily="2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kern="1200" dirty="0"/>
                        <a:t>Разработка новых продуктов</a:t>
                      </a:r>
                      <a:endParaRPr lang="ru-RU" altLang="ru-RU" sz="1400" kern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0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95927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E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8E0C55-FE52-9CFB-953C-214B45CCA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12" y="0"/>
            <a:ext cx="6886575" cy="6886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20A0E3-B0CD-4F61-59F9-9B49C96FF172}"/>
              </a:ext>
            </a:extLst>
          </p:cNvPr>
          <p:cNvSpPr txBox="1"/>
          <p:nvPr/>
        </p:nvSpPr>
        <p:spPr>
          <a:xfrm>
            <a:off x="5188743" y="0"/>
            <a:ext cx="1814512" cy="769441"/>
          </a:xfrm>
          <a:prstGeom prst="rect">
            <a:avLst/>
          </a:prstGeom>
          <a:solidFill>
            <a:srgbClr val="C6283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E12E47"/>
                </a:solidFill>
              </a:rPr>
              <a:t>ЦЕЛИ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2EB9A2-B107-4CC2-5296-74089A51103B}"/>
              </a:ext>
            </a:extLst>
          </p:cNvPr>
          <p:cNvSpPr txBox="1"/>
          <p:nvPr/>
        </p:nvSpPr>
        <p:spPr>
          <a:xfrm>
            <a:off x="-337" y="5388156"/>
            <a:ext cx="2633663" cy="769441"/>
          </a:xfrm>
          <a:prstGeom prst="rect">
            <a:avLst/>
          </a:prstGeom>
          <a:solidFill>
            <a:srgbClr val="E12E4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3552"/>
                </a:solidFill>
              </a:rPr>
              <a:t>СИСТЕМА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1F45A-817B-5CFE-2005-989DE4FDDE72}"/>
              </a:ext>
            </a:extLst>
          </p:cNvPr>
          <p:cNvSpPr txBox="1"/>
          <p:nvPr/>
        </p:nvSpPr>
        <p:spPr>
          <a:xfrm>
            <a:off x="9558337" y="5360005"/>
            <a:ext cx="2633663" cy="769441"/>
          </a:xfrm>
          <a:prstGeom prst="rect">
            <a:avLst/>
          </a:prstGeom>
          <a:solidFill>
            <a:srgbClr val="E12E4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ЛЮДИ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9557F9-2262-EA2F-77C3-9EDE6E52E8E0}"/>
              </a:ext>
            </a:extLst>
          </p:cNvPr>
          <p:cNvSpPr txBox="1"/>
          <p:nvPr/>
        </p:nvSpPr>
        <p:spPr>
          <a:xfrm>
            <a:off x="3748085" y="6093917"/>
            <a:ext cx="4286251" cy="769441"/>
          </a:xfrm>
          <a:prstGeom prst="rect">
            <a:avLst/>
          </a:prstGeom>
          <a:solidFill>
            <a:srgbClr val="E12E4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6283C"/>
                </a:solidFill>
              </a:rPr>
              <a:t>РУКОВОДИТЕЛЬ</a:t>
            </a:r>
          </a:p>
        </p:txBody>
      </p:sp>
    </p:spTree>
    <p:extLst>
      <p:ext uri="{BB962C8B-B14F-4D97-AF65-F5344CB8AC3E}">
        <p14:creationId xmlns:p14="http://schemas.microsoft.com/office/powerpoint/2010/main" val="13659383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: фигура 2">
            <a:extLst>
              <a:ext uri="{FF2B5EF4-FFF2-40B4-BE49-F238E27FC236}">
                <a16:creationId xmlns:a16="http://schemas.microsoft.com/office/drawing/2014/main" id="{A4F9722B-EC9A-C6E3-2067-21001A7BA943}"/>
              </a:ext>
            </a:extLst>
          </p:cNvPr>
          <p:cNvSpPr/>
          <p:nvPr/>
        </p:nvSpPr>
        <p:spPr bwMode="auto">
          <a:xfrm>
            <a:off x="-1719263" y="1"/>
            <a:ext cx="5940426" cy="6888163"/>
          </a:xfrm>
          <a:custGeom>
            <a:avLst/>
            <a:gdLst>
              <a:gd name="connsiteX0" fmla="*/ 5354320 w 5354320"/>
              <a:gd name="connsiteY0" fmla="*/ 3474720 h 6888480"/>
              <a:gd name="connsiteX1" fmla="*/ 4531360 w 5354320"/>
              <a:gd name="connsiteY1" fmla="*/ 0 h 6888480"/>
              <a:gd name="connsiteX2" fmla="*/ 0 w 5354320"/>
              <a:gd name="connsiteY2" fmla="*/ 0 h 6888480"/>
              <a:gd name="connsiteX3" fmla="*/ 0 w 5354320"/>
              <a:gd name="connsiteY3" fmla="*/ 6888480 h 6888480"/>
              <a:gd name="connsiteX4" fmla="*/ 4541520 w 5354320"/>
              <a:gd name="connsiteY4" fmla="*/ 6888480 h 6888480"/>
              <a:gd name="connsiteX5" fmla="*/ 5354320 w 5354320"/>
              <a:gd name="connsiteY5" fmla="*/ 3474720 h 688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4320" h="6888480" extrusionOk="0">
                <a:moveTo>
                  <a:pt x="5354320" y="3474720"/>
                </a:moveTo>
                <a:lnTo>
                  <a:pt x="4531360" y="0"/>
                </a:lnTo>
                <a:lnTo>
                  <a:pt x="0" y="0"/>
                </a:lnTo>
                <a:lnTo>
                  <a:pt x="0" y="6888480"/>
                </a:lnTo>
                <a:lnTo>
                  <a:pt x="4541520" y="6888480"/>
                </a:lnTo>
                <a:lnTo>
                  <a:pt x="5354320" y="3474720"/>
                </a:lnTo>
                <a:close/>
              </a:path>
            </a:pathLst>
          </a:custGeom>
          <a:solidFill>
            <a:srgbClr val="C73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cs typeface="Arial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31B3F2C-067F-2399-48BF-4932FCA89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4002" y="3086894"/>
            <a:ext cx="5009762" cy="714375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defTabSz="891083">
              <a:defRPr/>
            </a:pPr>
            <a:r>
              <a:rPr lang="ru-RU" sz="5400" dirty="0">
                <a:solidFill>
                  <a:schemeClr val="bg1"/>
                </a:solidFill>
                <a:latin typeface="Rubik" panose="02000604000000020004" pitchFamily="2" charset="-79"/>
                <a:ea typeface="+mn-ea"/>
                <a:cs typeface="Rubik" panose="02000604000000020004" pitchFamily="2" charset="-79"/>
              </a:rPr>
              <a:t>Активизация персонала </a:t>
            </a:r>
          </a:p>
        </p:txBody>
      </p:sp>
      <p:sp>
        <p:nvSpPr>
          <p:cNvPr id="36870" name="Прямоугольник 1">
            <a:extLst>
              <a:ext uri="{FF2B5EF4-FFF2-40B4-BE49-F238E27FC236}">
                <a16:creationId xmlns:a16="http://schemas.microsoft.com/office/drawing/2014/main" id="{7BF71EEB-3A92-9275-E72B-1377675E6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946" y="1181893"/>
            <a:ext cx="730726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975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8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8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8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88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ru-RU" altLang="ru-RU" sz="2400" dirty="0">
                <a:latin typeface="Arial" panose="020B0604020202020204" pitchFamily="34" charset="0"/>
              </a:rPr>
              <a:t>Кружки качества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ru-RU" altLang="ru-RU" sz="2400" dirty="0">
                <a:latin typeface="Arial" panose="020B0604020202020204" pitchFamily="34" charset="0"/>
              </a:rPr>
              <a:t>Освоение смежных специальностей (ротация персонала)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ru-RU" altLang="ru-RU" sz="2400" dirty="0">
                <a:latin typeface="Arial" panose="020B0604020202020204" pitchFamily="34" charset="0"/>
              </a:rPr>
              <a:t>Система подачи предложений по улучшению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ru-RU" altLang="ru-RU" sz="2400" dirty="0">
                <a:latin typeface="Arial" panose="020B0604020202020204" pitchFamily="34" charset="0"/>
              </a:rPr>
              <a:t>Выполнение требований по ОТ и ТБ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ru-RU" altLang="ru-RU" sz="2400" dirty="0">
                <a:latin typeface="Arial" panose="020B0604020202020204" pitchFamily="34" charset="0"/>
              </a:rPr>
              <a:t>Обслуживание оборудования работниками на местах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ru-RU" altLang="ru-RU" sz="2400" dirty="0">
                <a:latin typeface="Arial" panose="020B0604020202020204" pitchFamily="34" charset="0"/>
              </a:rPr>
              <a:t>Развитие и результативность работы линейных руководителей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ru-RU" altLang="ru-RU" sz="2400" dirty="0">
                <a:latin typeface="Arial" panose="020B0604020202020204" pitchFamily="34" charset="0"/>
              </a:rPr>
              <a:t>Развитие персонала, в т.ч. системы мотивации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Calibri" panose="020F0502020204030204" pitchFamily="34" charset="0"/>
              <a:buAutoNum type="arabicPeriod"/>
            </a:pPr>
            <a:r>
              <a:rPr lang="ru-RU" altLang="ru-RU" sz="2400" dirty="0">
                <a:latin typeface="Arial" panose="020B0604020202020204" pitchFamily="34" charset="0"/>
              </a:rPr>
              <a:t>Развитие корпоративной социальной инфраструктуры и культуры</a:t>
            </a:r>
          </a:p>
        </p:txBody>
      </p:sp>
    </p:spTree>
    <p:extLst>
      <p:ext uri="{BB962C8B-B14F-4D97-AF65-F5344CB8AC3E}">
        <p14:creationId xmlns:p14="http://schemas.microsoft.com/office/powerpoint/2010/main" val="12173723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10BA04-AD43-25BA-F876-86E45459031B}"/>
              </a:ext>
            </a:extLst>
          </p:cNvPr>
          <p:cNvSpPr txBox="1"/>
          <p:nvPr/>
        </p:nvSpPr>
        <p:spPr>
          <a:xfrm>
            <a:off x="0" y="3552074"/>
            <a:ext cx="116933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800" i="1" dirty="0">
                <a:solidFill>
                  <a:srgbClr val="343434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Майкл Джордан</a:t>
            </a:r>
            <a:endParaRPr lang="ru-RU" sz="2800" dirty="0">
              <a:latin typeface="Rubik" panose="02000604000000020004" pitchFamily="2" charset="-79"/>
              <a:cs typeface="Rubik" panose="02000604000000020004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A4DEB-DC0C-615F-7DAA-E7000C358165}"/>
              </a:ext>
            </a:extLst>
          </p:cNvPr>
          <p:cNvSpPr txBox="1"/>
          <p:nvPr/>
        </p:nvSpPr>
        <p:spPr>
          <a:xfrm>
            <a:off x="2043663" y="1593792"/>
            <a:ext cx="81046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343434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Талант выигрывает игры,</a:t>
            </a:r>
          </a:p>
          <a:p>
            <a:r>
              <a:rPr lang="ru-RU" sz="4000" dirty="0">
                <a:solidFill>
                  <a:srgbClr val="343434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А команда-че</a:t>
            </a:r>
            <a:r>
              <a:rPr lang="ru-RU" sz="4000" dirty="0">
                <a:solidFill>
                  <a:srgbClr val="343434"/>
                </a:solidFill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мпионаты</a:t>
            </a:r>
            <a:br>
              <a:rPr lang="ru-RU" sz="4000" dirty="0">
                <a:solidFill>
                  <a:srgbClr val="343434"/>
                </a:solidFill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</a:br>
            <a:endParaRPr lang="ru-RU" sz="4000" dirty="0"/>
          </a:p>
        </p:txBody>
      </p:sp>
      <p:sp>
        <p:nvSpPr>
          <p:cNvPr id="2" name="Google Shape;62;p14">
            <a:extLst>
              <a:ext uri="{FF2B5EF4-FFF2-40B4-BE49-F238E27FC236}">
                <a16:creationId xmlns:a16="http://schemas.microsoft.com/office/drawing/2014/main" id="{D442ED65-EF15-9B91-951B-3CB3D2417931}"/>
              </a:ext>
            </a:extLst>
          </p:cNvPr>
          <p:cNvSpPr/>
          <p:nvPr/>
        </p:nvSpPr>
        <p:spPr>
          <a:xfrm>
            <a:off x="0" y="0"/>
            <a:ext cx="12192000" cy="2380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rtl="0"/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50265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60DD41-9AD4-313E-9C77-F2268E89C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171450"/>
            <a:ext cx="11526509" cy="6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20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4C27F92F-9B5B-B819-C0A4-4E6BD81DF41F}"/>
              </a:ext>
            </a:extLst>
          </p:cNvPr>
          <p:cNvGrpSpPr/>
          <p:nvPr/>
        </p:nvGrpSpPr>
        <p:grpSpPr>
          <a:xfrm>
            <a:off x="263353" y="620688"/>
            <a:ext cx="5832647" cy="6062499"/>
            <a:chOff x="695401" y="60395"/>
            <a:chExt cx="7734195" cy="6062499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E524E890-240A-2880-D7C9-45A05B0DE00E}"/>
                </a:ext>
              </a:extLst>
            </p:cNvPr>
            <p:cNvGrpSpPr/>
            <p:nvPr/>
          </p:nvGrpSpPr>
          <p:grpSpPr>
            <a:xfrm>
              <a:off x="695401" y="1556792"/>
              <a:ext cx="3888431" cy="4566102"/>
              <a:chOff x="640995" y="770138"/>
              <a:chExt cx="6893753" cy="4566102"/>
            </a:xfrm>
          </p:grpSpPr>
          <p:sp>
            <p:nvSpPr>
              <p:cNvPr id="6" name="Полилиния 5">
                <a:extLst>
                  <a:ext uri="{FF2B5EF4-FFF2-40B4-BE49-F238E27FC236}">
                    <a16:creationId xmlns:a16="http://schemas.microsoft.com/office/drawing/2014/main" id="{9ACB9396-025F-672A-AE55-2498F5687D41}"/>
                  </a:ext>
                </a:extLst>
              </p:cNvPr>
              <p:cNvSpPr/>
              <p:nvPr/>
            </p:nvSpPr>
            <p:spPr>
              <a:xfrm>
                <a:off x="1506724" y="1834393"/>
                <a:ext cx="906270" cy="3189213"/>
              </a:xfrm>
              <a:custGeom>
                <a:avLst/>
                <a:gdLst>
                  <a:gd name="connsiteX0" fmla="*/ 0 w 7221415"/>
                  <a:gd name="connsiteY0" fmla="*/ 656493 h 3189213"/>
                  <a:gd name="connsiteX1" fmla="*/ 1594338 w 7221415"/>
                  <a:gd name="connsiteY1" fmla="*/ 257908 h 3189213"/>
                  <a:gd name="connsiteX2" fmla="*/ 3950677 w 7221415"/>
                  <a:gd name="connsiteY2" fmla="*/ 3188677 h 3189213"/>
                  <a:gd name="connsiteX3" fmla="*/ 7221415 w 7221415"/>
                  <a:gd name="connsiteY3" fmla="*/ 0 h 3189213"/>
                  <a:gd name="connsiteX4" fmla="*/ 7221415 w 7221415"/>
                  <a:gd name="connsiteY4" fmla="*/ 0 h 318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1415" h="3189213">
                    <a:moveTo>
                      <a:pt x="0" y="656493"/>
                    </a:moveTo>
                    <a:cubicBezTo>
                      <a:pt x="467946" y="246185"/>
                      <a:pt x="935892" y="-164123"/>
                      <a:pt x="1594338" y="257908"/>
                    </a:cubicBezTo>
                    <a:cubicBezTo>
                      <a:pt x="2252784" y="679939"/>
                      <a:pt x="3012831" y="3231662"/>
                      <a:pt x="3950677" y="3188677"/>
                    </a:cubicBezTo>
                    <a:cubicBezTo>
                      <a:pt x="4888523" y="3145692"/>
                      <a:pt x="7221415" y="0"/>
                      <a:pt x="7221415" y="0"/>
                    </a:cubicBezTo>
                    <a:lnTo>
                      <a:pt x="7221415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олилиния 6">
                <a:extLst>
                  <a:ext uri="{FF2B5EF4-FFF2-40B4-BE49-F238E27FC236}">
                    <a16:creationId xmlns:a16="http://schemas.microsoft.com/office/drawing/2014/main" id="{85F53925-7646-7C57-C0C7-DBBD6D744CE6}"/>
                  </a:ext>
                </a:extLst>
              </p:cNvPr>
              <p:cNvSpPr/>
              <p:nvPr/>
            </p:nvSpPr>
            <p:spPr>
              <a:xfrm>
                <a:off x="640995" y="2147027"/>
                <a:ext cx="906270" cy="3189213"/>
              </a:xfrm>
              <a:custGeom>
                <a:avLst/>
                <a:gdLst>
                  <a:gd name="connsiteX0" fmla="*/ 0 w 7221415"/>
                  <a:gd name="connsiteY0" fmla="*/ 656493 h 3189213"/>
                  <a:gd name="connsiteX1" fmla="*/ 1594338 w 7221415"/>
                  <a:gd name="connsiteY1" fmla="*/ 257908 h 3189213"/>
                  <a:gd name="connsiteX2" fmla="*/ 3950677 w 7221415"/>
                  <a:gd name="connsiteY2" fmla="*/ 3188677 h 3189213"/>
                  <a:gd name="connsiteX3" fmla="*/ 7221415 w 7221415"/>
                  <a:gd name="connsiteY3" fmla="*/ 0 h 3189213"/>
                  <a:gd name="connsiteX4" fmla="*/ 7221415 w 7221415"/>
                  <a:gd name="connsiteY4" fmla="*/ 0 h 318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1415" h="3189213">
                    <a:moveTo>
                      <a:pt x="0" y="656493"/>
                    </a:moveTo>
                    <a:cubicBezTo>
                      <a:pt x="467946" y="246185"/>
                      <a:pt x="935892" y="-164123"/>
                      <a:pt x="1594338" y="257908"/>
                    </a:cubicBezTo>
                    <a:cubicBezTo>
                      <a:pt x="2252784" y="679939"/>
                      <a:pt x="3012831" y="3231662"/>
                      <a:pt x="3950677" y="3188677"/>
                    </a:cubicBezTo>
                    <a:cubicBezTo>
                      <a:pt x="4888523" y="3145692"/>
                      <a:pt x="7221415" y="0"/>
                      <a:pt x="7221415" y="0"/>
                    </a:cubicBezTo>
                    <a:lnTo>
                      <a:pt x="7221415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Полилиния 7">
                <a:extLst>
                  <a:ext uri="{FF2B5EF4-FFF2-40B4-BE49-F238E27FC236}">
                    <a16:creationId xmlns:a16="http://schemas.microsoft.com/office/drawing/2014/main" id="{6DEF3463-BC0E-EB6F-9C5D-F7AD2015995E}"/>
                  </a:ext>
                </a:extLst>
              </p:cNvPr>
              <p:cNvSpPr/>
              <p:nvPr/>
            </p:nvSpPr>
            <p:spPr>
              <a:xfrm>
                <a:off x="2348935" y="1781639"/>
                <a:ext cx="906270" cy="3189213"/>
              </a:xfrm>
              <a:custGeom>
                <a:avLst/>
                <a:gdLst>
                  <a:gd name="connsiteX0" fmla="*/ 0 w 7221415"/>
                  <a:gd name="connsiteY0" fmla="*/ 656493 h 3189213"/>
                  <a:gd name="connsiteX1" fmla="*/ 1594338 w 7221415"/>
                  <a:gd name="connsiteY1" fmla="*/ 257908 h 3189213"/>
                  <a:gd name="connsiteX2" fmla="*/ 3950677 w 7221415"/>
                  <a:gd name="connsiteY2" fmla="*/ 3188677 h 3189213"/>
                  <a:gd name="connsiteX3" fmla="*/ 7221415 w 7221415"/>
                  <a:gd name="connsiteY3" fmla="*/ 0 h 3189213"/>
                  <a:gd name="connsiteX4" fmla="*/ 7221415 w 7221415"/>
                  <a:gd name="connsiteY4" fmla="*/ 0 h 318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1415" h="3189213">
                    <a:moveTo>
                      <a:pt x="0" y="656493"/>
                    </a:moveTo>
                    <a:cubicBezTo>
                      <a:pt x="467946" y="246185"/>
                      <a:pt x="935892" y="-164123"/>
                      <a:pt x="1594338" y="257908"/>
                    </a:cubicBezTo>
                    <a:cubicBezTo>
                      <a:pt x="2252784" y="679939"/>
                      <a:pt x="3012831" y="3231662"/>
                      <a:pt x="3950677" y="3188677"/>
                    </a:cubicBezTo>
                    <a:cubicBezTo>
                      <a:pt x="4888523" y="3145692"/>
                      <a:pt x="7221415" y="0"/>
                      <a:pt x="7221415" y="0"/>
                    </a:cubicBezTo>
                    <a:lnTo>
                      <a:pt x="7221415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Полилиния 8">
                <a:extLst>
                  <a:ext uri="{FF2B5EF4-FFF2-40B4-BE49-F238E27FC236}">
                    <a16:creationId xmlns:a16="http://schemas.microsoft.com/office/drawing/2014/main" id="{28DCF060-D051-906D-D8AF-7F2AD97AA5E9}"/>
                  </a:ext>
                </a:extLst>
              </p:cNvPr>
              <p:cNvSpPr/>
              <p:nvPr/>
            </p:nvSpPr>
            <p:spPr>
              <a:xfrm>
                <a:off x="3199674" y="1556792"/>
                <a:ext cx="906270" cy="3189213"/>
              </a:xfrm>
              <a:custGeom>
                <a:avLst/>
                <a:gdLst>
                  <a:gd name="connsiteX0" fmla="*/ 0 w 7221415"/>
                  <a:gd name="connsiteY0" fmla="*/ 656493 h 3189213"/>
                  <a:gd name="connsiteX1" fmla="*/ 1594338 w 7221415"/>
                  <a:gd name="connsiteY1" fmla="*/ 257908 h 3189213"/>
                  <a:gd name="connsiteX2" fmla="*/ 3950677 w 7221415"/>
                  <a:gd name="connsiteY2" fmla="*/ 3188677 h 3189213"/>
                  <a:gd name="connsiteX3" fmla="*/ 7221415 w 7221415"/>
                  <a:gd name="connsiteY3" fmla="*/ 0 h 3189213"/>
                  <a:gd name="connsiteX4" fmla="*/ 7221415 w 7221415"/>
                  <a:gd name="connsiteY4" fmla="*/ 0 h 318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1415" h="3189213">
                    <a:moveTo>
                      <a:pt x="0" y="656493"/>
                    </a:moveTo>
                    <a:cubicBezTo>
                      <a:pt x="467946" y="246185"/>
                      <a:pt x="935892" y="-164123"/>
                      <a:pt x="1594338" y="257908"/>
                    </a:cubicBezTo>
                    <a:cubicBezTo>
                      <a:pt x="2252784" y="679939"/>
                      <a:pt x="3012831" y="3231662"/>
                      <a:pt x="3950677" y="3188677"/>
                    </a:cubicBezTo>
                    <a:cubicBezTo>
                      <a:pt x="4888523" y="3145692"/>
                      <a:pt x="7221415" y="0"/>
                      <a:pt x="7221415" y="0"/>
                    </a:cubicBezTo>
                    <a:lnTo>
                      <a:pt x="7221415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олилиния 9">
                <a:extLst>
                  <a:ext uri="{FF2B5EF4-FFF2-40B4-BE49-F238E27FC236}">
                    <a16:creationId xmlns:a16="http://schemas.microsoft.com/office/drawing/2014/main" id="{7CDE575D-529A-3472-E661-9D23B8FA6A5E}"/>
                  </a:ext>
                </a:extLst>
              </p:cNvPr>
              <p:cNvSpPr/>
              <p:nvPr/>
            </p:nvSpPr>
            <p:spPr>
              <a:xfrm>
                <a:off x="6628478" y="770138"/>
                <a:ext cx="906270" cy="3189213"/>
              </a:xfrm>
              <a:custGeom>
                <a:avLst/>
                <a:gdLst>
                  <a:gd name="connsiteX0" fmla="*/ 0 w 7221415"/>
                  <a:gd name="connsiteY0" fmla="*/ 656493 h 3189213"/>
                  <a:gd name="connsiteX1" fmla="*/ 1594338 w 7221415"/>
                  <a:gd name="connsiteY1" fmla="*/ 257908 h 3189213"/>
                  <a:gd name="connsiteX2" fmla="*/ 3950677 w 7221415"/>
                  <a:gd name="connsiteY2" fmla="*/ 3188677 h 3189213"/>
                  <a:gd name="connsiteX3" fmla="*/ 7221415 w 7221415"/>
                  <a:gd name="connsiteY3" fmla="*/ 0 h 3189213"/>
                  <a:gd name="connsiteX4" fmla="*/ 7221415 w 7221415"/>
                  <a:gd name="connsiteY4" fmla="*/ 0 h 318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1415" h="3189213">
                    <a:moveTo>
                      <a:pt x="0" y="656493"/>
                    </a:moveTo>
                    <a:cubicBezTo>
                      <a:pt x="467946" y="246185"/>
                      <a:pt x="935892" y="-164123"/>
                      <a:pt x="1594338" y="257908"/>
                    </a:cubicBezTo>
                    <a:cubicBezTo>
                      <a:pt x="2252784" y="679939"/>
                      <a:pt x="3012831" y="3231662"/>
                      <a:pt x="3950677" y="3188677"/>
                    </a:cubicBezTo>
                    <a:cubicBezTo>
                      <a:pt x="4888523" y="3145692"/>
                      <a:pt x="7221415" y="0"/>
                      <a:pt x="7221415" y="0"/>
                    </a:cubicBezTo>
                    <a:lnTo>
                      <a:pt x="7221415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олилиния 11">
                <a:extLst>
                  <a:ext uri="{FF2B5EF4-FFF2-40B4-BE49-F238E27FC236}">
                    <a16:creationId xmlns:a16="http://schemas.microsoft.com/office/drawing/2014/main" id="{583338FF-9DD0-A69E-567A-79954560FF85}"/>
                  </a:ext>
                </a:extLst>
              </p:cNvPr>
              <p:cNvSpPr/>
              <p:nvPr/>
            </p:nvSpPr>
            <p:spPr>
              <a:xfrm>
                <a:off x="4056875" y="1331945"/>
                <a:ext cx="906270" cy="3189213"/>
              </a:xfrm>
              <a:custGeom>
                <a:avLst/>
                <a:gdLst>
                  <a:gd name="connsiteX0" fmla="*/ 0 w 7221415"/>
                  <a:gd name="connsiteY0" fmla="*/ 656493 h 3189213"/>
                  <a:gd name="connsiteX1" fmla="*/ 1594338 w 7221415"/>
                  <a:gd name="connsiteY1" fmla="*/ 257908 h 3189213"/>
                  <a:gd name="connsiteX2" fmla="*/ 3950677 w 7221415"/>
                  <a:gd name="connsiteY2" fmla="*/ 3188677 h 3189213"/>
                  <a:gd name="connsiteX3" fmla="*/ 7221415 w 7221415"/>
                  <a:gd name="connsiteY3" fmla="*/ 0 h 3189213"/>
                  <a:gd name="connsiteX4" fmla="*/ 7221415 w 7221415"/>
                  <a:gd name="connsiteY4" fmla="*/ 0 h 318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1415" h="3189213">
                    <a:moveTo>
                      <a:pt x="0" y="656493"/>
                    </a:moveTo>
                    <a:cubicBezTo>
                      <a:pt x="467946" y="246185"/>
                      <a:pt x="935892" y="-164123"/>
                      <a:pt x="1594338" y="257908"/>
                    </a:cubicBezTo>
                    <a:cubicBezTo>
                      <a:pt x="2252784" y="679939"/>
                      <a:pt x="3012831" y="3231662"/>
                      <a:pt x="3950677" y="3188677"/>
                    </a:cubicBezTo>
                    <a:cubicBezTo>
                      <a:pt x="4888523" y="3145692"/>
                      <a:pt x="7221415" y="0"/>
                      <a:pt x="7221415" y="0"/>
                    </a:cubicBezTo>
                    <a:lnTo>
                      <a:pt x="7221415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олилиния 12">
                <a:extLst>
                  <a:ext uri="{FF2B5EF4-FFF2-40B4-BE49-F238E27FC236}">
                    <a16:creationId xmlns:a16="http://schemas.microsoft.com/office/drawing/2014/main" id="{82F6AF1D-3899-5A52-094E-CDB1D0D54775}"/>
                  </a:ext>
                </a:extLst>
              </p:cNvPr>
              <p:cNvSpPr/>
              <p:nvPr/>
            </p:nvSpPr>
            <p:spPr>
              <a:xfrm>
                <a:off x="4914076" y="1107098"/>
                <a:ext cx="906270" cy="3189213"/>
              </a:xfrm>
              <a:custGeom>
                <a:avLst/>
                <a:gdLst>
                  <a:gd name="connsiteX0" fmla="*/ 0 w 7221415"/>
                  <a:gd name="connsiteY0" fmla="*/ 656493 h 3189213"/>
                  <a:gd name="connsiteX1" fmla="*/ 1594338 w 7221415"/>
                  <a:gd name="connsiteY1" fmla="*/ 257908 h 3189213"/>
                  <a:gd name="connsiteX2" fmla="*/ 3950677 w 7221415"/>
                  <a:gd name="connsiteY2" fmla="*/ 3188677 h 3189213"/>
                  <a:gd name="connsiteX3" fmla="*/ 7221415 w 7221415"/>
                  <a:gd name="connsiteY3" fmla="*/ 0 h 3189213"/>
                  <a:gd name="connsiteX4" fmla="*/ 7221415 w 7221415"/>
                  <a:gd name="connsiteY4" fmla="*/ 0 h 318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1415" h="3189213">
                    <a:moveTo>
                      <a:pt x="0" y="656493"/>
                    </a:moveTo>
                    <a:cubicBezTo>
                      <a:pt x="467946" y="246185"/>
                      <a:pt x="935892" y="-164123"/>
                      <a:pt x="1594338" y="257908"/>
                    </a:cubicBezTo>
                    <a:cubicBezTo>
                      <a:pt x="2252784" y="679939"/>
                      <a:pt x="3012831" y="3231662"/>
                      <a:pt x="3950677" y="3188677"/>
                    </a:cubicBezTo>
                    <a:cubicBezTo>
                      <a:pt x="4888523" y="3145692"/>
                      <a:pt x="7221415" y="0"/>
                      <a:pt x="7221415" y="0"/>
                    </a:cubicBezTo>
                    <a:lnTo>
                      <a:pt x="7221415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олилиния 13">
                <a:extLst>
                  <a:ext uri="{FF2B5EF4-FFF2-40B4-BE49-F238E27FC236}">
                    <a16:creationId xmlns:a16="http://schemas.microsoft.com/office/drawing/2014/main" id="{3F306F3B-EB4C-1808-8EA9-9C2D042E889E}"/>
                  </a:ext>
                </a:extLst>
              </p:cNvPr>
              <p:cNvSpPr/>
              <p:nvPr/>
            </p:nvSpPr>
            <p:spPr>
              <a:xfrm>
                <a:off x="5771277" y="918201"/>
                <a:ext cx="906270" cy="3189213"/>
              </a:xfrm>
              <a:custGeom>
                <a:avLst/>
                <a:gdLst>
                  <a:gd name="connsiteX0" fmla="*/ 0 w 7221415"/>
                  <a:gd name="connsiteY0" fmla="*/ 656493 h 3189213"/>
                  <a:gd name="connsiteX1" fmla="*/ 1594338 w 7221415"/>
                  <a:gd name="connsiteY1" fmla="*/ 257908 h 3189213"/>
                  <a:gd name="connsiteX2" fmla="*/ 3950677 w 7221415"/>
                  <a:gd name="connsiteY2" fmla="*/ 3188677 h 3189213"/>
                  <a:gd name="connsiteX3" fmla="*/ 7221415 w 7221415"/>
                  <a:gd name="connsiteY3" fmla="*/ 0 h 3189213"/>
                  <a:gd name="connsiteX4" fmla="*/ 7221415 w 7221415"/>
                  <a:gd name="connsiteY4" fmla="*/ 0 h 318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1415" h="3189213">
                    <a:moveTo>
                      <a:pt x="0" y="656493"/>
                    </a:moveTo>
                    <a:cubicBezTo>
                      <a:pt x="467946" y="246185"/>
                      <a:pt x="935892" y="-164123"/>
                      <a:pt x="1594338" y="257908"/>
                    </a:cubicBezTo>
                    <a:cubicBezTo>
                      <a:pt x="2252784" y="679939"/>
                      <a:pt x="3012831" y="3231662"/>
                      <a:pt x="3950677" y="3188677"/>
                    </a:cubicBezTo>
                    <a:cubicBezTo>
                      <a:pt x="4888523" y="3145692"/>
                      <a:pt x="7221415" y="0"/>
                      <a:pt x="7221415" y="0"/>
                    </a:cubicBezTo>
                    <a:lnTo>
                      <a:pt x="7221415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2B3C377A-8DD4-A1D0-B1EC-B78AB3C85B6C}"/>
                </a:ext>
              </a:extLst>
            </p:cNvPr>
            <p:cNvGrpSpPr/>
            <p:nvPr/>
          </p:nvGrpSpPr>
          <p:grpSpPr>
            <a:xfrm>
              <a:off x="4541165" y="60395"/>
              <a:ext cx="3888431" cy="4566102"/>
              <a:chOff x="640995" y="770138"/>
              <a:chExt cx="6893753" cy="4566102"/>
            </a:xfrm>
          </p:grpSpPr>
          <p:sp>
            <p:nvSpPr>
              <p:cNvPr id="17" name="Полилиния 16">
                <a:extLst>
                  <a:ext uri="{FF2B5EF4-FFF2-40B4-BE49-F238E27FC236}">
                    <a16:creationId xmlns:a16="http://schemas.microsoft.com/office/drawing/2014/main" id="{BB5D0DD3-E0EF-D27C-03A8-7098DA4314F2}"/>
                  </a:ext>
                </a:extLst>
              </p:cNvPr>
              <p:cNvSpPr/>
              <p:nvPr/>
            </p:nvSpPr>
            <p:spPr>
              <a:xfrm>
                <a:off x="1506724" y="1834393"/>
                <a:ext cx="906270" cy="3189213"/>
              </a:xfrm>
              <a:custGeom>
                <a:avLst/>
                <a:gdLst>
                  <a:gd name="connsiteX0" fmla="*/ 0 w 7221415"/>
                  <a:gd name="connsiteY0" fmla="*/ 656493 h 3189213"/>
                  <a:gd name="connsiteX1" fmla="*/ 1594338 w 7221415"/>
                  <a:gd name="connsiteY1" fmla="*/ 257908 h 3189213"/>
                  <a:gd name="connsiteX2" fmla="*/ 3950677 w 7221415"/>
                  <a:gd name="connsiteY2" fmla="*/ 3188677 h 3189213"/>
                  <a:gd name="connsiteX3" fmla="*/ 7221415 w 7221415"/>
                  <a:gd name="connsiteY3" fmla="*/ 0 h 3189213"/>
                  <a:gd name="connsiteX4" fmla="*/ 7221415 w 7221415"/>
                  <a:gd name="connsiteY4" fmla="*/ 0 h 318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1415" h="3189213">
                    <a:moveTo>
                      <a:pt x="0" y="656493"/>
                    </a:moveTo>
                    <a:cubicBezTo>
                      <a:pt x="467946" y="246185"/>
                      <a:pt x="935892" y="-164123"/>
                      <a:pt x="1594338" y="257908"/>
                    </a:cubicBezTo>
                    <a:cubicBezTo>
                      <a:pt x="2252784" y="679939"/>
                      <a:pt x="3012831" y="3231662"/>
                      <a:pt x="3950677" y="3188677"/>
                    </a:cubicBezTo>
                    <a:cubicBezTo>
                      <a:pt x="4888523" y="3145692"/>
                      <a:pt x="7221415" y="0"/>
                      <a:pt x="7221415" y="0"/>
                    </a:cubicBezTo>
                    <a:lnTo>
                      <a:pt x="7221415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олилиния 17">
                <a:extLst>
                  <a:ext uri="{FF2B5EF4-FFF2-40B4-BE49-F238E27FC236}">
                    <a16:creationId xmlns:a16="http://schemas.microsoft.com/office/drawing/2014/main" id="{FBD4B463-B509-719F-FFE8-D3134F8BABBD}"/>
                  </a:ext>
                </a:extLst>
              </p:cNvPr>
              <p:cNvSpPr/>
              <p:nvPr/>
            </p:nvSpPr>
            <p:spPr>
              <a:xfrm>
                <a:off x="640995" y="2147027"/>
                <a:ext cx="906270" cy="3189213"/>
              </a:xfrm>
              <a:custGeom>
                <a:avLst/>
                <a:gdLst>
                  <a:gd name="connsiteX0" fmla="*/ 0 w 7221415"/>
                  <a:gd name="connsiteY0" fmla="*/ 656493 h 3189213"/>
                  <a:gd name="connsiteX1" fmla="*/ 1594338 w 7221415"/>
                  <a:gd name="connsiteY1" fmla="*/ 257908 h 3189213"/>
                  <a:gd name="connsiteX2" fmla="*/ 3950677 w 7221415"/>
                  <a:gd name="connsiteY2" fmla="*/ 3188677 h 3189213"/>
                  <a:gd name="connsiteX3" fmla="*/ 7221415 w 7221415"/>
                  <a:gd name="connsiteY3" fmla="*/ 0 h 3189213"/>
                  <a:gd name="connsiteX4" fmla="*/ 7221415 w 7221415"/>
                  <a:gd name="connsiteY4" fmla="*/ 0 h 318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1415" h="3189213">
                    <a:moveTo>
                      <a:pt x="0" y="656493"/>
                    </a:moveTo>
                    <a:cubicBezTo>
                      <a:pt x="467946" y="246185"/>
                      <a:pt x="935892" y="-164123"/>
                      <a:pt x="1594338" y="257908"/>
                    </a:cubicBezTo>
                    <a:cubicBezTo>
                      <a:pt x="2252784" y="679939"/>
                      <a:pt x="3012831" y="3231662"/>
                      <a:pt x="3950677" y="3188677"/>
                    </a:cubicBezTo>
                    <a:cubicBezTo>
                      <a:pt x="4888523" y="3145692"/>
                      <a:pt x="7221415" y="0"/>
                      <a:pt x="7221415" y="0"/>
                    </a:cubicBezTo>
                    <a:lnTo>
                      <a:pt x="7221415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олилиния 18">
                <a:extLst>
                  <a:ext uri="{FF2B5EF4-FFF2-40B4-BE49-F238E27FC236}">
                    <a16:creationId xmlns:a16="http://schemas.microsoft.com/office/drawing/2014/main" id="{84393E82-F663-4108-C37C-C945675D8478}"/>
                  </a:ext>
                </a:extLst>
              </p:cNvPr>
              <p:cNvSpPr/>
              <p:nvPr/>
            </p:nvSpPr>
            <p:spPr>
              <a:xfrm>
                <a:off x="2348935" y="1781639"/>
                <a:ext cx="906270" cy="3189213"/>
              </a:xfrm>
              <a:custGeom>
                <a:avLst/>
                <a:gdLst>
                  <a:gd name="connsiteX0" fmla="*/ 0 w 7221415"/>
                  <a:gd name="connsiteY0" fmla="*/ 656493 h 3189213"/>
                  <a:gd name="connsiteX1" fmla="*/ 1594338 w 7221415"/>
                  <a:gd name="connsiteY1" fmla="*/ 257908 h 3189213"/>
                  <a:gd name="connsiteX2" fmla="*/ 3950677 w 7221415"/>
                  <a:gd name="connsiteY2" fmla="*/ 3188677 h 3189213"/>
                  <a:gd name="connsiteX3" fmla="*/ 7221415 w 7221415"/>
                  <a:gd name="connsiteY3" fmla="*/ 0 h 3189213"/>
                  <a:gd name="connsiteX4" fmla="*/ 7221415 w 7221415"/>
                  <a:gd name="connsiteY4" fmla="*/ 0 h 318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1415" h="3189213">
                    <a:moveTo>
                      <a:pt x="0" y="656493"/>
                    </a:moveTo>
                    <a:cubicBezTo>
                      <a:pt x="467946" y="246185"/>
                      <a:pt x="935892" y="-164123"/>
                      <a:pt x="1594338" y="257908"/>
                    </a:cubicBezTo>
                    <a:cubicBezTo>
                      <a:pt x="2252784" y="679939"/>
                      <a:pt x="3012831" y="3231662"/>
                      <a:pt x="3950677" y="3188677"/>
                    </a:cubicBezTo>
                    <a:cubicBezTo>
                      <a:pt x="4888523" y="3145692"/>
                      <a:pt x="7221415" y="0"/>
                      <a:pt x="7221415" y="0"/>
                    </a:cubicBezTo>
                    <a:lnTo>
                      <a:pt x="7221415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олилиния 19">
                <a:extLst>
                  <a:ext uri="{FF2B5EF4-FFF2-40B4-BE49-F238E27FC236}">
                    <a16:creationId xmlns:a16="http://schemas.microsoft.com/office/drawing/2014/main" id="{85F95490-0993-E737-5F73-2174F263B658}"/>
                  </a:ext>
                </a:extLst>
              </p:cNvPr>
              <p:cNvSpPr/>
              <p:nvPr/>
            </p:nvSpPr>
            <p:spPr>
              <a:xfrm>
                <a:off x="3199674" y="1556792"/>
                <a:ext cx="906270" cy="3189213"/>
              </a:xfrm>
              <a:custGeom>
                <a:avLst/>
                <a:gdLst>
                  <a:gd name="connsiteX0" fmla="*/ 0 w 7221415"/>
                  <a:gd name="connsiteY0" fmla="*/ 656493 h 3189213"/>
                  <a:gd name="connsiteX1" fmla="*/ 1594338 w 7221415"/>
                  <a:gd name="connsiteY1" fmla="*/ 257908 h 3189213"/>
                  <a:gd name="connsiteX2" fmla="*/ 3950677 w 7221415"/>
                  <a:gd name="connsiteY2" fmla="*/ 3188677 h 3189213"/>
                  <a:gd name="connsiteX3" fmla="*/ 7221415 w 7221415"/>
                  <a:gd name="connsiteY3" fmla="*/ 0 h 3189213"/>
                  <a:gd name="connsiteX4" fmla="*/ 7221415 w 7221415"/>
                  <a:gd name="connsiteY4" fmla="*/ 0 h 318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1415" h="3189213">
                    <a:moveTo>
                      <a:pt x="0" y="656493"/>
                    </a:moveTo>
                    <a:cubicBezTo>
                      <a:pt x="467946" y="246185"/>
                      <a:pt x="935892" y="-164123"/>
                      <a:pt x="1594338" y="257908"/>
                    </a:cubicBezTo>
                    <a:cubicBezTo>
                      <a:pt x="2252784" y="679939"/>
                      <a:pt x="3012831" y="3231662"/>
                      <a:pt x="3950677" y="3188677"/>
                    </a:cubicBezTo>
                    <a:cubicBezTo>
                      <a:pt x="4888523" y="3145692"/>
                      <a:pt x="7221415" y="0"/>
                      <a:pt x="7221415" y="0"/>
                    </a:cubicBezTo>
                    <a:lnTo>
                      <a:pt x="7221415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олилиния 20">
                <a:extLst>
                  <a:ext uri="{FF2B5EF4-FFF2-40B4-BE49-F238E27FC236}">
                    <a16:creationId xmlns:a16="http://schemas.microsoft.com/office/drawing/2014/main" id="{B7D3DC2A-82E6-3EF3-3796-0DACBEB36D32}"/>
                  </a:ext>
                </a:extLst>
              </p:cNvPr>
              <p:cNvSpPr/>
              <p:nvPr/>
            </p:nvSpPr>
            <p:spPr>
              <a:xfrm>
                <a:off x="6628478" y="770138"/>
                <a:ext cx="906270" cy="3189213"/>
              </a:xfrm>
              <a:custGeom>
                <a:avLst/>
                <a:gdLst>
                  <a:gd name="connsiteX0" fmla="*/ 0 w 7221415"/>
                  <a:gd name="connsiteY0" fmla="*/ 656493 h 3189213"/>
                  <a:gd name="connsiteX1" fmla="*/ 1594338 w 7221415"/>
                  <a:gd name="connsiteY1" fmla="*/ 257908 h 3189213"/>
                  <a:gd name="connsiteX2" fmla="*/ 3950677 w 7221415"/>
                  <a:gd name="connsiteY2" fmla="*/ 3188677 h 3189213"/>
                  <a:gd name="connsiteX3" fmla="*/ 7221415 w 7221415"/>
                  <a:gd name="connsiteY3" fmla="*/ 0 h 3189213"/>
                  <a:gd name="connsiteX4" fmla="*/ 7221415 w 7221415"/>
                  <a:gd name="connsiteY4" fmla="*/ 0 h 318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1415" h="3189213">
                    <a:moveTo>
                      <a:pt x="0" y="656493"/>
                    </a:moveTo>
                    <a:cubicBezTo>
                      <a:pt x="467946" y="246185"/>
                      <a:pt x="935892" y="-164123"/>
                      <a:pt x="1594338" y="257908"/>
                    </a:cubicBezTo>
                    <a:cubicBezTo>
                      <a:pt x="2252784" y="679939"/>
                      <a:pt x="3012831" y="3231662"/>
                      <a:pt x="3950677" y="3188677"/>
                    </a:cubicBezTo>
                    <a:cubicBezTo>
                      <a:pt x="4888523" y="3145692"/>
                      <a:pt x="7221415" y="0"/>
                      <a:pt x="7221415" y="0"/>
                    </a:cubicBezTo>
                    <a:lnTo>
                      <a:pt x="7221415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олилиния 21">
                <a:extLst>
                  <a:ext uri="{FF2B5EF4-FFF2-40B4-BE49-F238E27FC236}">
                    <a16:creationId xmlns:a16="http://schemas.microsoft.com/office/drawing/2014/main" id="{85F36618-F011-CDAD-A1B4-4F46F459B293}"/>
                  </a:ext>
                </a:extLst>
              </p:cNvPr>
              <p:cNvSpPr/>
              <p:nvPr/>
            </p:nvSpPr>
            <p:spPr>
              <a:xfrm>
                <a:off x="4056875" y="1331945"/>
                <a:ext cx="906270" cy="3189213"/>
              </a:xfrm>
              <a:custGeom>
                <a:avLst/>
                <a:gdLst>
                  <a:gd name="connsiteX0" fmla="*/ 0 w 7221415"/>
                  <a:gd name="connsiteY0" fmla="*/ 656493 h 3189213"/>
                  <a:gd name="connsiteX1" fmla="*/ 1594338 w 7221415"/>
                  <a:gd name="connsiteY1" fmla="*/ 257908 h 3189213"/>
                  <a:gd name="connsiteX2" fmla="*/ 3950677 w 7221415"/>
                  <a:gd name="connsiteY2" fmla="*/ 3188677 h 3189213"/>
                  <a:gd name="connsiteX3" fmla="*/ 7221415 w 7221415"/>
                  <a:gd name="connsiteY3" fmla="*/ 0 h 3189213"/>
                  <a:gd name="connsiteX4" fmla="*/ 7221415 w 7221415"/>
                  <a:gd name="connsiteY4" fmla="*/ 0 h 318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1415" h="3189213">
                    <a:moveTo>
                      <a:pt x="0" y="656493"/>
                    </a:moveTo>
                    <a:cubicBezTo>
                      <a:pt x="467946" y="246185"/>
                      <a:pt x="935892" y="-164123"/>
                      <a:pt x="1594338" y="257908"/>
                    </a:cubicBezTo>
                    <a:cubicBezTo>
                      <a:pt x="2252784" y="679939"/>
                      <a:pt x="3012831" y="3231662"/>
                      <a:pt x="3950677" y="3188677"/>
                    </a:cubicBezTo>
                    <a:cubicBezTo>
                      <a:pt x="4888523" y="3145692"/>
                      <a:pt x="7221415" y="0"/>
                      <a:pt x="7221415" y="0"/>
                    </a:cubicBezTo>
                    <a:lnTo>
                      <a:pt x="7221415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олилиния 22">
                <a:extLst>
                  <a:ext uri="{FF2B5EF4-FFF2-40B4-BE49-F238E27FC236}">
                    <a16:creationId xmlns:a16="http://schemas.microsoft.com/office/drawing/2014/main" id="{9246C34E-305E-3BF7-42D2-6229C0D1BF41}"/>
                  </a:ext>
                </a:extLst>
              </p:cNvPr>
              <p:cNvSpPr/>
              <p:nvPr/>
            </p:nvSpPr>
            <p:spPr>
              <a:xfrm>
                <a:off x="4914076" y="1107098"/>
                <a:ext cx="906270" cy="3189213"/>
              </a:xfrm>
              <a:custGeom>
                <a:avLst/>
                <a:gdLst>
                  <a:gd name="connsiteX0" fmla="*/ 0 w 7221415"/>
                  <a:gd name="connsiteY0" fmla="*/ 656493 h 3189213"/>
                  <a:gd name="connsiteX1" fmla="*/ 1594338 w 7221415"/>
                  <a:gd name="connsiteY1" fmla="*/ 257908 h 3189213"/>
                  <a:gd name="connsiteX2" fmla="*/ 3950677 w 7221415"/>
                  <a:gd name="connsiteY2" fmla="*/ 3188677 h 3189213"/>
                  <a:gd name="connsiteX3" fmla="*/ 7221415 w 7221415"/>
                  <a:gd name="connsiteY3" fmla="*/ 0 h 3189213"/>
                  <a:gd name="connsiteX4" fmla="*/ 7221415 w 7221415"/>
                  <a:gd name="connsiteY4" fmla="*/ 0 h 318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1415" h="3189213">
                    <a:moveTo>
                      <a:pt x="0" y="656493"/>
                    </a:moveTo>
                    <a:cubicBezTo>
                      <a:pt x="467946" y="246185"/>
                      <a:pt x="935892" y="-164123"/>
                      <a:pt x="1594338" y="257908"/>
                    </a:cubicBezTo>
                    <a:cubicBezTo>
                      <a:pt x="2252784" y="679939"/>
                      <a:pt x="3012831" y="3231662"/>
                      <a:pt x="3950677" y="3188677"/>
                    </a:cubicBezTo>
                    <a:cubicBezTo>
                      <a:pt x="4888523" y="3145692"/>
                      <a:pt x="7221415" y="0"/>
                      <a:pt x="7221415" y="0"/>
                    </a:cubicBezTo>
                    <a:lnTo>
                      <a:pt x="7221415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Полилиния 23">
                <a:extLst>
                  <a:ext uri="{FF2B5EF4-FFF2-40B4-BE49-F238E27FC236}">
                    <a16:creationId xmlns:a16="http://schemas.microsoft.com/office/drawing/2014/main" id="{8DD93072-0761-3C89-8505-65FD5BD0A576}"/>
                  </a:ext>
                </a:extLst>
              </p:cNvPr>
              <p:cNvSpPr/>
              <p:nvPr/>
            </p:nvSpPr>
            <p:spPr>
              <a:xfrm>
                <a:off x="5771277" y="918201"/>
                <a:ext cx="906270" cy="3189213"/>
              </a:xfrm>
              <a:custGeom>
                <a:avLst/>
                <a:gdLst>
                  <a:gd name="connsiteX0" fmla="*/ 0 w 7221415"/>
                  <a:gd name="connsiteY0" fmla="*/ 656493 h 3189213"/>
                  <a:gd name="connsiteX1" fmla="*/ 1594338 w 7221415"/>
                  <a:gd name="connsiteY1" fmla="*/ 257908 h 3189213"/>
                  <a:gd name="connsiteX2" fmla="*/ 3950677 w 7221415"/>
                  <a:gd name="connsiteY2" fmla="*/ 3188677 h 3189213"/>
                  <a:gd name="connsiteX3" fmla="*/ 7221415 w 7221415"/>
                  <a:gd name="connsiteY3" fmla="*/ 0 h 3189213"/>
                  <a:gd name="connsiteX4" fmla="*/ 7221415 w 7221415"/>
                  <a:gd name="connsiteY4" fmla="*/ 0 h 3189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21415" h="3189213">
                    <a:moveTo>
                      <a:pt x="0" y="656493"/>
                    </a:moveTo>
                    <a:cubicBezTo>
                      <a:pt x="467946" y="246185"/>
                      <a:pt x="935892" y="-164123"/>
                      <a:pt x="1594338" y="257908"/>
                    </a:cubicBezTo>
                    <a:cubicBezTo>
                      <a:pt x="2252784" y="679939"/>
                      <a:pt x="3012831" y="3231662"/>
                      <a:pt x="3950677" y="3188677"/>
                    </a:cubicBezTo>
                    <a:cubicBezTo>
                      <a:pt x="4888523" y="3145692"/>
                      <a:pt x="7221415" y="0"/>
                      <a:pt x="7221415" y="0"/>
                    </a:cubicBezTo>
                    <a:lnTo>
                      <a:pt x="7221415" y="0"/>
                    </a:lnTo>
                  </a:path>
                </a:pathLst>
              </a:custGeom>
              <a:noFill/>
              <a:ln w="381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26" name="Овал 25">
            <a:extLst>
              <a:ext uri="{FF2B5EF4-FFF2-40B4-BE49-F238E27FC236}">
                <a16:creationId xmlns:a16="http://schemas.microsoft.com/office/drawing/2014/main" id="{FEB56E0E-F5E9-EF60-EFB9-228B5FC6807A}"/>
              </a:ext>
            </a:extLst>
          </p:cNvPr>
          <p:cNvSpPr/>
          <p:nvPr/>
        </p:nvSpPr>
        <p:spPr>
          <a:xfrm>
            <a:off x="6515522" y="-1182805"/>
            <a:ext cx="9865096" cy="9549976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8BB9D5-3AB1-E7E3-E4A1-B2BFD2FEBB94}"/>
              </a:ext>
            </a:extLst>
          </p:cNvPr>
          <p:cNvSpPr txBox="1"/>
          <p:nvPr/>
        </p:nvSpPr>
        <p:spPr>
          <a:xfrm>
            <a:off x="7251858" y="2032452"/>
            <a:ext cx="30207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Наша жизнь сегодня!</a:t>
            </a:r>
          </a:p>
        </p:txBody>
      </p:sp>
    </p:spTree>
    <p:extLst>
      <p:ext uri="{BB962C8B-B14F-4D97-AF65-F5344CB8AC3E}">
        <p14:creationId xmlns:p14="http://schemas.microsoft.com/office/powerpoint/2010/main" val="766812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2BDF476-D42D-9FF3-BB72-3018FBAD3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5730"/>
            <a:ext cx="81122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лилиния: фигура 2">
            <a:extLst>
              <a:ext uri="{FF2B5EF4-FFF2-40B4-BE49-F238E27FC236}">
                <a16:creationId xmlns:a16="http://schemas.microsoft.com/office/drawing/2014/main" id="{2B762EF5-F4BE-8F1A-B327-02931CF201A0}"/>
              </a:ext>
            </a:extLst>
          </p:cNvPr>
          <p:cNvSpPr/>
          <p:nvPr/>
        </p:nvSpPr>
        <p:spPr bwMode="auto">
          <a:xfrm>
            <a:off x="-32287" y="0"/>
            <a:ext cx="5591944" cy="6888480"/>
          </a:xfrm>
          <a:custGeom>
            <a:avLst/>
            <a:gdLst>
              <a:gd name="connsiteX0" fmla="*/ 5354320 w 5354320"/>
              <a:gd name="connsiteY0" fmla="*/ 3474720 h 6888480"/>
              <a:gd name="connsiteX1" fmla="*/ 4531360 w 5354320"/>
              <a:gd name="connsiteY1" fmla="*/ 0 h 6888480"/>
              <a:gd name="connsiteX2" fmla="*/ 0 w 5354320"/>
              <a:gd name="connsiteY2" fmla="*/ 0 h 6888480"/>
              <a:gd name="connsiteX3" fmla="*/ 0 w 5354320"/>
              <a:gd name="connsiteY3" fmla="*/ 6888480 h 6888480"/>
              <a:gd name="connsiteX4" fmla="*/ 4541520 w 5354320"/>
              <a:gd name="connsiteY4" fmla="*/ 6888480 h 6888480"/>
              <a:gd name="connsiteX5" fmla="*/ 5354320 w 5354320"/>
              <a:gd name="connsiteY5" fmla="*/ 3474720 h 6888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4320" h="6888480" extrusionOk="0">
                <a:moveTo>
                  <a:pt x="5354320" y="3474720"/>
                </a:moveTo>
                <a:lnTo>
                  <a:pt x="4531360" y="0"/>
                </a:lnTo>
                <a:lnTo>
                  <a:pt x="0" y="0"/>
                </a:lnTo>
                <a:lnTo>
                  <a:pt x="0" y="6888480"/>
                </a:lnTo>
                <a:lnTo>
                  <a:pt x="4541520" y="6888480"/>
                </a:lnTo>
                <a:lnTo>
                  <a:pt x="5354320" y="347472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3600" b="0" i="0" u="none" strike="noStrike" cap="none" spc="0" dirty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800" b="0" i="0" u="none" strike="noStrike" cap="none" spc="0" dirty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2C8CB-86BA-59E6-3302-21C8F343B128}"/>
              </a:ext>
            </a:extLst>
          </p:cNvPr>
          <p:cNvSpPr txBox="1"/>
          <p:nvPr/>
        </p:nvSpPr>
        <p:spPr>
          <a:xfrm>
            <a:off x="119336" y="443418"/>
            <a:ext cx="504056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3200" b="1" i="0" u="none" strike="noStrike" cap="none" spc="0" dirty="0">
                <a:ln>
                  <a:noFill/>
                </a:ln>
                <a:solidFill>
                  <a:prstClr val="white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Ничего не видно и </a:t>
            </a:r>
            <a:endParaRPr lang="ru-RU" sz="3200" b="1" dirty="0">
              <a:solidFill>
                <a:prstClr val="white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R="0" lvl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3200" b="1" i="0" u="none" strike="noStrike" cap="none" spc="0" dirty="0">
                <a:ln>
                  <a:noFill/>
                </a:ln>
                <a:solidFill>
                  <a:prstClr val="white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не понятно</a:t>
            </a:r>
          </a:p>
          <a:p>
            <a:pPr marL="285750" marR="0" lvl="0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3200" b="1" dirty="0">
                <a:solidFill>
                  <a:prstClr val="white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Многофакторное влияние:</a:t>
            </a:r>
          </a:p>
          <a:p>
            <a:pPr marL="914400" lvl="1" indent="-457200">
              <a:buFont typeface="Wingdings" pitchFamily="2" charset="2"/>
              <a:buChar char="Ø"/>
              <a:defRPr/>
            </a:pPr>
            <a:r>
              <a:rPr lang="ru-RU" sz="3200" b="1" dirty="0">
                <a:solidFill>
                  <a:prstClr val="white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Экономические </a:t>
            </a:r>
          </a:p>
          <a:p>
            <a:pPr marL="914400" lvl="1" indent="-457200">
              <a:buFont typeface="Wingdings" pitchFamily="2" charset="2"/>
              <a:buChar char="Ø"/>
              <a:defRPr/>
            </a:pPr>
            <a:r>
              <a:rPr lang="ru-RU" sz="3200" b="1" dirty="0">
                <a:solidFill>
                  <a:prstClr val="white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Политические </a:t>
            </a:r>
            <a:endParaRPr lang="en-US" sz="3200" b="1" dirty="0">
              <a:solidFill>
                <a:prstClr val="white"/>
              </a:solidFill>
              <a:latin typeface="Rubik" panose="02000604000000020004" pitchFamily="2" charset="-79"/>
              <a:cs typeface="Rubik" panose="02000604000000020004" pitchFamily="2" charset="-79"/>
            </a:endParaRPr>
          </a:p>
          <a:p>
            <a:pPr marL="914400" lvl="1" indent="-457200">
              <a:buFont typeface="Wingdings" pitchFamily="2" charset="2"/>
              <a:buChar char="Ø"/>
              <a:defRPr/>
            </a:pPr>
            <a:r>
              <a:rPr lang="ru-RU" sz="3200" b="1" dirty="0">
                <a:solidFill>
                  <a:prstClr val="white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Биологические</a:t>
            </a:r>
          </a:p>
          <a:p>
            <a:pPr marL="285750" marR="0" lvl="0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3200" b="1" i="0" u="none" strike="noStrike" cap="none" spc="0" dirty="0">
                <a:ln>
                  <a:noFill/>
                </a:ln>
                <a:solidFill>
                  <a:prstClr val="white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Инерционная среда – необходимо приспособиться</a:t>
            </a:r>
          </a:p>
          <a:p>
            <a:pPr marL="285750" marR="0" lvl="0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sz="3200" b="1" i="0" u="none" strike="noStrike" cap="none" spc="0" dirty="0">
                <a:ln>
                  <a:noFill/>
                </a:ln>
                <a:solidFill>
                  <a:prstClr val="white"/>
                </a:solidFill>
                <a:latin typeface="Rubik" panose="02000604000000020004" pitchFamily="2" charset="-79"/>
                <a:cs typeface="Rubik" panose="02000604000000020004" pitchFamily="2" charset="-79"/>
              </a:rPr>
              <a:t> Все влияет на все</a:t>
            </a:r>
          </a:p>
          <a:p>
            <a:pPr marL="285750" marR="0" lvl="0" indent="-28575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ru-RU" sz="3200" b="1" i="0" u="none" strike="noStrike" cap="none" spc="0" dirty="0">
              <a:ln>
                <a:noFill/>
              </a:ln>
              <a:solidFill>
                <a:prstClr val="white"/>
              </a:solidFill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3042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914F62-FDAD-E2A9-977A-AE02104D5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728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>
            <a:extLst>
              <a:ext uri="{FF2B5EF4-FFF2-40B4-BE49-F238E27FC236}">
                <a16:creationId xmlns:a16="http://schemas.microsoft.com/office/drawing/2014/main" id="{D1F9B638-8D88-4787-95F1-51B8D612FD6A}"/>
              </a:ext>
            </a:extLst>
          </p:cNvPr>
          <p:cNvSpPr/>
          <p:nvPr/>
        </p:nvSpPr>
        <p:spPr>
          <a:xfrm>
            <a:off x="-8600154" y="-3169015"/>
            <a:ext cx="13830300" cy="13830300"/>
          </a:xfrm>
          <a:prstGeom prst="ellipse">
            <a:avLst/>
          </a:prstGeom>
          <a:solidFill>
            <a:srgbClr val="C528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5B755-06CD-4198-8DC4-E83D4439F379}"/>
              </a:ext>
            </a:extLst>
          </p:cNvPr>
          <p:cNvSpPr txBox="1"/>
          <p:nvPr/>
        </p:nvSpPr>
        <p:spPr>
          <a:xfrm>
            <a:off x="180957" y="2028616"/>
            <a:ext cx="473719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8800" dirty="0">
                <a:solidFill>
                  <a:prstClr val="white"/>
                </a:solidFill>
                <a:latin typeface="Akrobat Bold" panose="00000800000000000000" pitchFamily="50" charset="-52"/>
              </a:rPr>
              <a:t>Проблемы</a:t>
            </a:r>
          </a:p>
          <a:p>
            <a:pPr>
              <a:defRPr/>
            </a:pPr>
            <a:r>
              <a:rPr lang="ru-RU" sz="8800" dirty="0">
                <a:solidFill>
                  <a:prstClr val="white"/>
                </a:solidFill>
                <a:latin typeface="Akrobat Bold" panose="00000800000000000000" pitchFamily="50" charset="-52"/>
              </a:rPr>
              <a:t> сегодня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AC52E8-648D-E893-6F56-70B9E4AA382F}"/>
              </a:ext>
            </a:extLst>
          </p:cNvPr>
          <p:cNvSpPr txBox="1"/>
          <p:nvPr/>
        </p:nvSpPr>
        <p:spPr>
          <a:xfrm>
            <a:off x="5650522" y="612843"/>
            <a:ext cx="6096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0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Логистика</a:t>
            </a:r>
            <a:r>
              <a:rPr lang="ru-RU" sz="2000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 поставок </a:t>
            </a:r>
            <a:r>
              <a:rPr lang="ru-RU" sz="20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не становится проще</a:t>
            </a:r>
            <a:r>
              <a:rPr lang="ru-RU" sz="2000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 и нужны новые решения.</a:t>
            </a:r>
          </a:p>
          <a:p>
            <a:pPr marL="342900" lvl="0" indent="-342900"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0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Возможности</a:t>
            </a:r>
            <a:r>
              <a:rPr lang="ru-RU" sz="2000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 </a:t>
            </a:r>
            <a:r>
              <a:rPr lang="ru-RU" sz="20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для роста бизнеса</a:t>
            </a:r>
            <a:r>
              <a:rPr lang="ru-RU" sz="2000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 - но в производстве </a:t>
            </a:r>
            <a:r>
              <a:rPr lang="ru-RU" sz="20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низкая производительность</a:t>
            </a:r>
            <a:r>
              <a:rPr lang="ru-RU" sz="2000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, текущие </a:t>
            </a:r>
            <a:r>
              <a:rPr lang="ru-RU" sz="20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заказы не выполняем в срок</a:t>
            </a:r>
            <a:r>
              <a:rPr lang="ru-RU" sz="2000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.</a:t>
            </a:r>
            <a:endParaRPr lang="ru-RU" sz="2000" dirty="0">
              <a:latin typeface="Rubik" panose="02000604000000020004" pitchFamily="2" charset="-79"/>
              <a:ea typeface="Calibri" panose="020F0502020204030204" pitchFamily="34" charset="0"/>
              <a:cs typeface="Rubik" panose="02000604000000020004" pitchFamily="2" charset="-79"/>
            </a:endParaRPr>
          </a:p>
          <a:p>
            <a:pPr marL="342900" lvl="0" indent="-342900"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000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Единственный путь решения - </a:t>
            </a:r>
            <a:r>
              <a:rPr lang="ru-RU" sz="20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найм персонала, а его нет на рынке.</a:t>
            </a:r>
          </a:p>
          <a:p>
            <a:pPr marL="342900" lvl="0" indent="-342900"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000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Проблемы с открытием </a:t>
            </a:r>
            <a:r>
              <a:rPr lang="ru-RU" sz="20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нового производства</a:t>
            </a:r>
            <a:r>
              <a:rPr lang="ru-RU" sz="2000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 </a:t>
            </a:r>
            <a:r>
              <a:rPr lang="ru-RU" sz="2000" dirty="0"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 т.к. в </a:t>
            </a:r>
            <a:r>
              <a:rPr lang="ru-RU" sz="2000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текущем производстве </a:t>
            </a:r>
            <a:r>
              <a:rPr lang="ru-RU" sz="20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нет стабильности и порядка</a:t>
            </a:r>
            <a:r>
              <a:rPr lang="ru-RU" sz="2000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:</a:t>
            </a:r>
          </a:p>
          <a:p>
            <a:pPr marL="742950" lvl="1" indent="-285750">
              <a:buFont typeface="+mj-lt"/>
              <a:buAutoNum type="alphaL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0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Сотрудники</a:t>
            </a:r>
            <a:r>
              <a:rPr lang="ru-RU" sz="2000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 сильно </a:t>
            </a:r>
            <a:r>
              <a:rPr lang="ru-RU" sz="20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заняты</a:t>
            </a:r>
            <a:r>
              <a:rPr lang="ru-RU" sz="2000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, </a:t>
            </a:r>
            <a:r>
              <a:rPr lang="ru-RU" sz="20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не решают задачи</a:t>
            </a:r>
            <a:r>
              <a:rPr lang="ru-RU" sz="2000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 в сторону </a:t>
            </a:r>
            <a:r>
              <a:rPr lang="ru-RU" sz="20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изменения</a:t>
            </a:r>
            <a:r>
              <a:rPr lang="ru-RU" sz="2000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 ситуации</a:t>
            </a:r>
          </a:p>
          <a:p>
            <a:pPr marL="742950" lvl="1" indent="-285750">
              <a:buFont typeface="+mj-lt"/>
              <a:buAutoNum type="alphaL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0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На собственнике</a:t>
            </a:r>
            <a:r>
              <a:rPr lang="ru-RU" sz="2000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 и руководителе компании </a:t>
            </a:r>
            <a:r>
              <a:rPr lang="ru-RU" sz="20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все операционная деятельность</a:t>
            </a:r>
            <a:endParaRPr lang="ru-RU" sz="2000" dirty="0">
              <a:effectLst/>
              <a:latin typeface="Rubik" panose="02000604000000020004" pitchFamily="2" charset="-79"/>
              <a:ea typeface="Calibri" panose="020F0502020204030204" pitchFamily="34" charset="0"/>
              <a:cs typeface="Rubik" panose="02000604000000020004" pitchFamily="2" charset="-79"/>
            </a:endParaRPr>
          </a:p>
          <a:p>
            <a:pPr marL="342900" lvl="0" indent="-342900">
              <a:buFont typeface="+mj-lt"/>
              <a:buAutoNum type="arabicPeriod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ru-RU" sz="20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Все деньги в текущих договорах </a:t>
            </a:r>
            <a:r>
              <a:rPr lang="ru-RU" sz="2000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(кассовый разрыв) –</a:t>
            </a:r>
            <a:r>
              <a:rPr lang="ru-RU" sz="2000" b="1" dirty="0">
                <a:effectLst/>
                <a:latin typeface="Rubik" panose="02000604000000020004" pitchFamily="2" charset="-79"/>
                <a:ea typeface="Calibri" panose="020F0502020204030204" pitchFamily="34" charset="0"/>
                <a:cs typeface="Rubik" panose="02000604000000020004" pitchFamily="2" charset="-79"/>
              </a:rPr>
              <a:t>нет свободных денег</a:t>
            </a:r>
            <a:endParaRPr lang="ru-RU" sz="2000" dirty="0">
              <a:effectLst/>
              <a:latin typeface="Rubik" panose="02000604000000020004" pitchFamily="2" charset="-79"/>
              <a:ea typeface="Calibri" panose="020F0502020204030204" pitchFamily="34" charset="0"/>
              <a:cs typeface="Rubik" panose="020006040000000200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7338473"/>
      </p:ext>
    </p:extLst>
  </p:cSld>
  <p:clrMapOvr>
    <a:masterClrMapping/>
  </p:clrMapOvr>
</p:sld>
</file>

<file path=ppt/theme/theme1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5403</TotalTime>
  <Words>1333</Words>
  <Application>Microsoft Macintosh PowerPoint</Application>
  <DocSecurity>0</DocSecurity>
  <PresentationFormat>Широкоэкранный</PresentationFormat>
  <Paragraphs>282</Paragraphs>
  <Slides>48</Slides>
  <Notes>16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63" baseType="lpstr">
      <vt:lpstr>Akrobat Bold</vt:lpstr>
      <vt:lpstr>Arial</vt:lpstr>
      <vt:lpstr>Calibri</vt:lpstr>
      <vt:lpstr>Calibri Light</vt:lpstr>
      <vt:lpstr>Fira Sans Extra Condensed Medium</vt:lpstr>
      <vt:lpstr>Franklin Gothic Demi</vt:lpstr>
      <vt:lpstr>Garamond</vt:lpstr>
      <vt:lpstr>Roboto</vt:lpstr>
      <vt:lpstr>Rubik</vt:lpstr>
      <vt:lpstr>Rubik Bold</vt:lpstr>
      <vt:lpstr>Rubik Light</vt:lpstr>
      <vt:lpstr>Segoe UI</vt:lpstr>
      <vt:lpstr>Wingdings</vt:lpstr>
      <vt:lpstr>6_Тема Office</vt:lpstr>
      <vt:lpstr>oleObj</vt:lpstr>
      <vt:lpstr>ПРОРЫВ 2024: разбор бизнеса и поиск точек роста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Стратегия  развития компании  и бизнеса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Активизация персонала 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ИНСТРУМЕНТЫ РУКОВОДИТЕЛЯ ДЛЯ РЕШЕНИЯ ЗАДАЧ И ПРОБЛЕМ  В УСЛОВИЯХ НЕОПРЕДЕЛЁННОСТИ</dc:title>
  <dc:subject/>
  <dc:creator>Наталия Александрова</dc:creator>
  <cp:keywords/>
  <dc:description/>
  <cp:lastModifiedBy>Ирина Решетникова</cp:lastModifiedBy>
  <cp:revision>176</cp:revision>
  <dcterms:created xsi:type="dcterms:W3CDTF">2022-06-24T04:06:43Z</dcterms:created>
  <dcterms:modified xsi:type="dcterms:W3CDTF">2024-02-29T17:28:23Z</dcterms:modified>
  <cp:category/>
  <dc:identifier/>
  <cp:contentStatus/>
  <dc:language/>
  <cp:version/>
</cp:coreProperties>
</file>