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2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3" r:id="rId25"/>
    <p:sldId id="278" r:id="rId26"/>
    <p:sldId id="279" r:id="rId27"/>
    <p:sldId id="280" r:id="rId28"/>
    <p:sldId id="281" r:id="rId29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2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gif"/><Relationship Id="rId11" Type="http://schemas.openxmlformats.org/officeDocument/2006/relationships/image" Target="../media/image63.png"/><Relationship Id="rId5" Type="http://schemas.openxmlformats.org/officeDocument/2006/relationships/image" Target="../media/image57.gif"/><Relationship Id="rId10" Type="http://schemas.openxmlformats.org/officeDocument/2006/relationships/image" Target="../media/image62.gif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.png"/><Relationship Id="rId7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k.com/bud_zdorov_perm" TargetMode="External"/><Relationship Id="rId5" Type="http://schemas.openxmlformats.org/officeDocument/2006/relationships/hyperlink" Target="mailto:health@permtpp.ru" TargetMode="External"/><Relationship Id="rId10" Type="http://schemas.openxmlformats.org/officeDocument/2006/relationships/image" Target="../media/image70.png"/><Relationship Id="rId4" Type="http://schemas.openxmlformats.org/officeDocument/2006/relationships/hyperlink" Target="https://permtpp.ru/projects/ustoychivoe-razvitie-esg/zdorove-v-promyshlennom-gorode/" TargetMode="Externa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2"/>
          <p:cNvPicPr/>
          <p:nvPr/>
        </p:nvPicPr>
        <p:blipFill>
          <a:blip r:embed="rId2"/>
          <a:stretch/>
        </p:blipFill>
        <p:spPr>
          <a:xfrm>
            <a:off x="14760" y="14760"/>
            <a:ext cx="12189600" cy="68554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5"/>
          <p:cNvPicPr/>
          <p:nvPr/>
        </p:nvPicPr>
        <p:blipFill>
          <a:blip r:embed="rId3"/>
          <a:stretch/>
        </p:blipFill>
        <p:spPr>
          <a:xfrm>
            <a:off x="432000" y="216000"/>
            <a:ext cx="1799640" cy="126324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1080000" y="2075400"/>
            <a:ext cx="10008360" cy="210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Myriad Pro"/>
                <a:ea typeface="DejaVu Sans"/>
              </a:rPr>
              <a:t>Проект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Myriad Pro"/>
                <a:ea typeface="DejaVu Sans"/>
              </a:rPr>
              <a:t>«Здоровье в промышленном городе»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500480" y="5038200"/>
            <a:ext cx="9141480" cy="4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100" b="1" strike="noStrike" spc="-1">
                <a:solidFill>
                  <a:srgbClr val="FFFFFF"/>
                </a:solidFill>
                <a:latin typeface="Myriad Pro"/>
                <a:ea typeface="DejaVu Sans"/>
              </a:rPr>
              <a:t>Белов Вячеслав Артурович, президент  Пермской ТПП</a:t>
            </a:r>
            <a:endParaRPr lang="ru-RU" sz="2100" b="0" strike="noStrike" spc="-1"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1523880" y="5912280"/>
            <a:ext cx="91414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Myriad Pro"/>
                <a:ea typeface="DejaVu Sans"/>
              </a:rPr>
              <a:t>10 ноября 2023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81" name="Рисунок 80"/>
          <p:cNvPicPr/>
          <p:nvPr/>
        </p:nvPicPr>
        <p:blipFill>
          <a:blip r:embed="rId4"/>
          <a:stretch/>
        </p:blipFill>
        <p:spPr>
          <a:xfrm>
            <a:off x="10800000" y="180000"/>
            <a:ext cx="1079640" cy="148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1473120" y="1478880"/>
            <a:ext cx="98607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РЕЕСТР ПИЩЕВЫХ ПРОДУКТОВ ОТ МЕСТНЫХ (РЕГИОНАЛЬНЫХ) ПРОИЗВОДИТЕЛЕЙ, СПОСОБСТВУЮЩИХ СОБЛЮДЕНИЮ ПРИНЦИПОВ ЗДОРОВОГО ПИТАНИЯ</a:t>
            </a: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: позволит повысить осведомленность населения по обеспеченности и доступности здоровых продуктов, чем будут созданы необходимые условия для оздоровления и обогащения рациона жителей региона.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92" name="Рисунок 25"/>
          <p:cNvPicPr/>
          <p:nvPr/>
        </p:nvPicPr>
        <p:blipFill>
          <a:blip r:embed="rId4"/>
          <a:stretch/>
        </p:blipFill>
        <p:spPr>
          <a:xfrm>
            <a:off x="5359680" y="4248360"/>
            <a:ext cx="1537560" cy="1537560"/>
          </a:xfrm>
          <a:prstGeom prst="rect">
            <a:avLst/>
          </a:prstGeom>
          <a:ln>
            <a:noFill/>
          </a:ln>
        </p:spPr>
      </p:pic>
      <p:sp>
        <p:nvSpPr>
          <p:cNvPr id="193" name="CustomShape 4"/>
          <p:cNvSpPr/>
          <p:nvPr/>
        </p:nvSpPr>
        <p:spPr>
          <a:xfrm>
            <a:off x="4379400" y="5788440"/>
            <a:ext cx="354888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7030A0"/>
                </a:solidFill>
                <a:latin typeface="Arial Narrow"/>
                <a:ea typeface="DejaVu Sans"/>
              </a:rPr>
              <a:t>РЕЦЕПТЫ ДЛЯ ВКУСНОЙ </a:t>
            </a:r>
            <a:r>
              <a:t/>
            </a:r>
            <a:br/>
            <a:r>
              <a:rPr lang="ru-RU" sz="1600" b="1" strike="noStrike" spc="-1">
                <a:solidFill>
                  <a:srgbClr val="7030A0"/>
                </a:solidFill>
                <a:latin typeface="Arial Narrow"/>
                <a:ea typeface="DejaVu Sans"/>
              </a:rPr>
              <a:t>И ЗДОРОВОЙ ЖИЗНИ В ПАРТНЕРСТВЕ С ТЕЛЕКОМПАНИЕЙ «РИФЕЙ» (ВИДЕО)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94" name="Рисунок 7"/>
          <p:cNvPicPr/>
          <p:nvPr/>
        </p:nvPicPr>
        <p:blipFill>
          <a:blip r:embed="rId5"/>
          <a:stretch/>
        </p:blipFill>
        <p:spPr>
          <a:xfrm>
            <a:off x="9057600" y="2953800"/>
            <a:ext cx="1588320" cy="1588320"/>
          </a:xfrm>
          <a:prstGeom prst="rect">
            <a:avLst/>
          </a:prstGeom>
          <a:ln>
            <a:noFill/>
          </a:ln>
        </p:spPr>
      </p:pic>
      <p:sp>
        <p:nvSpPr>
          <p:cNvPr id="195" name="CustomShape 5"/>
          <p:cNvSpPr/>
          <p:nvPr/>
        </p:nvSpPr>
        <p:spPr>
          <a:xfrm>
            <a:off x="8173080" y="4619520"/>
            <a:ext cx="335772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РЕЕСТР ПИЩЕВЫХ ПРОДУКТОВ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МЕСТНЫХ (РЕГИОНАЛЬНЫХ) ПРОИЗВОДИТЕЛЕЙ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96" name="Рисунок 9"/>
          <p:cNvPicPr/>
          <p:nvPr/>
        </p:nvPicPr>
        <p:blipFill>
          <a:blip r:embed="rId6"/>
          <a:stretch/>
        </p:blipFill>
        <p:spPr>
          <a:xfrm>
            <a:off x="1409040" y="2960280"/>
            <a:ext cx="1575720" cy="1575720"/>
          </a:xfrm>
          <a:prstGeom prst="rect">
            <a:avLst/>
          </a:prstGeom>
          <a:ln>
            <a:noFill/>
          </a:ln>
        </p:spPr>
      </p:pic>
      <p:sp>
        <p:nvSpPr>
          <p:cNvPr id="197" name="CustomShape 6"/>
          <p:cNvSpPr/>
          <p:nvPr/>
        </p:nvSpPr>
        <p:spPr>
          <a:xfrm>
            <a:off x="359640" y="4711320"/>
            <a:ext cx="3927960" cy="106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ПЕРЕЧЕНЬ КРИТЕРИЕВ  КАЧЕСТВА ДЛЯ ИДЕНТИФИКАЦИИ ПИЩЕВЫХ ПРОДУКТОВ КАК СПОСОБСТВУЮЩИХ СОБЛЮДЕНИЮ ПРИНЦИПОВ ЗДОРОВОГО ПИТАНИЯ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98" name="Рисунок 15"/>
          <p:cNvPicPr/>
          <p:nvPr/>
        </p:nvPicPr>
        <p:blipFill>
          <a:blip r:embed="rId7"/>
          <a:stretch/>
        </p:blipFill>
        <p:spPr>
          <a:xfrm>
            <a:off x="546840" y="1648800"/>
            <a:ext cx="859680" cy="858600"/>
          </a:xfrm>
          <a:prstGeom prst="rect">
            <a:avLst/>
          </a:prstGeom>
          <a:ln>
            <a:noFill/>
          </a:ln>
        </p:spPr>
      </p:pic>
      <p:sp>
        <p:nvSpPr>
          <p:cNvPr id="199" name="CustomShape 7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FBDA874-98A5-49F0-BCA6-91615A526713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10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00" name="CustomShape 8"/>
          <p:cNvSpPr/>
          <p:nvPr/>
        </p:nvSpPr>
        <p:spPr>
          <a:xfrm>
            <a:off x="4800960" y="3102480"/>
            <a:ext cx="2705760" cy="905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СОХРАНИТЕ ПОЛЕЗНЫЕ ССЫЛКИ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3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204" name="CustomShape 2"/>
          <p:cNvSpPr/>
          <p:nvPr/>
        </p:nvSpPr>
        <p:spPr>
          <a:xfrm>
            <a:off x="3347280" y="163080"/>
            <a:ext cx="720252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ПРОИЗВОДИТЕЛИ ПРОДУКТОВ,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РЕКОМЕНДОВАННЫХ ДЛЯ СОБЛЮДЕНИЯ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ПРАВИЛ ЗДОРОВОГО ПИТАНИЯ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3DB8B213-1D76-4274-8649-3E4683B40F34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11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06" name="CustomShape 4"/>
          <p:cNvSpPr/>
          <p:nvPr/>
        </p:nvSpPr>
        <p:spPr>
          <a:xfrm>
            <a:off x="595800" y="1903680"/>
            <a:ext cx="34995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Мёд и продукты пчеловодства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7" name="CustomShape 5"/>
          <p:cNvSpPr/>
          <p:nvPr/>
        </p:nvSpPr>
        <p:spPr>
          <a:xfrm>
            <a:off x="590400" y="2304000"/>
            <a:ext cx="4355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22222"/>
                </a:solidFill>
                <a:latin typeface="Arial Narrow"/>
                <a:ea typeface="DejaVu Sans"/>
              </a:rPr>
              <a:t>Мучные и кондитерские изделия, масла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8" name="CustomShape 6"/>
          <p:cNvSpPr/>
          <p:nvPr/>
        </p:nvSpPr>
        <p:spPr>
          <a:xfrm>
            <a:off x="622080" y="2703960"/>
            <a:ext cx="3358800" cy="230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000" b="1" strike="noStrike" spc="-1">
                <a:solidFill>
                  <a:srgbClr val="222222"/>
                </a:solidFill>
                <a:latin typeface="Arial Narrow"/>
                <a:ea typeface="DejaVu Sans"/>
              </a:rPr>
              <a:t>Напитки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000" b="1" strike="noStrike" spc="-1">
                <a:solidFill>
                  <a:srgbClr val="222222"/>
                </a:solidFill>
                <a:latin typeface="Arial Narrow"/>
                <a:ea typeface="DejaVu Sans"/>
              </a:rPr>
              <a:t>Молоко и молочные продукты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000" b="1" strike="noStrike" spc="-1">
                <a:solidFill>
                  <a:srgbClr val="222222"/>
                </a:solidFill>
                <a:latin typeface="Arial Narrow"/>
                <a:ea typeface="DejaVu Sans"/>
              </a:rPr>
              <a:t>Яйцо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000" b="1" strike="noStrike" spc="-1">
                <a:solidFill>
                  <a:srgbClr val="222222"/>
                </a:solidFill>
                <a:latin typeface="Arial Narrow"/>
                <a:ea typeface="DejaVu Sans"/>
              </a:rPr>
              <a:t>Мясо и мясопродукты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000" b="1" strike="noStrike" spc="-1">
                <a:solidFill>
                  <a:srgbClr val="222222"/>
                </a:solidFill>
                <a:latin typeface="Arial Narrow"/>
                <a:ea typeface="DejaVu Sans"/>
              </a:rPr>
              <a:t>Продукты здорового питания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000" b="1" strike="noStrike" spc="-1">
                <a:solidFill>
                  <a:srgbClr val="222222"/>
                </a:solidFill>
                <a:latin typeface="Arial Narrow"/>
                <a:ea typeface="DejaVu Sans"/>
              </a:rPr>
              <a:t>Рыба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9" name="CustomShape 7"/>
          <p:cNvSpPr/>
          <p:nvPr/>
        </p:nvSpPr>
        <p:spPr>
          <a:xfrm>
            <a:off x="1152720" y="5112360"/>
            <a:ext cx="2445480" cy="620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4</a:t>
            </a:r>
            <a:r>
              <a:rPr lang="en-US" sz="1800" b="1" strike="noStrike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7</a:t>
            </a:r>
            <a:r>
              <a:rPr lang="ru-RU" sz="1800" b="1" strike="noStrike" spc="-1" dirty="0" smtClean="0">
                <a:solidFill>
                  <a:srgbClr val="FFFFFF"/>
                </a:solidFill>
                <a:latin typeface="Arial Narrow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FFFFFF"/>
                </a:solidFill>
                <a:latin typeface="Arial Narrow"/>
                <a:ea typeface="DejaVu Sans"/>
              </a:rPr>
              <a:t>ПРОИЗВОДИТЕЛЕЙ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Arial Narrow"/>
                <a:ea typeface="DejaVu Sans"/>
              </a:rPr>
              <a:t>ИЗ ПЕРМСКОГО КРАЯ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10" name="CustomShape 8"/>
          <p:cNvSpPr/>
          <p:nvPr/>
        </p:nvSpPr>
        <p:spPr>
          <a:xfrm>
            <a:off x="5364000" y="2703960"/>
            <a:ext cx="1944720" cy="1560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9"/>
          <p:cNvSpPr/>
          <p:nvPr/>
        </p:nvSpPr>
        <p:spPr>
          <a:xfrm>
            <a:off x="7546320" y="1903680"/>
            <a:ext cx="4061520" cy="427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Расширение реестра за счет новых участников</a:t>
            </a:r>
            <a:endParaRPr lang="ru-RU" sz="1800" b="0" strike="noStrike" spc="-1" dirty="0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Больше правил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приготовления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блюд </a:t>
            </a:r>
            <a:r>
              <a:rPr dirty="0"/>
              <a:t/>
            </a:r>
            <a:br>
              <a:rPr dirty="0"/>
            </a:b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для здорового питания в партнерстве </a:t>
            </a:r>
            <a:r>
              <a:rPr dirty="0"/>
              <a:t/>
            </a:r>
            <a:br>
              <a:rPr dirty="0"/>
            </a:b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с телеканалом «Рифей»</a:t>
            </a:r>
            <a:endParaRPr lang="ru-RU" sz="1800" b="0" strike="noStrike" spc="-1" dirty="0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Конкурс «Рабочий обед» - соревнования поваров производственных столовых</a:t>
            </a:r>
            <a:r>
              <a:rPr dirty="0"/>
              <a:t/>
            </a:r>
            <a:br>
              <a:rPr dirty="0"/>
            </a:b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(25 августа 2023 г.)</a:t>
            </a:r>
            <a:endParaRPr lang="ru-RU" sz="1800" b="0" strike="noStrike" spc="-1" dirty="0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Круглые столы с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участием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работодателей г. Перми и Пермского края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(3 августа 2023 г. - г. Березники,</a:t>
            </a:r>
            <a:r>
              <a:rPr dirty="0"/>
              <a:t/>
            </a:r>
            <a:br>
              <a:rPr dirty="0"/>
            </a:b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16 ноября — г. Пермь)</a:t>
            </a:r>
            <a:endParaRPr lang="ru-RU" sz="1800" b="0" strike="noStrike" spc="-1" dirty="0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Презентации продукции участников реестра для заведующих столовыми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211"/>
          <p:cNvPicPr/>
          <p:nvPr/>
        </p:nvPicPr>
        <p:blipFill>
          <a:blip r:embed="rId2"/>
          <a:srcRect t="6665"/>
          <a:stretch/>
        </p:blipFill>
        <p:spPr>
          <a:xfrm>
            <a:off x="9756000" y="216000"/>
            <a:ext cx="2159640" cy="3023640"/>
          </a:xfrm>
          <a:prstGeom prst="rect">
            <a:avLst/>
          </a:prstGeom>
          <a:ln>
            <a:noFill/>
          </a:ln>
        </p:spPr>
      </p:pic>
      <p:pic>
        <p:nvPicPr>
          <p:cNvPr id="213" name="Рисунок 12"/>
          <p:cNvPicPr/>
          <p:nvPr/>
        </p:nvPicPr>
        <p:blipFill>
          <a:blip r:embed="rId3"/>
          <a:stretch/>
        </p:blipFill>
        <p:spPr>
          <a:xfrm>
            <a:off x="9794520" y="3444480"/>
            <a:ext cx="2112480" cy="3242880"/>
          </a:xfrm>
          <a:prstGeom prst="rect">
            <a:avLst/>
          </a:prstGeom>
          <a:ln>
            <a:noFill/>
          </a:ln>
        </p:spPr>
      </p:pic>
      <p:pic>
        <p:nvPicPr>
          <p:cNvPr id="214" name="Рисунок 213"/>
          <p:cNvPicPr/>
          <p:nvPr/>
        </p:nvPicPr>
        <p:blipFill>
          <a:blip r:embed="rId4"/>
          <a:srcRect t="8543" r="2401"/>
          <a:stretch/>
        </p:blipFill>
        <p:spPr>
          <a:xfrm>
            <a:off x="5040360" y="216000"/>
            <a:ext cx="4463280" cy="290520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214"/>
          <p:cNvPicPr/>
          <p:nvPr/>
        </p:nvPicPr>
        <p:blipFill>
          <a:blip r:embed="rId5"/>
          <a:srcRect l="32941" t="28562" b="7394"/>
          <a:stretch/>
        </p:blipFill>
        <p:spPr>
          <a:xfrm>
            <a:off x="252000" y="205560"/>
            <a:ext cx="4539600" cy="289008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240480" y="3377160"/>
            <a:ext cx="11783160" cy="3499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ОРГАНИЗАЦИЯ УЧАСТИЯ ПРОИЗВОДИТЕЛЕЙ ПРОДУКТОВ ПИТАНИЯ ИЗ РЕЕСТРА В ГОРОДСКИХ ЯРМАРКАХ. БОЛЕЕ 53 ТЫС. ПОСЕТИТЕЛЕЙ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2019240" y="2969280"/>
            <a:ext cx="8146800" cy="3319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 Narrow"/>
                <a:ea typeface="DejaVu Sans"/>
              </a:rPr>
              <a:t>ПРОВЕДЕНИЕ ПРОМОАКЦИЙ НА МАССОВЫХ СОБЫТИЯХ. 48 МЕРОПРИЯТИЙ В 2022 И 2023 ГГ.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9370800" y="643896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49623F2-FFBC-4481-A164-0423E68E819A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12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219" name="Рисунок 218"/>
          <p:cNvPicPr/>
          <p:nvPr/>
        </p:nvPicPr>
        <p:blipFill>
          <a:blip r:embed="rId6"/>
          <a:stretch/>
        </p:blipFill>
        <p:spPr>
          <a:xfrm>
            <a:off x="337320" y="3744000"/>
            <a:ext cx="4424040" cy="2950200"/>
          </a:xfrm>
          <a:prstGeom prst="rect">
            <a:avLst/>
          </a:prstGeom>
          <a:ln>
            <a:noFill/>
          </a:ln>
        </p:spPr>
      </p:pic>
      <p:pic>
        <p:nvPicPr>
          <p:cNvPr id="220" name="Рисунок 219"/>
          <p:cNvPicPr/>
          <p:nvPr/>
        </p:nvPicPr>
        <p:blipFill>
          <a:blip r:embed="rId7"/>
          <a:stretch/>
        </p:blipFill>
        <p:spPr>
          <a:xfrm>
            <a:off x="5040000" y="3706920"/>
            <a:ext cx="4463640" cy="297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3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224" name="CustomShape 2"/>
          <p:cNvSpPr/>
          <p:nvPr/>
        </p:nvSpPr>
        <p:spPr>
          <a:xfrm>
            <a:off x="5974920" y="1005120"/>
            <a:ext cx="2754720" cy="399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ДЛЯ ДЕТЕЙ И ПОДРОСТКОВ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2616120" y="1663560"/>
            <a:ext cx="313668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ru-RU" sz="20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ШКОЛА МЯЧА. 2022 г.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Мастер-классы по баскетболу и волейболу в школах для учеников 7-13 лет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7" name="CustomShape 5"/>
          <p:cNvSpPr/>
          <p:nvPr/>
        </p:nvSpPr>
        <p:spPr>
          <a:xfrm>
            <a:off x="6614280" y="4968720"/>
            <a:ext cx="4971600" cy="161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ГЕРОИ УЛИЦ. 2022 г.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Мастер-классы по уличным видам спорта: баскетбольный и футбольный фристайл, фрисби, скейтбординг, паркур, актобатика, трикинг, BMX для учащихся 7-14 лет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28" name="Рисунок 13"/>
          <p:cNvPicPr/>
          <p:nvPr/>
        </p:nvPicPr>
        <p:blipFill>
          <a:blip r:embed="rId4"/>
          <a:srcRect t="23823" b="25307"/>
          <a:stretch/>
        </p:blipFill>
        <p:spPr>
          <a:xfrm>
            <a:off x="504000" y="1740600"/>
            <a:ext cx="2109240" cy="1429560"/>
          </a:xfrm>
          <a:prstGeom prst="rect">
            <a:avLst/>
          </a:prstGeom>
          <a:ln>
            <a:noFill/>
          </a:ln>
        </p:spPr>
      </p:pic>
      <p:sp>
        <p:nvSpPr>
          <p:cNvPr id="229" name="CustomShape 6"/>
          <p:cNvSpPr/>
          <p:nvPr/>
        </p:nvSpPr>
        <p:spPr>
          <a:xfrm>
            <a:off x="0" y="3162240"/>
            <a:ext cx="5180400" cy="5036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В ШКОЛЕ МЯЧА ПОУЧАСТВОВАЛО 1477 РЕБЯТ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30" name="Рисунок 2"/>
          <p:cNvPicPr/>
          <p:nvPr/>
        </p:nvPicPr>
        <p:blipFill>
          <a:blip r:embed="rId5"/>
          <a:stretch/>
        </p:blipFill>
        <p:spPr>
          <a:xfrm>
            <a:off x="7592400" y="1589400"/>
            <a:ext cx="4181040" cy="2787120"/>
          </a:xfrm>
          <a:prstGeom prst="rect">
            <a:avLst/>
          </a:prstGeom>
          <a:ln>
            <a:noFill/>
          </a:ln>
        </p:spPr>
      </p:pic>
      <p:pic>
        <p:nvPicPr>
          <p:cNvPr id="231" name="Рисунок 6"/>
          <p:cNvPicPr/>
          <p:nvPr/>
        </p:nvPicPr>
        <p:blipFill>
          <a:blip r:embed="rId6"/>
          <a:srcRect t="7020"/>
          <a:stretch/>
        </p:blipFill>
        <p:spPr>
          <a:xfrm>
            <a:off x="5768640" y="1536120"/>
            <a:ext cx="2217960" cy="3093480"/>
          </a:xfrm>
          <a:prstGeom prst="rect">
            <a:avLst/>
          </a:prstGeom>
          <a:ln>
            <a:noFill/>
          </a:ln>
        </p:spPr>
      </p:pic>
      <p:sp>
        <p:nvSpPr>
          <p:cNvPr id="232" name="CustomShape 7"/>
          <p:cNvSpPr/>
          <p:nvPr/>
        </p:nvSpPr>
        <p:spPr>
          <a:xfrm>
            <a:off x="6661800" y="4379040"/>
            <a:ext cx="5180400" cy="5036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ГЕРОЯМИ СТАЛО 1 006 РЕБЯТ ПОСЛЕ 34 МАСТЕР-КЛАССОВ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>
            <a:off x="9140040" y="64627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9BE9975-7688-4805-AF88-5431297A83EB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34" name="CustomShape 9"/>
          <p:cNvSpPr/>
          <p:nvPr/>
        </p:nvSpPr>
        <p:spPr>
          <a:xfrm>
            <a:off x="504000" y="3907800"/>
            <a:ext cx="3671640" cy="20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СЕМИНАРЫ ДЛЯ ТРЕНЕРОВ </a:t>
            </a:r>
            <a:r>
              <a:t/>
            </a:r>
            <a:br/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И УЧИТЕЛЕЙ ФИЗКУЛЬТУРЫ. 2023 г.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Обучение формированию у детей привычек к ведению ЗОЖ через игровые виды спорта, современным технологиям в спорте, издание сборников игр и упражнений.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5" name="CustomShape 10"/>
          <p:cNvSpPr/>
          <p:nvPr/>
        </p:nvSpPr>
        <p:spPr>
          <a:xfrm>
            <a:off x="576000" y="6048000"/>
            <a:ext cx="6037920" cy="503640"/>
          </a:xfrm>
          <a:prstGeom prst="rect">
            <a:avLst/>
          </a:prstGeom>
          <a:solidFill>
            <a:srgbClr val="FB5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4 СЕМИНАРА (12  мая, 21 октября, 19 и 25 ноября).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 БОЛЕЕ 60 ПЕДАГОГОВ-УЧАСТНИКОВ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36" name="Рисунок 235"/>
          <p:cNvPicPr/>
          <p:nvPr/>
        </p:nvPicPr>
        <p:blipFill>
          <a:blip r:embed="rId7"/>
          <a:srcRect t="32251"/>
          <a:stretch/>
        </p:blipFill>
        <p:spPr>
          <a:xfrm>
            <a:off x="3888000" y="4557600"/>
            <a:ext cx="2697480" cy="1490040"/>
          </a:xfrm>
          <a:prstGeom prst="rect">
            <a:avLst/>
          </a:prstGeom>
          <a:ln>
            <a:noFill/>
          </a:ln>
        </p:spPr>
      </p:pic>
      <p:sp>
        <p:nvSpPr>
          <p:cNvPr id="237" name="CustomShape 11"/>
          <p:cNvSpPr/>
          <p:nvPr/>
        </p:nvSpPr>
        <p:spPr>
          <a:xfrm>
            <a:off x="6661800" y="4379040"/>
            <a:ext cx="5180400" cy="5036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ГЕРОЯМИ СТАЛО 1 006 РЕБЯТ ПОСЛЕ 34 МАСТЕР-КЛАССОВ 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2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ru-RU" sz="3200" spc="-1">
                <a:solidFill>
                  <a:srgbClr val="000000"/>
                </a:solidFill>
                <a:latin typeface="Arial Narrow"/>
              </a:rPr>
              <a:t>СОБЫТИЯ ПРОЕКТА</a:t>
            </a:r>
            <a:endParaRPr lang="ru-RU" sz="3200" spc="-1">
              <a:solidFill>
                <a:prstClr val="black"/>
              </a:solidFill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6620040" y="1059480"/>
            <a:ext cx="1849320" cy="419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>
                <a:solidFill>
                  <a:srgbClr val="FFFFFF"/>
                </a:solidFill>
                <a:latin typeface="Arial Narrow"/>
              </a:rPr>
              <a:t>ДЛЯ СЕМЬИ</a:t>
            </a:r>
            <a:endParaRPr lang="ru-RU" sz="1600" spc="-1">
              <a:solidFill>
                <a:prstClr val="black"/>
              </a:solidFill>
            </a:endParaRPr>
          </a:p>
        </p:txBody>
      </p:sp>
      <p:sp>
        <p:nvSpPr>
          <p:cNvPr id="255" name="CustomShape 4"/>
          <p:cNvSpPr/>
          <p:nvPr/>
        </p:nvSpPr>
        <p:spPr>
          <a:xfrm>
            <a:off x="9178920" y="644004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/>
            <a:fld id="{2871B092-9494-4AB0-AC3F-9C74B8A2BF74}" type="slidenum">
              <a:rPr lang="ru-RU" sz="1200" spc="-1">
                <a:solidFill>
                  <a:srgbClr val="8B8B8B"/>
                </a:solidFill>
                <a:latin typeface="Calibri"/>
              </a:rPr>
              <a:pPr algn="r"/>
              <a:t>14</a:t>
            </a:fld>
            <a:endParaRPr lang="ru-RU" sz="1200" spc="-1">
              <a:solidFill>
                <a:prstClr val="black"/>
              </a:solidFill>
            </a:endParaRPr>
          </a:p>
        </p:txBody>
      </p:sp>
      <p:pic>
        <p:nvPicPr>
          <p:cNvPr id="256" name="Рисунок 2"/>
          <p:cNvPicPr/>
          <p:nvPr/>
        </p:nvPicPr>
        <p:blipFill>
          <a:blip r:embed="rId4"/>
          <a:stretch/>
        </p:blipFill>
        <p:spPr>
          <a:xfrm>
            <a:off x="667800" y="1777320"/>
            <a:ext cx="3387240" cy="2259360"/>
          </a:xfrm>
          <a:prstGeom prst="rect">
            <a:avLst/>
          </a:prstGeom>
          <a:ln>
            <a:noFill/>
          </a:ln>
        </p:spPr>
      </p:pic>
      <p:pic>
        <p:nvPicPr>
          <p:cNvPr id="257" name="Рисунок 5"/>
          <p:cNvPicPr/>
          <p:nvPr/>
        </p:nvPicPr>
        <p:blipFill>
          <a:blip r:embed="rId5"/>
          <a:stretch/>
        </p:blipFill>
        <p:spPr>
          <a:xfrm>
            <a:off x="7481880" y="3925800"/>
            <a:ext cx="3387240" cy="2259360"/>
          </a:xfrm>
          <a:prstGeom prst="rect">
            <a:avLst/>
          </a:prstGeom>
          <a:ln>
            <a:noFill/>
          </a:ln>
        </p:spPr>
      </p:pic>
      <p:sp>
        <p:nvSpPr>
          <p:cNvPr id="258" name="CustomShape 5"/>
          <p:cNvSpPr/>
          <p:nvPr/>
        </p:nvSpPr>
        <p:spPr>
          <a:xfrm>
            <a:off x="838440" y="3867840"/>
            <a:ext cx="2508120" cy="3405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spc="-1">
                <a:solidFill>
                  <a:srgbClr val="FFFFFF"/>
                </a:solidFill>
                <a:latin typeface="Arial Narrow"/>
              </a:rPr>
              <a:t>ЖИВЫЕ ИГРЫ</a:t>
            </a:r>
            <a:endParaRPr lang="ru-RU" sz="1600" spc="-1">
              <a:solidFill>
                <a:prstClr val="black"/>
              </a:solidFill>
            </a:endParaRPr>
          </a:p>
        </p:txBody>
      </p:sp>
      <p:sp>
        <p:nvSpPr>
          <p:cNvPr id="259" name="CustomShape 6"/>
          <p:cNvSpPr/>
          <p:nvPr/>
        </p:nvSpPr>
        <p:spPr>
          <a:xfrm>
            <a:off x="529200" y="4466160"/>
            <a:ext cx="681444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ru-RU" spc="-1">
                <a:solidFill>
                  <a:srgbClr val="000000"/>
                </a:solidFill>
                <a:latin typeface="Arial Narrow"/>
              </a:rPr>
              <a:t>СОЗДАНИЕ СЕРИИ ВИДЕОИГР ДЛЯ ПЕДАГОГОВ, КОТОРЫЕ БУДУТ ОБУЧАТЬ МЛАДШИХ ШКОЛЬНИКОВ ПОДВИЖНЫМ ИГРАМ </a:t>
            </a:r>
            <a:r>
              <a:rPr>
                <a:solidFill>
                  <a:prstClr val="black"/>
                </a:solidFill>
              </a:rPr>
              <a:t/>
            </a:r>
            <a:br>
              <a:rPr>
                <a:solidFill>
                  <a:prstClr val="black"/>
                </a:solidFill>
              </a:rPr>
            </a:br>
            <a:r>
              <a:rPr lang="ru-RU" spc="-1">
                <a:solidFill>
                  <a:srgbClr val="000000"/>
                </a:solidFill>
                <a:latin typeface="Arial Narrow"/>
              </a:rPr>
              <a:t>И РОДИТЕЛЯМ, КОТОРЫЕ БУДУТ ВОВЛЕКАТЬ ДЕТЕЙ В ИГРЫ И САМИ УЧАСТВОВАТЬ В НИХ (2023 г.)</a:t>
            </a:r>
            <a:endParaRPr lang="ru-RU" spc="-1">
              <a:solidFill>
                <a:prstClr val="black"/>
              </a:solidFill>
            </a:endParaRPr>
          </a:p>
        </p:txBody>
      </p:sp>
      <p:sp>
        <p:nvSpPr>
          <p:cNvPr id="260" name="CustomShape 7"/>
          <p:cNvSpPr/>
          <p:nvPr/>
        </p:nvSpPr>
        <p:spPr>
          <a:xfrm>
            <a:off x="7408080" y="3582720"/>
            <a:ext cx="3460680" cy="3405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spc="-1">
                <a:solidFill>
                  <a:srgbClr val="FFFFFF"/>
                </a:solidFill>
                <a:latin typeface="Arial Narrow"/>
              </a:rPr>
              <a:t>ЗОЖ В МОЕЙ СЕМЬЕ</a:t>
            </a:r>
            <a:endParaRPr lang="ru-RU" sz="1600" spc="-1">
              <a:solidFill>
                <a:prstClr val="black"/>
              </a:solidFill>
            </a:endParaRPr>
          </a:p>
        </p:txBody>
      </p:sp>
      <p:sp>
        <p:nvSpPr>
          <p:cNvPr id="261" name="CustomShape 8"/>
          <p:cNvSpPr/>
          <p:nvPr/>
        </p:nvSpPr>
        <p:spPr>
          <a:xfrm>
            <a:off x="4675680" y="1656000"/>
            <a:ext cx="619596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/>
            <a:r>
              <a:rPr lang="ru-RU" spc="-1">
                <a:solidFill>
                  <a:srgbClr val="000000"/>
                </a:solidFill>
                <a:latin typeface="Arial Narrow"/>
              </a:rPr>
              <a:t>ИЗДАНИЕ И РАСПРОСТРАНЕНИЕ ДНЕВНИКОВ НАБЛЮДЕНИЯ</a:t>
            </a:r>
            <a:r>
              <a:rPr>
                <a:solidFill>
                  <a:prstClr val="black"/>
                </a:solidFill>
              </a:rPr>
              <a:t/>
            </a:r>
            <a:br>
              <a:rPr>
                <a:solidFill>
                  <a:prstClr val="black"/>
                </a:solidFill>
              </a:rPr>
            </a:br>
            <a:r>
              <a:rPr lang="ru-RU" spc="-1">
                <a:solidFill>
                  <a:srgbClr val="000000"/>
                </a:solidFill>
                <a:latin typeface="Arial Narrow"/>
              </a:rPr>
              <a:t>ДЛЯ ШКОЛЬНИКОВ 4-х КЛАССОВ ДЛЯ ВЫПОЛНЕНИЯ ИССЛЕДОВАТЕЛЬСКОЙ РАБОТЫ, КОНКУРС</a:t>
            </a:r>
            <a:r>
              <a:rPr>
                <a:solidFill>
                  <a:prstClr val="black"/>
                </a:solidFill>
              </a:rPr>
              <a:t/>
            </a:r>
            <a:br>
              <a:rPr>
                <a:solidFill>
                  <a:prstClr val="black"/>
                </a:solidFill>
              </a:rPr>
            </a:br>
            <a:r>
              <a:rPr lang="ru-RU" spc="-1">
                <a:solidFill>
                  <a:srgbClr val="000000"/>
                </a:solidFill>
                <a:latin typeface="Arial Narrow"/>
              </a:rPr>
              <a:t> И НАГРАДЫ ПОБЕДИТЕЛЯМ (2022 — 2023 гг.)</a:t>
            </a:r>
            <a:endParaRPr lang="ru-RU" spc="-1">
              <a:solidFill>
                <a:prstClr val="black"/>
              </a:solidFill>
            </a:endParaRPr>
          </a:p>
        </p:txBody>
      </p:sp>
      <p:sp>
        <p:nvSpPr>
          <p:cNvPr id="262" name="CustomShape 9"/>
          <p:cNvSpPr/>
          <p:nvPr/>
        </p:nvSpPr>
        <p:spPr>
          <a:xfrm>
            <a:off x="4711680" y="2853000"/>
            <a:ext cx="61959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/>
            <a:r>
              <a:rPr lang="ru-RU" b="1" spc="-1">
                <a:solidFill>
                  <a:srgbClr val="000000"/>
                </a:solidFill>
                <a:latin typeface="Arial Narrow"/>
              </a:rPr>
              <a:t>4 ТЫС. ДНЕВНИКОВ, 12 ШКОЛ — В 2022 ГОДУ;</a:t>
            </a:r>
            <a:endParaRPr lang="ru-RU" spc="-1">
              <a:solidFill>
                <a:prstClr val="black"/>
              </a:solidFill>
            </a:endParaRPr>
          </a:p>
          <a:p>
            <a:pPr algn="r"/>
            <a:r>
              <a:rPr lang="ru-RU" b="1" spc="-1">
                <a:solidFill>
                  <a:srgbClr val="000000"/>
                </a:solidFill>
                <a:latin typeface="Arial Narrow"/>
              </a:rPr>
              <a:t>2 ТЫС. ДНЕВНИКОВ, 486 ШКОЛ — В 2023 ГОДУ.</a:t>
            </a:r>
            <a:endParaRPr lang="ru-RU" spc="-1">
              <a:solidFill>
                <a:prstClr val="black"/>
              </a:solidFill>
            </a:endParaRPr>
          </a:p>
        </p:txBody>
      </p:sp>
      <p:sp>
        <p:nvSpPr>
          <p:cNvPr id="263" name="CustomShape 10"/>
          <p:cNvSpPr/>
          <p:nvPr/>
        </p:nvSpPr>
        <p:spPr>
          <a:xfrm>
            <a:off x="535680" y="5652000"/>
            <a:ext cx="2163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ru-RU" b="1" spc="-1">
                <a:solidFill>
                  <a:srgbClr val="000000"/>
                </a:solidFill>
                <a:latin typeface="Arial Narrow"/>
              </a:rPr>
              <a:t>10 ВИДЕОИГР.</a:t>
            </a:r>
            <a:endParaRPr lang="ru-RU" spc="-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Рисунок 5"/>
          <p:cNvPicPr/>
          <p:nvPr/>
        </p:nvPicPr>
        <p:blipFill>
          <a:blip r:embed="rId2"/>
          <a:stretch/>
        </p:blipFill>
        <p:spPr>
          <a:xfrm>
            <a:off x="6856920" y="1635840"/>
            <a:ext cx="4986720" cy="4958640"/>
          </a:xfrm>
          <a:prstGeom prst="rect">
            <a:avLst/>
          </a:prstGeom>
          <a:ln>
            <a:noFill/>
          </a:ln>
        </p:spPr>
      </p:pic>
      <p:pic>
        <p:nvPicPr>
          <p:cNvPr id="239" name="Рисунок 7"/>
          <p:cNvPicPr/>
          <p:nvPr/>
        </p:nvPicPr>
        <p:blipFill>
          <a:blip r:embed="rId3"/>
          <a:stretch/>
        </p:blipFill>
        <p:spPr>
          <a:xfrm>
            <a:off x="3701880" y="3817800"/>
            <a:ext cx="3152880" cy="3037680"/>
          </a:xfrm>
          <a:prstGeom prst="rect">
            <a:avLst/>
          </a:prstGeom>
          <a:ln>
            <a:noFill/>
          </a:ln>
        </p:spPr>
      </p:pic>
      <p:pic>
        <p:nvPicPr>
          <p:cNvPr id="240" name="Рисунок 8"/>
          <p:cNvPicPr/>
          <p:nvPr/>
        </p:nvPicPr>
        <p:blipFill>
          <a:blip r:embed="rId4"/>
          <a:stretch/>
        </p:blipFill>
        <p:spPr>
          <a:xfrm>
            <a:off x="303120" y="4264560"/>
            <a:ext cx="1785240" cy="1726920"/>
          </a:xfrm>
          <a:prstGeom prst="rect">
            <a:avLst/>
          </a:prstGeom>
          <a:ln>
            <a:noFill/>
          </a:ln>
        </p:spPr>
      </p:pic>
      <p:pic>
        <p:nvPicPr>
          <p:cNvPr id="241" name="Рисунок 6"/>
          <p:cNvPicPr/>
          <p:nvPr/>
        </p:nvPicPr>
        <p:blipFill>
          <a:blip r:embed="rId5"/>
          <a:stretch/>
        </p:blipFill>
        <p:spPr>
          <a:xfrm>
            <a:off x="1842840" y="4457520"/>
            <a:ext cx="2144880" cy="213696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1343160" y="4850640"/>
            <a:ext cx="8303040" cy="55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В 2023 году В «БУДЬ ЗДОРОВ!» ПОЯВИЛОСЬ </a:t>
            </a:r>
            <a:r>
              <a:rPr lang="ru-RU" sz="20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175 РОЛИКОВ ОТ 60 БЛОГЕРОВ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43" name="Рисунок 11"/>
          <p:cNvPicPr/>
          <p:nvPr/>
        </p:nvPicPr>
        <p:blipFill>
          <a:blip r:embed="rId6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5" name="Рисунок 13"/>
          <p:cNvPicPr/>
          <p:nvPr/>
        </p:nvPicPr>
        <p:blipFill>
          <a:blip r:embed="rId7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246" name="CustomShape 3"/>
          <p:cNvSpPr/>
          <p:nvPr/>
        </p:nvSpPr>
        <p:spPr>
          <a:xfrm>
            <a:off x="5974920" y="1005120"/>
            <a:ext cx="2754720" cy="399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ДЛЯ ДЕТЕЙ И ПОДРОСТКОВ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47" name="CustomShape 4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48" name="CustomShape 5"/>
          <p:cNvSpPr/>
          <p:nvPr/>
        </p:nvSpPr>
        <p:spPr>
          <a:xfrm>
            <a:off x="387720" y="1248480"/>
            <a:ext cx="6466680" cy="318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БУДЬ ЗДОРОВ!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Вовлечение детей и подростков в блогерскую деятельность, популяризирующую физкультуру, спорт и ЗОЖ. Размещение роликов во «ВКонтакте», где участники инициативы через собственный пример участия в «живых» спортивных мероприятиях стимулируют ребят своего возраста к подобным активностям: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сформированы команды наставников, участников, экспертная группа;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ребята активно участвуют в спортивных мероприятиях, проводимых в Пермском крае.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49" name="CustomShape 6"/>
          <p:cNvSpPr/>
          <p:nvPr/>
        </p:nvSpPr>
        <p:spPr>
          <a:xfrm>
            <a:off x="9102960" y="649296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3C125ED-D379-4CE3-8B33-10A732C4C67D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265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6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6620040" y="1059480"/>
            <a:ext cx="1849320" cy="419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ДЛЯ СЕМЬИ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9178920" y="644004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EAD87E3-850F-41F5-B1E5-08C3ABBE3B15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16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70" name="CustomShape 5"/>
          <p:cNvSpPr/>
          <p:nvPr/>
        </p:nvSpPr>
        <p:spPr>
          <a:xfrm>
            <a:off x="530640" y="3145320"/>
            <a:ext cx="409536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детские забеги (от 4 до 13 лет),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трейловые забеги на различные дистанции (от 14 до 70 лет),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северная ходьба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(возраст не органичен, дети участвуют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 сопровождении взрослых)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71" name="Рисунок 6"/>
          <p:cNvPicPr/>
          <p:nvPr/>
        </p:nvPicPr>
        <p:blipFill>
          <a:blip r:embed="rId4"/>
          <a:stretch/>
        </p:blipFill>
        <p:spPr>
          <a:xfrm>
            <a:off x="4921560" y="1861560"/>
            <a:ext cx="5944680" cy="3962160"/>
          </a:xfrm>
          <a:prstGeom prst="rect">
            <a:avLst/>
          </a:prstGeom>
          <a:ln>
            <a:noFill/>
          </a:ln>
        </p:spPr>
      </p:pic>
      <p:sp>
        <p:nvSpPr>
          <p:cNvPr id="272" name="CustomShape 6"/>
          <p:cNvSpPr/>
          <p:nvPr/>
        </p:nvSpPr>
        <p:spPr>
          <a:xfrm>
            <a:off x="322560" y="1825560"/>
            <a:ext cx="4974840" cy="1143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ФЕСТИВАЛЬ БЕГА И СЕВЕРНОЙ ХОДЬБЫ </a:t>
            </a:r>
            <a:r>
              <a:t/>
            </a:r>
            <a:br/>
            <a:r>
              <a:rPr lang="ru-RU" sz="20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HOT RACE, </a:t>
            </a:r>
            <a:r>
              <a:t/>
            </a:r>
            <a:br/>
            <a:r>
              <a:rPr lang="ru-RU" sz="20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АВГУСТ 2023 ГОДА, ЧУСОВОЙ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73" name="CustomShape 7"/>
          <p:cNvSpPr/>
          <p:nvPr/>
        </p:nvSpPr>
        <p:spPr>
          <a:xfrm>
            <a:off x="360000" y="5805720"/>
            <a:ext cx="64782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Среди участников - спортсмены и любители спорта из 14 регионов РФ.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74" name="CustomShape 8"/>
          <p:cNvSpPr/>
          <p:nvPr/>
        </p:nvSpPr>
        <p:spPr>
          <a:xfrm>
            <a:off x="1272600" y="5060880"/>
            <a:ext cx="261504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400 участников забега</a:t>
            </a:r>
            <a:r>
              <a:t/>
            </a:r>
            <a:br/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+ </a:t>
            </a:r>
            <a:r>
              <a:t/>
            </a:r>
            <a:br/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300 гостей фестиваля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75" name="CustomShape 9"/>
          <p:cNvSpPr/>
          <p:nvPr/>
        </p:nvSpPr>
        <p:spPr>
          <a:xfrm>
            <a:off x="1296000" y="4968000"/>
            <a:ext cx="2518200" cy="1042200"/>
          </a:xfrm>
          <a:prstGeom prst="rect">
            <a:avLst/>
          </a:prstGeom>
          <a:noFill/>
          <a:ln w="29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277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8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6620040" y="1059480"/>
            <a:ext cx="1849320" cy="419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ДЛЯ СЕМЬИ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9178920" y="644004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E6783ED-DDDF-45C2-A2A1-927B55520A26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17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6973920" y="2907000"/>
            <a:ext cx="40953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тренировки по йоге, северной ходьбе, легкой атлетике, общей физической подготовке, пилатесу, суставной гимнастике, групповые тренировки, а также подвижные дворовые игры для детей и взрослых.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83" name="CustomShape 6"/>
          <p:cNvSpPr/>
          <p:nvPr/>
        </p:nvSpPr>
        <p:spPr>
          <a:xfrm>
            <a:off x="6636240" y="1669680"/>
            <a:ext cx="4669920" cy="11437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«ПЕРМЬ АКТИВНАЯ. ЗДОРОВЫЕ ВЫХОДНЫЕ» НА НАБЕРЕЖНОЙ,</a:t>
            </a:r>
            <a:r>
              <a:t/>
            </a:r>
            <a:br/>
            <a:r>
              <a:rPr lang="ru-RU" sz="20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ИЮНЬ-АВГУСТ 2023 ГОДА, ПЕРМЬ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84" name="Рисунок 10" descr="photo1686371344.jpeg"/>
          <p:cNvPicPr/>
          <p:nvPr/>
        </p:nvPicPr>
        <p:blipFill>
          <a:blip r:embed="rId4"/>
          <a:stretch/>
        </p:blipFill>
        <p:spPr>
          <a:xfrm>
            <a:off x="641880" y="1572480"/>
            <a:ext cx="5673240" cy="2551680"/>
          </a:xfrm>
          <a:prstGeom prst="rect">
            <a:avLst/>
          </a:prstGeom>
          <a:ln>
            <a:noFill/>
          </a:ln>
        </p:spPr>
      </p:pic>
      <p:sp>
        <p:nvSpPr>
          <p:cNvPr id="285" name="CustomShape 7"/>
          <p:cNvSpPr/>
          <p:nvPr/>
        </p:nvSpPr>
        <p:spPr>
          <a:xfrm>
            <a:off x="6589440" y="4464000"/>
            <a:ext cx="4894200" cy="198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2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A933"/>
              </a:buClr>
              <a:buFont typeface="Wingdings" charset="2"/>
              <a:buChar char=""/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каждую субботу. все лето</a:t>
            </a:r>
            <a:endParaRPr lang="ru-RU" sz="1800" b="0" strike="noStrike" spc="-1">
              <a:latin typeface="Arial"/>
            </a:endParaRPr>
          </a:p>
          <a:p>
            <a:pPr marL="216000" indent="-2142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A933"/>
              </a:buClr>
              <a:buFont typeface="Wingdings" charset="2"/>
              <a:buChar char=""/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36</a:t>
            </a: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 мероприятий</a:t>
            </a:r>
            <a:endParaRPr lang="ru-RU" sz="1800" b="0" strike="noStrike" spc="-1">
              <a:latin typeface="Arial"/>
            </a:endParaRPr>
          </a:p>
          <a:p>
            <a:pPr marL="216000" indent="-2142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A933"/>
              </a:buClr>
              <a:buFont typeface="Wingdings" charset="2"/>
              <a:buChar char=""/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476</a:t>
            </a: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 участников</a:t>
            </a:r>
            <a:endParaRPr lang="ru-RU" sz="1800" b="0" strike="noStrike" spc="-1">
              <a:latin typeface="Arial"/>
            </a:endParaRPr>
          </a:p>
          <a:p>
            <a:pPr marL="216000" indent="-2142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A933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прямые трансляции, к просмотру которых присоединилось </a:t>
            </a: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порядка 6 000 просмотров.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286" name="Рисунок 285"/>
          <p:cNvPicPr/>
          <p:nvPr/>
        </p:nvPicPr>
        <p:blipFill>
          <a:blip r:embed="rId5"/>
          <a:srcRect t="13804" b="8499"/>
          <a:stretch/>
        </p:blipFill>
        <p:spPr>
          <a:xfrm>
            <a:off x="648000" y="4196160"/>
            <a:ext cx="2951640" cy="1825560"/>
          </a:xfrm>
          <a:prstGeom prst="rect">
            <a:avLst/>
          </a:prstGeom>
          <a:ln>
            <a:noFill/>
          </a:ln>
        </p:spPr>
      </p:pic>
      <p:pic>
        <p:nvPicPr>
          <p:cNvPr id="287" name="Рисунок 286"/>
          <p:cNvPicPr/>
          <p:nvPr/>
        </p:nvPicPr>
        <p:blipFill>
          <a:blip r:embed="rId6"/>
          <a:srcRect r="22414" b="28150"/>
          <a:stretch/>
        </p:blipFill>
        <p:spPr>
          <a:xfrm>
            <a:off x="3744000" y="4212000"/>
            <a:ext cx="2591280" cy="183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Рисунок 287"/>
          <p:cNvPicPr/>
          <p:nvPr/>
        </p:nvPicPr>
        <p:blipFill>
          <a:blip r:embed="rId2"/>
          <a:srcRect l="6992" r="5586"/>
          <a:stretch/>
        </p:blipFill>
        <p:spPr>
          <a:xfrm>
            <a:off x="8100000" y="4788000"/>
            <a:ext cx="3381840" cy="1834200"/>
          </a:xfrm>
          <a:prstGeom prst="rect">
            <a:avLst/>
          </a:prstGeom>
          <a:ln>
            <a:noFill/>
          </a:ln>
        </p:spPr>
      </p:pic>
      <p:pic>
        <p:nvPicPr>
          <p:cNvPr id="289" name="Рисунок 288"/>
          <p:cNvPicPr/>
          <p:nvPr/>
        </p:nvPicPr>
        <p:blipFill>
          <a:blip r:embed="rId3"/>
          <a:srcRect r="5135"/>
          <a:stretch/>
        </p:blipFill>
        <p:spPr>
          <a:xfrm>
            <a:off x="4356000" y="2808000"/>
            <a:ext cx="3453840" cy="1726200"/>
          </a:xfrm>
          <a:prstGeom prst="rect">
            <a:avLst/>
          </a:prstGeom>
          <a:ln>
            <a:noFill/>
          </a:ln>
        </p:spPr>
      </p:pic>
      <p:pic>
        <p:nvPicPr>
          <p:cNvPr id="290" name="Рисунок 289"/>
          <p:cNvPicPr/>
          <p:nvPr/>
        </p:nvPicPr>
        <p:blipFill>
          <a:blip r:embed="rId4"/>
          <a:srcRect r="9205"/>
          <a:stretch/>
        </p:blipFill>
        <p:spPr>
          <a:xfrm>
            <a:off x="561600" y="4784400"/>
            <a:ext cx="3468600" cy="1837800"/>
          </a:xfrm>
          <a:prstGeom prst="rect">
            <a:avLst/>
          </a:prstGeom>
          <a:ln>
            <a:noFill/>
          </a:ln>
        </p:spPr>
      </p:pic>
      <p:pic>
        <p:nvPicPr>
          <p:cNvPr id="291" name="Рисунок 3"/>
          <p:cNvPicPr/>
          <p:nvPr/>
        </p:nvPicPr>
        <p:blipFill>
          <a:blip r:embed="rId5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3" name="Рисунок 8"/>
          <p:cNvPicPr/>
          <p:nvPr/>
        </p:nvPicPr>
        <p:blipFill>
          <a:blip r:embed="rId6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>
          <a:xfrm>
            <a:off x="1244880" y="1678680"/>
            <a:ext cx="101055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СОЗДАНИЕ ЦИКЛА ПОСТАНОВОЧНЫХ ВИДЕО И АУДИО СЕРИЙ «ПРОИЗВОДСТВЕННАЯ ГИМНАСТИКА»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Новые серии в 2023 году!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96" name="Рисунок 9"/>
          <p:cNvPicPr/>
          <p:nvPr/>
        </p:nvPicPr>
        <p:blipFill>
          <a:blip r:embed="rId7"/>
          <a:stretch/>
        </p:blipFill>
        <p:spPr>
          <a:xfrm>
            <a:off x="541080" y="1518120"/>
            <a:ext cx="701280" cy="700200"/>
          </a:xfrm>
          <a:prstGeom prst="rect">
            <a:avLst/>
          </a:prstGeom>
          <a:ln>
            <a:noFill/>
          </a:ln>
        </p:spPr>
      </p:pic>
      <p:sp>
        <p:nvSpPr>
          <p:cNvPr id="297" name="CustomShape 4"/>
          <p:cNvSpPr/>
          <p:nvPr/>
        </p:nvSpPr>
        <p:spPr>
          <a:xfrm>
            <a:off x="6098760" y="1094760"/>
            <a:ext cx="2754720" cy="399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ДЛЯ РАБОТАЮЩИХ ГРАЖДАН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98" name="Рисунок 5"/>
          <p:cNvPicPr/>
          <p:nvPr/>
        </p:nvPicPr>
        <p:blipFill>
          <a:blip r:embed="rId8"/>
          <a:stretch/>
        </p:blipFill>
        <p:spPr>
          <a:xfrm>
            <a:off x="541080" y="2783160"/>
            <a:ext cx="3513960" cy="1775160"/>
          </a:xfrm>
          <a:prstGeom prst="rect">
            <a:avLst/>
          </a:prstGeom>
          <a:ln>
            <a:noFill/>
          </a:ln>
        </p:spPr>
      </p:pic>
      <p:pic>
        <p:nvPicPr>
          <p:cNvPr id="299" name="Рисунок 6"/>
          <p:cNvPicPr/>
          <p:nvPr/>
        </p:nvPicPr>
        <p:blipFill>
          <a:blip r:embed="rId9"/>
          <a:stretch/>
        </p:blipFill>
        <p:spPr>
          <a:xfrm>
            <a:off x="4368960" y="4788000"/>
            <a:ext cx="3465720" cy="1834200"/>
          </a:xfrm>
          <a:prstGeom prst="rect">
            <a:avLst/>
          </a:prstGeom>
          <a:ln>
            <a:noFill/>
          </a:ln>
        </p:spPr>
      </p:pic>
      <p:sp>
        <p:nvSpPr>
          <p:cNvPr id="300" name="CustomShape 5"/>
          <p:cNvSpPr/>
          <p:nvPr/>
        </p:nvSpPr>
        <p:spPr>
          <a:xfrm>
            <a:off x="110160" y="2456640"/>
            <a:ext cx="3346560" cy="581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6 КОМПЛЕКСОВ ДЛЯ РАЗНЫХ ТИПОВ ПРОИЗВОДСТВ И ФАКТОРОВ РИСКА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01" name="CustomShape 6"/>
          <p:cNvSpPr/>
          <p:nvPr/>
        </p:nvSpPr>
        <p:spPr>
          <a:xfrm>
            <a:off x="89280" y="4627440"/>
            <a:ext cx="2508120" cy="3405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УКРЕПЛЕНИЕ ЗДОРОВЬЯ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02" name="CustomShape 7"/>
          <p:cNvSpPr/>
          <p:nvPr/>
        </p:nvSpPr>
        <p:spPr>
          <a:xfrm>
            <a:off x="3085560" y="6368400"/>
            <a:ext cx="2979720" cy="340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ПРЕДУПРЕЖДЕНИЕ УТОМЛЕНИЯ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03" name="Рисунок 13"/>
          <p:cNvPicPr/>
          <p:nvPr/>
        </p:nvPicPr>
        <p:blipFill>
          <a:blip r:embed="rId10"/>
          <a:stretch/>
        </p:blipFill>
        <p:spPr>
          <a:xfrm>
            <a:off x="8096760" y="2793960"/>
            <a:ext cx="3350160" cy="1764000"/>
          </a:xfrm>
          <a:prstGeom prst="rect">
            <a:avLst/>
          </a:prstGeom>
          <a:ln>
            <a:noFill/>
          </a:ln>
        </p:spPr>
      </p:pic>
      <p:sp>
        <p:nvSpPr>
          <p:cNvPr id="304" name="CustomShape 8"/>
          <p:cNvSpPr/>
          <p:nvPr/>
        </p:nvSpPr>
        <p:spPr>
          <a:xfrm>
            <a:off x="4710600" y="4242240"/>
            <a:ext cx="3460680" cy="3405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ПОВЫШЕНИЕ РАБОТОСПОСОБНОСТИ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05" name="CustomShape 9"/>
          <p:cNvSpPr/>
          <p:nvPr/>
        </p:nvSpPr>
        <p:spPr>
          <a:xfrm>
            <a:off x="8876520" y="2491560"/>
            <a:ext cx="2750400" cy="340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ПОДДЕРЖАНИЕ НАСТРОЕНИЯ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06" name="CustomShape 10"/>
          <p:cNvSpPr/>
          <p:nvPr/>
        </p:nvSpPr>
        <p:spPr>
          <a:xfrm>
            <a:off x="7152480" y="4634280"/>
            <a:ext cx="3445200" cy="581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ПРЕДУПРЕЖДЕНИЕ ПРОИЗВОДСТВЕННЫХ ЗАБОЛЕВАНИЙ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07" name="CustomShape 11"/>
          <p:cNvSpPr/>
          <p:nvPr/>
        </p:nvSpPr>
        <p:spPr>
          <a:xfrm>
            <a:off x="8852760" y="640440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BA4338A-ED13-47E6-A1E2-F47D883EEBDB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18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285C0D0-9302-4D60-B429-56C9CBEFF743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19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309" name="Рисунок 4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10" name="CustomShape 2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1" name="Рисунок 6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12" name="CustomShape 3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313" name="CustomShape 4"/>
          <p:cNvSpPr/>
          <p:nvPr/>
        </p:nvSpPr>
        <p:spPr>
          <a:xfrm>
            <a:off x="5429880" y="1237320"/>
            <a:ext cx="2754720" cy="566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ДЛЯ ПРОФЕССИОНАЛЬНОГО СООБЩЕСТВА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14" name="CustomShape 5"/>
          <p:cNvSpPr/>
          <p:nvPr/>
        </p:nvSpPr>
        <p:spPr>
          <a:xfrm>
            <a:off x="846720" y="5097240"/>
            <a:ext cx="1063080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NSimSun"/>
              </a:rPr>
              <a:t>Презентация проектов 2023 года, внедрения механизмов и пропаганда принципов здорового питания и практик здоровье сбережения, продвижение реестра местных (региональных) производителей, способствующих принципам здорового питания. Участники: бизнес, представители профсоюзов, участники и партнеры проекта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NSimSun"/>
              </a:rPr>
              <a:t>«Здоровье в промышленном городе».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15" name="CustomShape 6"/>
          <p:cNvSpPr/>
          <p:nvPr/>
        </p:nvSpPr>
        <p:spPr>
          <a:xfrm>
            <a:off x="846720" y="4706640"/>
            <a:ext cx="9216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10 ноября 2023 г.: Конференция «Здоровье в промышленном городе». Итоги - 2023</a:t>
            </a:r>
            <a:endParaRPr lang="ru-RU" sz="1800" b="0" strike="noStrike" spc="-1">
              <a:latin typeface="Arial"/>
            </a:endParaRPr>
          </a:p>
        </p:txBody>
      </p:sp>
      <p:grpSp>
        <p:nvGrpSpPr>
          <p:cNvPr id="316" name="Group 7"/>
          <p:cNvGrpSpPr/>
          <p:nvPr/>
        </p:nvGrpSpPr>
        <p:grpSpPr>
          <a:xfrm>
            <a:off x="929880" y="2352240"/>
            <a:ext cx="10362600" cy="2256120"/>
            <a:chOff x="929880" y="2352240"/>
            <a:chExt cx="10362600" cy="2256120"/>
          </a:xfrm>
        </p:grpSpPr>
        <p:pic>
          <p:nvPicPr>
            <p:cNvPr id="317" name="Рисунок 12"/>
            <p:cNvPicPr/>
            <p:nvPr/>
          </p:nvPicPr>
          <p:blipFill>
            <a:blip r:embed="rId4"/>
            <a:stretch/>
          </p:blipFill>
          <p:spPr>
            <a:xfrm>
              <a:off x="7911000" y="2352240"/>
              <a:ext cx="3381480" cy="2253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8" name="Рисунок 14"/>
            <p:cNvPicPr/>
            <p:nvPr/>
          </p:nvPicPr>
          <p:blipFill>
            <a:blip r:embed="rId5"/>
            <a:stretch/>
          </p:blipFill>
          <p:spPr>
            <a:xfrm>
              <a:off x="4436640" y="2352240"/>
              <a:ext cx="3385080" cy="2256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9" name="Рисунок 15"/>
            <p:cNvPicPr/>
            <p:nvPr/>
          </p:nvPicPr>
          <p:blipFill>
            <a:blip r:embed="rId6"/>
            <a:stretch/>
          </p:blipFill>
          <p:spPr>
            <a:xfrm>
              <a:off x="929880" y="2352240"/>
              <a:ext cx="3385080" cy="2256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0" name="CustomShape 8"/>
          <p:cNvSpPr/>
          <p:nvPr/>
        </p:nvSpPr>
        <p:spPr>
          <a:xfrm>
            <a:off x="828720" y="1941120"/>
            <a:ext cx="9216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14 декабря 2022 г.: Итоговое мероприятие проекта «Здоровье в промышленном городе»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5BCA496-3AF8-46DB-A08F-C807C9B10232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83" name="Рисунок 4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84" name="CustomShape 2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3"/>
          <p:cNvSpPr/>
          <p:nvPr/>
        </p:nvSpPr>
        <p:spPr>
          <a:xfrm>
            <a:off x="4320000" y="541800"/>
            <a:ext cx="33649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 ПРОБЛЕМА СЕГОДНЯ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300960" y="1431720"/>
            <a:ext cx="11359800" cy="133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УБЫЛЬ ТРУДОСПОСОБНОГО НАСЕЛЕНИЯ ПОДПИТЫВАЕТ ДЕФИЦИТ НА РЫНКЕ ТРУДА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ТРУДОСПОСОБНОЕ НАСЕЛЕНИЕ В РОССИИ СТАРЕЕТ И СОКРАЩАЕТСЯ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СТАРЕНИЕ ТРУДОСПОСОБНОГО НАСЕЛЕНИЯ УСКОРЯЕТСЯ, В ТРУДОСПОСОБНЫЙ ВОЗРАСТ ВСТУПАЕТ МАЛОЧИСЛЕННОЕ ПОКОЛЕНИЕ 1990-Х И НАЧАЛА 2000-Х ГОДОВ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87" name="Рисунок 10"/>
          <p:cNvPicPr/>
          <p:nvPr/>
        </p:nvPicPr>
        <p:blipFill>
          <a:blip r:embed="rId3"/>
          <a:stretch/>
        </p:blipFill>
        <p:spPr>
          <a:xfrm>
            <a:off x="2124000" y="3034440"/>
            <a:ext cx="7709400" cy="3393000"/>
          </a:xfrm>
          <a:prstGeom prst="rect">
            <a:avLst/>
          </a:prstGeom>
          <a:ln>
            <a:noFill/>
          </a:ln>
        </p:spPr>
      </p:pic>
      <p:sp>
        <p:nvSpPr>
          <p:cNvPr id="88" name="CustomShape 5"/>
          <p:cNvSpPr/>
          <p:nvPr/>
        </p:nvSpPr>
        <p:spPr>
          <a:xfrm>
            <a:off x="456480" y="6294960"/>
            <a:ext cx="2854440" cy="25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Данные предоставлены hh.ru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89" name="Рисунок 8"/>
          <p:cNvPicPr/>
          <p:nvPr/>
        </p:nvPicPr>
        <p:blipFill>
          <a:blip r:embed="rId4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2"/>
          <p:cNvSpPr/>
          <p:nvPr/>
        </p:nvSpPr>
        <p:spPr>
          <a:xfrm>
            <a:off x="3441240" y="470880"/>
            <a:ext cx="58874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ПОПУЛЯРИЗАЦИЯ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24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25" name="CustomShape 3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C1D6CE9-5CE1-4CDB-A6EC-B18CA4135CBD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20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358560" y="2462400"/>
            <a:ext cx="2786040" cy="297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СОВЕЩАНИЕ «СОХРАНЕНИЕ КАДРОВОГО ПОТЕНЦИАЛА – ЗАДАЧИ И ПУТИ РЕШЕНИЯ», ПЕРМЬ, 3 ФЕВРАЛЯ 2023 Г., ПЛОЩАДКА «КАМКАБЕЛЯ»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7" name="CustomShape 5"/>
          <p:cNvSpPr/>
          <p:nvPr/>
        </p:nvSpPr>
        <p:spPr>
          <a:xfrm>
            <a:off x="360000" y="1495440"/>
            <a:ext cx="5630040" cy="9651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VII ПЕРМСКИЙ ЭКОНОМИЧЕСКИЙ КОНГРЕСС,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ПЕРМЬ, 2 ФЕВРАЛЯ 2023 Г.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28" name="CustomShape 6"/>
          <p:cNvSpPr/>
          <p:nvPr/>
        </p:nvSpPr>
        <p:spPr>
          <a:xfrm>
            <a:off x="360000" y="5432400"/>
            <a:ext cx="5616000" cy="831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ДЕНЬ ГОРОДА БЕРЕЗНИКИ,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24 ИЮНЯ 2023 Г.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29" name="CustomShape 7"/>
          <p:cNvSpPr/>
          <p:nvPr/>
        </p:nvSpPr>
        <p:spPr>
          <a:xfrm>
            <a:off x="3110400" y="2460600"/>
            <a:ext cx="2878200" cy="2971800"/>
          </a:xfrm>
          <a:prstGeom prst="rect">
            <a:avLst/>
          </a:prstGeom>
          <a:solidFill>
            <a:srgbClr val="ED4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ВСЕРОССИЙСКИЙ ФОРУМ «ЗДОРОВЬЕ НАЦИИ – ОСНОВА ПРОЦВЕТАНИЯ РОССИИ»,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МОСКВА, 10 МАЯ 2023 Г. 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0" name="Рисунок 329"/>
          <p:cNvPicPr/>
          <p:nvPr/>
        </p:nvPicPr>
        <p:blipFill>
          <a:blip r:embed="rId4"/>
          <a:stretch/>
        </p:blipFill>
        <p:spPr>
          <a:xfrm>
            <a:off x="6220440" y="1396440"/>
            <a:ext cx="5011560" cy="501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3441240" y="470880"/>
            <a:ext cx="58874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ПОПУЛЯРИЗАЦИЯ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34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35" name="CustomShape 3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B186E22D-E8CB-4A90-B55E-C5427B6A06C1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21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36" name="CustomShape 4"/>
          <p:cNvSpPr/>
          <p:nvPr/>
        </p:nvSpPr>
        <p:spPr>
          <a:xfrm>
            <a:off x="5364000" y="1734840"/>
            <a:ext cx="3007440" cy="24087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ТРЕХСТОРОННАЯ КОМИССИЯ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ПО РЕГУЛИРОВАНИЮ СОЦИАЛЬНО-ТРУДОВЫХ ОТНОШЕНИЙ В ПЕРМСКОМ КРАЕ,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ПЕРМЬ, 21 МАРТА Г.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37" name="CustomShape 5"/>
          <p:cNvSpPr/>
          <p:nvPr/>
        </p:nvSpPr>
        <p:spPr>
          <a:xfrm>
            <a:off x="5365800" y="4143600"/>
            <a:ext cx="3005640" cy="1976400"/>
          </a:xfrm>
          <a:prstGeom prst="rect">
            <a:avLst/>
          </a:prstGeom>
          <a:solidFill>
            <a:srgbClr val="ED4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КРАЕВОЕ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 ИТОГОВОЕ СОВЕЩАНИЕ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ПО ОХРАНЕ ТРУДА,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ПЕРМЬ, 24 АПРЕЛЯ 2023 Г.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38" name="CustomShape 6"/>
          <p:cNvSpPr/>
          <p:nvPr/>
        </p:nvSpPr>
        <p:spPr>
          <a:xfrm>
            <a:off x="8371440" y="1728000"/>
            <a:ext cx="2934360" cy="439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ВСЕРОССИЙСКИЙ ФОРУМ «ЗДОРОВЫЕ ГОРОДА: ЕДИНСТВО ВЛАСТИ, БИЗНЕСА, НАУКИ И ОБЩЕСТВА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 В ДОСТИЖЕНИИ НАЦИОНАЛЬНЫХ ЦЕЛЕЙ РАЗВИТИЯ»,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ВОЛОГДА, 14 МАРТА 2023 Г.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39" name="Рисунок 338"/>
          <p:cNvPicPr/>
          <p:nvPr/>
        </p:nvPicPr>
        <p:blipFill>
          <a:blip r:embed="rId4"/>
          <a:stretch/>
        </p:blipFill>
        <p:spPr>
          <a:xfrm>
            <a:off x="648000" y="1620000"/>
            <a:ext cx="4608000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41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2" name="CustomShape 2"/>
          <p:cNvSpPr/>
          <p:nvPr/>
        </p:nvSpPr>
        <p:spPr>
          <a:xfrm>
            <a:off x="3441240" y="470880"/>
            <a:ext cx="58874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ПОПУЛЯРИЗАЦИЯ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43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44" name="CustomShape 3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DC8A263D-4A67-49D8-9D71-EBF8289B6D42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22</a:t>
            </a:fld>
            <a:endParaRPr lang="ru-RU" sz="1200" b="0" strike="noStrike" spc="-1">
              <a:latin typeface="Arial"/>
            </a:endParaRPr>
          </a:p>
        </p:txBody>
      </p:sp>
      <p:grpSp>
        <p:nvGrpSpPr>
          <p:cNvPr id="345" name="Group 4"/>
          <p:cNvGrpSpPr/>
          <p:nvPr/>
        </p:nvGrpSpPr>
        <p:grpSpPr>
          <a:xfrm>
            <a:off x="286200" y="1800000"/>
            <a:ext cx="5688360" cy="4212720"/>
            <a:chOff x="286200" y="1800000"/>
            <a:chExt cx="5688360" cy="4212720"/>
          </a:xfrm>
        </p:grpSpPr>
        <p:sp>
          <p:nvSpPr>
            <p:cNvPr id="346" name="CustomShape 5"/>
            <p:cNvSpPr/>
            <p:nvPr/>
          </p:nvSpPr>
          <p:spPr>
            <a:xfrm>
              <a:off x="286200" y="2846160"/>
              <a:ext cx="5688360" cy="129456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ДВУХДНЕВНЫЙ ФОРУМ «ЗДОРОВЬЕ ГОРОДА ДЛЯ ЗДОРОВЫХ ПОКОЛЕНИЙ. УЛУЧШЕНИЕ ЗДОРОВЬЯ ДЕТЕЙ </a:t>
              </a:r>
              <a:r>
                <a:t/>
              </a:r>
              <a:br/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И ПОДРОСТКОВ В РОССИЙСКИХ ШКОЛАХ», </a:t>
              </a:r>
              <a:r>
                <a:t/>
              </a:r>
              <a:br/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ПЕРМЬ, 27-28 АПРЕЛЯ 2023 Г.</a:t>
              </a: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347" name="CustomShape 6"/>
            <p:cNvSpPr/>
            <p:nvPr/>
          </p:nvSpPr>
          <p:spPr>
            <a:xfrm>
              <a:off x="286200" y="1800000"/>
              <a:ext cx="5688360" cy="104472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6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ЭКСПЕРТНЫЙ СЕМИНАР «ШКОЛА МЯЧА» </a:t>
              </a:r>
              <a:r>
                <a:t/>
              </a:r>
              <a:br/>
              <a:r>
                <a:rPr lang="ru-RU" sz="16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НА ТЕМУ «СИСТЕМА «ЗОЖ» В ОБРАЗОВАТЕЛЬНОМ УЧРЕЖДЕНИИ, ПЕРМЬ, 20 МАЯ 2023 Г.</a:t>
              </a: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348" name="CustomShape 7"/>
            <p:cNvSpPr/>
            <p:nvPr/>
          </p:nvSpPr>
          <p:spPr>
            <a:xfrm>
              <a:off x="288000" y="4142160"/>
              <a:ext cx="5686560" cy="104832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ВСЕРОСИЙСКАЯ КОНФЕРЕНЦИЯ </a:t>
              </a:r>
              <a:r>
                <a:t/>
              </a:r>
              <a:br/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«ПРО РИСКИ И БЕЗОПАСНОСТЬ», </a:t>
              </a:r>
              <a:r>
                <a:t/>
              </a:r>
              <a:br/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СОЛИКАМСК, 5-6 ИЮНЯ 2023 Г.</a:t>
              </a: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349" name="CustomShape 8"/>
            <p:cNvSpPr/>
            <p:nvPr/>
          </p:nvSpPr>
          <p:spPr>
            <a:xfrm>
              <a:off x="288000" y="5191920"/>
              <a:ext cx="5686560" cy="820800"/>
            </a:xfrm>
            <a:prstGeom prst="rect">
              <a:avLst/>
            </a:prstGeom>
            <a:solidFill>
              <a:srgbClr val="FF4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V ЮБИЛЕЙНЫЙ МЕЖДУНАРОДНЫЙ ФОРУМ  </a:t>
              </a:r>
              <a:r>
                <a:t/>
              </a:r>
              <a:br/>
              <a:r>
                <a:rPr lang="ru-RU" sz="1600" b="0" strike="noStrike" spc="-1">
                  <a:solidFill>
                    <a:srgbClr val="FFFFFF"/>
                  </a:solidFill>
                  <a:latin typeface="Arial Narrow"/>
                  <a:ea typeface="DejaVu Sans"/>
                </a:rPr>
                <a:t>«ЭКОНОМИКА ДОБРА», ГУБАХА, 1 ИЮЛЯ 2023 Г.</a:t>
              </a:r>
              <a:endParaRPr lang="ru-RU" sz="1600" b="0" strike="noStrike" spc="-1">
                <a:latin typeface="Arial"/>
              </a:endParaRPr>
            </a:p>
          </p:txBody>
        </p:sp>
      </p:grpSp>
      <p:pic>
        <p:nvPicPr>
          <p:cNvPr id="350" name="Рисунок 349"/>
          <p:cNvPicPr/>
          <p:nvPr/>
        </p:nvPicPr>
        <p:blipFill>
          <a:blip r:embed="rId4"/>
          <a:stretch/>
        </p:blipFill>
        <p:spPr>
          <a:xfrm>
            <a:off x="6192000" y="1296000"/>
            <a:ext cx="5110560" cy="511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3441240" y="470880"/>
            <a:ext cx="58874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ru-RU" sz="3200" spc="-1">
                <a:solidFill>
                  <a:srgbClr val="000000"/>
                </a:solidFill>
                <a:latin typeface="Arial Narrow"/>
              </a:rPr>
              <a:t>ПОПУЛЯРИЗАЦИЯ ПРОЕКТА</a:t>
            </a:r>
            <a:endParaRPr lang="ru-RU" sz="3200" spc="-1">
              <a:solidFill>
                <a:prstClr val="black"/>
              </a:solidFill>
            </a:endParaRPr>
          </a:p>
        </p:txBody>
      </p:sp>
      <p:pic>
        <p:nvPicPr>
          <p:cNvPr id="324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25" name="CustomShape 3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/>
            <a:fld id="{6C1D6CE9-5CE1-4CDB-A6EC-B18CA4135CBD}" type="slidenum">
              <a:rPr lang="ru-RU" sz="1200" spc="-1">
                <a:solidFill>
                  <a:srgbClr val="8B8B8B"/>
                </a:solidFill>
                <a:latin typeface="Calibri"/>
              </a:rPr>
              <a:pPr algn="r"/>
              <a:t>23</a:t>
            </a:fld>
            <a:endParaRPr lang="ru-RU" sz="1200" spc="-1">
              <a:solidFill>
                <a:prstClr val="black"/>
              </a:solidFill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358560" y="2462400"/>
            <a:ext cx="2786040" cy="38941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ЕЖЕДНЕВНАЯ </a:t>
            </a:r>
          </a:p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ГИМНАСТИКА </a:t>
            </a:r>
          </a:p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НА РАБОЧЕМ МЕСТЕ В 11:00</a:t>
            </a:r>
            <a:endParaRPr lang="ru-RU" sz="1600" spc="-1" dirty="0">
              <a:solidFill>
                <a:srgbClr val="FFFFFF"/>
              </a:solidFill>
            </a:endParaRPr>
          </a:p>
        </p:txBody>
      </p:sp>
      <p:sp>
        <p:nvSpPr>
          <p:cNvPr id="327" name="CustomShape 5"/>
          <p:cNvSpPr/>
          <p:nvPr/>
        </p:nvSpPr>
        <p:spPr>
          <a:xfrm>
            <a:off x="360000" y="1390680"/>
            <a:ext cx="5628600" cy="14622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ЛИЧНЫЙ ПРИМЕР СОТРУДНИКОВ ПЕРМСКОЙ </a:t>
            </a:r>
          </a:p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ТОРГОВО-ПРОМЫШЛЕННОЙ ПАЛАТЫ</a:t>
            </a:r>
            <a:endParaRPr lang="ru-RU" sz="1600" spc="-1" dirty="0">
              <a:solidFill>
                <a:srgbClr val="00B050"/>
              </a:solidFill>
              <a:latin typeface="Arial Narrow"/>
            </a:endParaRPr>
          </a:p>
        </p:txBody>
      </p:sp>
      <p:sp>
        <p:nvSpPr>
          <p:cNvPr id="329" name="CustomShape 7"/>
          <p:cNvSpPr/>
          <p:nvPr/>
        </p:nvSpPr>
        <p:spPr>
          <a:xfrm>
            <a:off x="3144600" y="2852936"/>
            <a:ext cx="2844000" cy="3501784"/>
          </a:xfrm>
          <a:prstGeom prst="rect">
            <a:avLst/>
          </a:prstGeom>
          <a:solidFill>
            <a:srgbClr val="ED4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ЗАНЯТИЯ ЦИГУН </a:t>
            </a:r>
          </a:p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НА ОТКРЫТОМ ВОЗДУХЕ</a:t>
            </a:r>
          </a:p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РАЗ В НЕДЕЛЮ </a:t>
            </a:r>
          </a:p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В НАЧАЛЕ РАБОЧЕГО ДНЯ</a:t>
            </a:r>
          </a:p>
          <a:p>
            <a:pPr algn="ctr"/>
            <a:r>
              <a:rPr lang="ru-RU" sz="1600" spc="-1" dirty="0">
                <a:solidFill>
                  <a:srgbClr val="FFFFFF"/>
                </a:solidFill>
                <a:latin typeface="Arial Narrow"/>
              </a:rPr>
              <a:t>В ТЕЧЕНИЕ ДВУХ МЕСЯЦЕВ</a:t>
            </a:r>
            <a:endParaRPr lang="ru-RU" sz="1600" spc="-1" dirty="0">
              <a:solidFill>
                <a:srgbClr val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76C0DB-1CFA-28D8-C77E-C66AECB3C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74" y="1318188"/>
            <a:ext cx="5106372" cy="51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06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52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CustomShape 2"/>
          <p:cNvSpPr/>
          <p:nvPr/>
        </p:nvSpPr>
        <p:spPr>
          <a:xfrm>
            <a:off x="3316680" y="44496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ПОСМОТРИТЕ СВОИМИ ГЛАЗАМИ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54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55" name="CustomShape 3"/>
          <p:cNvSpPr/>
          <p:nvPr/>
        </p:nvSpPr>
        <p:spPr>
          <a:xfrm>
            <a:off x="1152000" y="1548000"/>
            <a:ext cx="5311440" cy="491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  ЗАГЛЯНИТЕ В НАШ ДНЕВНИК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56" name="Рисунок 7"/>
          <p:cNvPicPr/>
          <p:nvPr/>
        </p:nvPicPr>
        <p:blipFill>
          <a:blip r:embed="rId4"/>
          <a:stretch/>
        </p:blipFill>
        <p:spPr>
          <a:xfrm>
            <a:off x="3213000" y="2328120"/>
            <a:ext cx="1271160" cy="1271160"/>
          </a:xfrm>
          <a:prstGeom prst="rect">
            <a:avLst/>
          </a:prstGeom>
          <a:ln>
            <a:noFill/>
          </a:ln>
        </p:spPr>
      </p:pic>
      <p:pic>
        <p:nvPicPr>
          <p:cNvPr id="357" name="Рисунок 14"/>
          <p:cNvPicPr/>
          <p:nvPr/>
        </p:nvPicPr>
        <p:blipFill>
          <a:blip r:embed="rId5"/>
          <a:stretch/>
        </p:blipFill>
        <p:spPr>
          <a:xfrm>
            <a:off x="1845000" y="2337120"/>
            <a:ext cx="1271160" cy="1271160"/>
          </a:xfrm>
          <a:prstGeom prst="rect">
            <a:avLst/>
          </a:prstGeom>
          <a:ln>
            <a:noFill/>
          </a:ln>
        </p:spPr>
      </p:pic>
      <p:pic>
        <p:nvPicPr>
          <p:cNvPr id="358" name="Рисунок 16"/>
          <p:cNvPicPr/>
          <p:nvPr/>
        </p:nvPicPr>
        <p:blipFill>
          <a:blip r:embed="rId6"/>
          <a:stretch/>
        </p:blipFill>
        <p:spPr>
          <a:xfrm>
            <a:off x="496080" y="2328120"/>
            <a:ext cx="1249560" cy="1249560"/>
          </a:xfrm>
          <a:prstGeom prst="rect">
            <a:avLst/>
          </a:prstGeom>
          <a:ln>
            <a:noFill/>
          </a:ln>
        </p:spPr>
      </p:pic>
      <p:sp>
        <p:nvSpPr>
          <p:cNvPr id="359" name="CustomShape 4"/>
          <p:cNvSpPr/>
          <p:nvPr/>
        </p:nvSpPr>
        <p:spPr>
          <a:xfrm>
            <a:off x="1850760" y="3609720"/>
            <a:ext cx="18226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ВЫПУСК №2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3219840" y="3609720"/>
            <a:ext cx="18226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ВЫПУСК №3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61" name="Рисунок 20"/>
          <p:cNvPicPr/>
          <p:nvPr/>
        </p:nvPicPr>
        <p:blipFill>
          <a:blip r:embed="rId7"/>
          <a:stretch/>
        </p:blipFill>
        <p:spPr>
          <a:xfrm>
            <a:off x="7602480" y="1383120"/>
            <a:ext cx="3731400" cy="5274000"/>
          </a:xfrm>
          <a:prstGeom prst="rect">
            <a:avLst/>
          </a:prstGeom>
          <a:ln>
            <a:noFill/>
          </a:ln>
        </p:spPr>
      </p:pic>
      <p:pic>
        <p:nvPicPr>
          <p:cNvPr id="362" name="Рисунок 21"/>
          <p:cNvPicPr/>
          <p:nvPr/>
        </p:nvPicPr>
        <p:blipFill>
          <a:blip r:embed="rId8"/>
          <a:srcRect l="24021" t="14148" r="12716" b="49276"/>
          <a:stretch/>
        </p:blipFill>
        <p:spPr>
          <a:xfrm>
            <a:off x="438480" y="4390920"/>
            <a:ext cx="7014240" cy="2319840"/>
          </a:xfrm>
          <a:prstGeom prst="rect">
            <a:avLst/>
          </a:prstGeom>
          <a:ln>
            <a:noFill/>
          </a:ln>
        </p:spPr>
      </p:pic>
      <p:pic>
        <p:nvPicPr>
          <p:cNvPr id="363" name="Рисунок 22"/>
          <p:cNvPicPr/>
          <p:nvPr/>
        </p:nvPicPr>
        <p:blipFill>
          <a:blip r:embed="rId9"/>
          <a:stretch/>
        </p:blipFill>
        <p:spPr>
          <a:xfrm>
            <a:off x="595800" y="5954760"/>
            <a:ext cx="702720" cy="702720"/>
          </a:xfrm>
          <a:prstGeom prst="rect">
            <a:avLst/>
          </a:prstGeom>
          <a:ln>
            <a:noFill/>
          </a:ln>
        </p:spPr>
      </p:pic>
      <p:sp>
        <p:nvSpPr>
          <p:cNvPr id="364" name="CustomShape 6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D1C39DA-3F55-49E2-B6D6-02DDD8441331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24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365" name="Рисунок 5"/>
          <p:cNvPicPr/>
          <p:nvPr/>
        </p:nvPicPr>
        <p:blipFill>
          <a:blip r:embed="rId10"/>
          <a:stretch/>
        </p:blipFill>
        <p:spPr>
          <a:xfrm>
            <a:off x="4572000" y="2328120"/>
            <a:ext cx="1280160" cy="1280160"/>
          </a:xfrm>
          <a:prstGeom prst="rect">
            <a:avLst/>
          </a:prstGeom>
          <a:ln>
            <a:noFill/>
          </a:ln>
        </p:spPr>
      </p:pic>
      <p:sp>
        <p:nvSpPr>
          <p:cNvPr id="366" name="CustomShape 7"/>
          <p:cNvSpPr/>
          <p:nvPr/>
        </p:nvSpPr>
        <p:spPr>
          <a:xfrm>
            <a:off x="4593240" y="3609720"/>
            <a:ext cx="18226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ВЫПУСК №4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67" name="Рисунок 366"/>
          <p:cNvPicPr/>
          <p:nvPr/>
        </p:nvPicPr>
        <p:blipFill>
          <a:blip r:embed="rId11"/>
          <a:stretch/>
        </p:blipFill>
        <p:spPr>
          <a:xfrm>
            <a:off x="5961600" y="2400120"/>
            <a:ext cx="1150560" cy="1150560"/>
          </a:xfrm>
          <a:prstGeom prst="rect">
            <a:avLst/>
          </a:prstGeom>
          <a:ln>
            <a:noFill/>
          </a:ln>
        </p:spPr>
      </p:pic>
      <p:sp>
        <p:nvSpPr>
          <p:cNvPr id="368" name="CustomShape 8"/>
          <p:cNvSpPr/>
          <p:nvPr/>
        </p:nvSpPr>
        <p:spPr>
          <a:xfrm>
            <a:off x="518760" y="3609720"/>
            <a:ext cx="18226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ВЫПУСК №1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69" name="CustomShape 9"/>
          <p:cNvSpPr/>
          <p:nvPr/>
        </p:nvSpPr>
        <p:spPr>
          <a:xfrm>
            <a:off x="5925240" y="3609720"/>
            <a:ext cx="18226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ВЫПУСК №5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EF20FCC7-2B11-4AC6-92DC-66236E665084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25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371" name="Рисунок 4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72" name="CustomShape 2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3" name="Рисунок 6"/>
          <p:cNvPicPr/>
          <p:nvPr/>
        </p:nvPicPr>
        <p:blipFill>
          <a:blip r:embed="rId3"/>
          <a:srcRect t="17736" b="27980"/>
          <a:stretch/>
        </p:blipFill>
        <p:spPr>
          <a:xfrm>
            <a:off x="9279720" y="18864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74" name="CustomShape 3"/>
          <p:cNvSpPr/>
          <p:nvPr/>
        </p:nvSpPr>
        <p:spPr>
          <a:xfrm>
            <a:off x="2567608" y="347760"/>
            <a:ext cx="720252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ВЗАИМОДЕЙСТВИ</a:t>
            </a:r>
            <a:r>
              <a:rPr lang="ru-RU" sz="3200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Е </a:t>
            </a:r>
          </a:p>
          <a:p>
            <a:pPr algn="ctr">
              <a:lnSpc>
                <a:spcPct val="100000"/>
              </a:lnSpc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С РАБОТОДАТЕЛЯМИ </a:t>
            </a:r>
            <a:r>
              <a:rPr lang="ru-RU" sz="3200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в 2023-2024 годах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 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75" name="CustomShape 4"/>
          <p:cNvSpPr/>
          <p:nvPr/>
        </p:nvSpPr>
        <p:spPr>
          <a:xfrm>
            <a:off x="350108" y="1285179"/>
            <a:ext cx="7845840" cy="49075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1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Взаимодействие с работодателями для обеспечения с их стороны поддержки работников в их выборе здорового образа жизни, увлечении активными</a:t>
            </a:r>
            <a:r>
              <a:rPr dirty="0"/>
              <a:t/>
            </a:r>
            <a:br>
              <a:rPr dirty="0"/>
            </a:br>
            <a:r>
              <a:rPr lang="ru-RU" sz="1800" b="1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видами спорта, создании условий для здорового питания.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1. Мы делимся всеми наработками и информационными материалами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для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трансляции их в среде сотрудников на собственных ресурсах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компаний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2. Организуем деловые мероприятия: форумы, круглые столы</a:t>
            </a:r>
            <a:r>
              <a:rPr lang="ru-RU" sz="1800" b="0" strike="noStrike" spc="-1" dirty="0">
                <a:solidFill>
                  <a:srgbClr val="000000"/>
                </a:solidFill>
                <a:latin typeface="Nachlieli CLM"/>
                <a:ea typeface="Nachlieli CLM"/>
              </a:rPr>
              <a:t>*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, онлайн-встречи.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3.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Разрабатываем механизмы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внедрения производственной гимнастики </a:t>
            </a:r>
            <a:r>
              <a:rPr dirty="0"/>
              <a:t/>
            </a:r>
            <a:br>
              <a:rPr dirty="0"/>
            </a:b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на предприятии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и осуществляем экспертную поддержку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внедрения циклов производственной гимнастики.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4.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Способствуем организации правильного питания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на предприятиях Пермского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края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с участием медицинских экспертов и технологов (для включения в рацион </a:t>
            </a:r>
            <a:r>
              <a:rPr lang="ru-RU" sz="1800" b="0" strike="noStrike" spc="-1" dirty="0" err="1" smtClean="0">
                <a:solidFill>
                  <a:srgbClr val="000000"/>
                </a:solidFill>
                <a:latin typeface="Arial Narrow"/>
                <a:ea typeface="DejaVu Sans"/>
              </a:rPr>
              <a:t>корпора-тивных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столовых продуктов питания и технологий приготовления, способствующих здоровому образу жизни).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5. Делимся презентациями 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лучших решений, практик и программ, реализуемых в РФ, библиотеки корпоративных программ по укреплению здоровья работников Минздрава России.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376" name="Рисунок 375"/>
          <p:cNvPicPr/>
          <p:nvPr/>
        </p:nvPicPr>
        <p:blipFill>
          <a:blip r:embed="rId4"/>
          <a:srcRect l="20176" r="27774"/>
          <a:stretch/>
        </p:blipFill>
        <p:spPr>
          <a:xfrm>
            <a:off x="8061480" y="1656000"/>
            <a:ext cx="1766160" cy="2262960"/>
          </a:xfrm>
          <a:prstGeom prst="rect">
            <a:avLst/>
          </a:prstGeom>
          <a:ln>
            <a:noFill/>
          </a:ln>
        </p:spPr>
      </p:pic>
      <p:pic>
        <p:nvPicPr>
          <p:cNvPr id="377" name="Рисунок 376"/>
          <p:cNvPicPr/>
          <p:nvPr/>
        </p:nvPicPr>
        <p:blipFill>
          <a:blip r:embed="rId5"/>
          <a:stretch/>
        </p:blipFill>
        <p:spPr>
          <a:xfrm>
            <a:off x="8064000" y="3983400"/>
            <a:ext cx="3528000" cy="2460600"/>
          </a:xfrm>
          <a:prstGeom prst="rect">
            <a:avLst/>
          </a:prstGeom>
          <a:ln>
            <a:noFill/>
          </a:ln>
        </p:spPr>
      </p:pic>
      <p:pic>
        <p:nvPicPr>
          <p:cNvPr id="378" name="Рисунок 377"/>
          <p:cNvPicPr/>
          <p:nvPr/>
        </p:nvPicPr>
        <p:blipFill>
          <a:blip r:embed="rId6"/>
          <a:srcRect l="13391" r="37802"/>
          <a:stretch/>
        </p:blipFill>
        <p:spPr>
          <a:xfrm>
            <a:off x="9899640" y="1656000"/>
            <a:ext cx="1656360" cy="2262960"/>
          </a:xfrm>
          <a:prstGeom prst="rect">
            <a:avLst/>
          </a:prstGeom>
          <a:ln>
            <a:noFill/>
          </a:ln>
        </p:spPr>
      </p:pic>
      <p:sp>
        <p:nvSpPr>
          <p:cNvPr id="379" name="CustomShape 5"/>
          <p:cNvSpPr/>
          <p:nvPr/>
        </p:nvSpPr>
        <p:spPr>
          <a:xfrm>
            <a:off x="432000" y="6105780"/>
            <a:ext cx="7488000" cy="432000"/>
          </a:xfrm>
          <a:prstGeom prst="rect">
            <a:avLst/>
          </a:prstGeom>
          <a:solidFill>
            <a:srgbClr val="00A9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ru-RU" sz="1800" b="0" strike="noStrike" spc="-1" dirty="0">
                <a:solidFill>
                  <a:srgbClr val="FFFFFF"/>
                </a:solidFill>
                <a:latin typeface="Nachlieli CLM"/>
                <a:ea typeface="Nachlieli CLM"/>
              </a:rPr>
              <a:t>*</a:t>
            </a:r>
            <a:r>
              <a:rPr lang="ru-RU" sz="1800" b="0" strike="noStrike" spc="-1" dirty="0">
                <a:solidFill>
                  <a:srgbClr val="FFFFFF"/>
                </a:solidFill>
                <a:latin typeface="Arial Narrow"/>
              </a:rPr>
              <a:t>16 НОЯБРЯ 2023 </a:t>
            </a:r>
            <a:r>
              <a:rPr lang="ru-RU" spc="-1" dirty="0">
                <a:solidFill>
                  <a:srgbClr val="FFFFFF"/>
                </a:solidFill>
                <a:latin typeface="Arial Narrow"/>
              </a:rPr>
              <a:t>г</a:t>
            </a:r>
            <a:r>
              <a:rPr lang="ru-RU" sz="1800" b="0" strike="noStrike" spc="-1" dirty="0" smtClean="0">
                <a:solidFill>
                  <a:srgbClr val="FFFFFF"/>
                </a:solidFill>
                <a:latin typeface="Arial Narrow"/>
              </a:rPr>
              <a:t>.: </a:t>
            </a:r>
            <a:r>
              <a:rPr lang="ru-RU" sz="1800" b="0" strike="noStrike" spc="-1" dirty="0">
                <a:solidFill>
                  <a:srgbClr val="FFFFFF"/>
                </a:solidFill>
                <a:latin typeface="Arial Narrow"/>
              </a:rPr>
              <a:t>КРУГЛЫЙ СТОЛ «ЗДОРОВЬЕ В ПРОМЫШЛЕННОМ ГОРОДЕ»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FEACDAB-0640-4188-95B7-A4AAFB4A7186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26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381" name="Рисунок 4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382" name="CustomShape 2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CustomShape 3"/>
          <p:cNvSpPr/>
          <p:nvPr/>
        </p:nvSpPr>
        <p:spPr>
          <a:xfrm>
            <a:off x="346068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КАК СТАТЬ ЧАСТЬЮ ПРОЕКТА?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84" name="Рисунок 7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385" name="CustomShape 4"/>
          <p:cNvSpPr/>
          <p:nvPr/>
        </p:nvSpPr>
        <p:spPr>
          <a:xfrm>
            <a:off x="6674400" y="4231800"/>
            <a:ext cx="5164920" cy="2306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Информация о проекте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:  </a:t>
            </a:r>
            <a:r>
              <a:rPr lang="ru-RU" sz="1800" b="0" u="sng" strike="noStrike" spc="-1" dirty="0">
                <a:solidFill>
                  <a:srgbClr val="0563C1"/>
                </a:solidFill>
                <a:uFillTx/>
                <a:latin typeface="Arial Narrow"/>
                <a:ea typeface="DejaVu Sans"/>
                <a:hlinkClick r:id="rId4"/>
              </a:rPr>
              <a:t>https://permtpp.ru/projects/ustoychivoe-razvitie-esg/zdorove-v-promyshlennom-gorode/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Написать команде проекта: </a:t>
            </a:r>
            <a:r>
              <a:rPr lang="ru-RU" sz="1800" b="1" u="sng" strike="noStrike" spc="-1" dirty="0">
                <a:solidFill>
                  <a:srgbClr val="0563C1"/>
                </a:solidFill>
                <a:uFillTx/>
                <a:latin typeface="Arial Narrow"/>
                <a:ea typeface="DejaVu Sans"/>
                <a:hlinkClick r:id="rId5"/>
              </a:rPr>
              <a:t>health@permtpp.ru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Быть в сообществе единомышленников: </a:t>
            </a:r>
            <a:r>
              <a:rPr lang="ru-RU" sz="1800" b="0" u="sng" strike="noStrike" spc="-1" dirty="0">
                <a:solidFill>
                  <a:srgbClr val="0563C1"/>
                </a:solidFill>
                <a:uFillTx/>
                <a:latin typeface="Arial Narrow"/>
                <a:ea typeface="DejaVu Sans"/>
                <a:hlinkClick r:id="rId6"/>
              </a:rPr>
              <a:t>https://vk.com/bud_zdorov_perm</a:t>
            </a: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386" name="Рисунок 9"/>
          <p:cNvPicPr/>
          <p:nvPr/>
        </p:nvPicPr>
        <p:blipFill>
          <a:blip r:embed="rId7"/>
          <a:stretch/>
        </p:blipFill>
        <p:spPr>
          <a:xfrm>
            <a:off x="803520" y="2060640"/>
            <a:ext cx="1699560" cy="2550240"/>
          </a:xfrm>
          <a:prstGeom prst="rect">
            <a:avLst/>
          </a:prstGeom>
          <a:ln>
            <a:noFill/>
          </a:ln>
        </p:spPr>
      </p:pic>
      <p:pic>
        <p:nvPicPr>
          <p:cNvPr id="387" name="Рисунок 10"/>
          <p:cNvPicPr/>
          <p:nvPr/>
        </p:nvPicPr>
        <p:blipFill>
          <a:blip r:embed="rId8"/>
          <a:stretch/>
        </p:blipFill>
        <p:spPr>
          <a:xfrm>
            <a:off x="3355560" y="2060640"/>
            <a:ext cx="1699560" cy="2550240"/>
          </a:xfrm>
          <a:prstGeom prst="rect">
            <a:avLst/>
          </a:prstGeom>
          <a:ln>
            <a:noFill/>
          </a:ln>
        </p:spPr>
      </p:pic>
      <p:sp>
        <p:nvSpPr>
          <p:cNvPr id="388" name="CustomShape 5"/>
          <p:cNvSpPr/>
          <p:nvPr/>
        </p:nvSpPr>
        <p:spPr>
          <a:xfrm>
            <a:off x="5994360" y="2125440"/>
            <a:ext cx="2334240" cy="7678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Применение разработок проекта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89" name="CustomShape 6"/>
          <p:cNvSpPr/>
          <p:nvPr/>
        </p:nvSpPr>
        <p:spPr>
          <a:xfrm>
            <a:off x="8459280" y="2125440"/>
            <a:ext cx="2400840" cy="767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Презентация корпоративных практик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90" name="CustomShape 7"/>
          <p:cNvSpPr/>
          <p:nvPr/>
        </p:nvSpPr>
        <p:spPr>
          <a:xfrm>
            <a:off x="5994360" y="3016800"/>
            <a:ext cx="2334240" cy="767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Информационное партнерство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91" name="CustomShape 8"/>
          <p:cNvSpPr/>
          <p:nvPr/>
        </p:nvSpPr>
        <p:spPr>
          <a:xfrm>
            <a:off x="8459280" y="3016800"/>
            <a:ext cx="2400840" cy="767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Совместные инициативы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92" name="CustomShape 9"/>
          <p:cNvSpPr/>
          <p:nvPr/>
        </p:nvSpPr>
        <p:spPr>
          <a:xfrm>
            <a:off x="5994360" y="1617120"/>
            <a:ext cx="4865760" cy="389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ВОЗМОЖНЫЕ ВАРИАНТЫ ВКЛЮЧЕНИЯ В ПРОЕКТ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93" name="CustomShape 10"/>
          <p:cNvSpPr/>
          <p:nvPr/>
        </p:nvSpPr>
        <p:spPr>
          <a:xfrm>
            <a:off x="397440" y="4676040"/>
            <a:ext cx="251208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ТАТЬЯНА ПРОКОПЧУК</a:t>
            </a: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,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вице-президент по проектной деятельности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94" name="CustomShape 11"/>
          <p:cNvSpPr/>
          <p:nvPr/>
        </p:nvSpPr>
        <p:spPr>
          <a:xfrm>
            <a:off x="3072960" y="4675320"/>
            <a:ext cx="2325960" cy="106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ОЛЬГА ГИЛЁВА</a:t>
            </a: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,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координатор направления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(342) 235-78-48 (доб. 145), gileva@permtpp.ru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95" name="Рисунок 22"/>
          <p:cNvPicPr/>
          <p:nvPr/>
        </p:nvPicPr>
        <p:blipFill>
          <a:blip r:embed="rId9"/>
          <a:stretch/>
        </p:blipFill>
        <p:spPr>
          <a:xfrm>
            <a:off x="5859000" y="4344120"/>
            <a:ext cx="797760" cy="797760"/>
          </a:xfrm>
          <a:prstGeom prst="rect">
            <a:avLst/>
          </a:prstGeom>
          <a:ln>
            <a:noFill/>
          </a:ln>
        </p:spPr>
      </p:pic>
      <p:pic>
        <p:nvPicPr>
          <p:cNvPr id="396" name="Рисунок 23"/>
          <p:cNvPicPr/>
          <p:nvPr/>
        </p:nvPicPr>
        <p:blipFill>
          <a:blip r:embed="rId10"/>
          <a:stretch/>
        </p:blipFill>
        <p:spPr>
          <a:xfrm>
            <a:off x="5834160" y="5814000"/>
            <a:ext cx="822600" cy="82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>
            <a:noFill/>
          </a:ln>
        </p:spPr>
      </p:pic>
      <p:sp>
        <p:nvSpPr>
          <p:cNvPr id="398" name="CustomShape 1"/>
          <p:cNvSpPr/>
          <p:nvPr/>
        </p:nvSpPr>
        <p:spPr>
          <a:xfrm>
            <a:off x="1523880" y="2673720"/>
            <a:ext cx="91414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Myriad Pro"/>
                <a:ea typeface="DejaVu Sans"/>
              </a:rPr>
              <a:t>БЛАГОДАРЮ ЗА ВНИМАНИЕ!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1523880" y="5741640"/>
            <a:ext cx="91414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Calibri"/>
              </a:rPr>
              <a:t>г. Пермь, ул. Советская, 24Б</a:t>
            </a:r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Calibri"/>
              </a:rPr>
              <a:t>+7 (342) 235-78-48, permtpp@permtpp.ru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00" name="Рисунок 1"/>
          <p:cNvPicPr/>
          <p:nvPr/>
        </p:nvPicPr>
        <p:blipFill>
          <a:blip r:embed="rId3"/>
          <a:stretch/>
        </p:blipFill>
        <p:spPr>
          <a:xfrm>
            <a:off x="5467320" y="4076640"/>
            <a:ext cx="1254960" cy="1254960"/>
          </a:xfrm>
          <a:prstGeom prst="rect">
            <a:avLst/>
          </a:prstGeom>
          <a:ln>
            <a:noFill/>
          </a:ln>
        </p:spPr>
      </p:pic>
      <p:pic>
        <p:nvPicPr>
          <p:cNvPr id="401" name="Рисунок 5"/>
          <p:cNvPicPr/>
          <p:nvPr/>
        </p:nvPicPr>
        <p:blipFill>
          <a:blip r:embed="rId4"/>
          <a:stretch/>
        </p:blipFill>
        <p:spPr>
          <a:xfrm>
            <a:off x="432360" y="216360"/>
            <a:ext cx="1799640" cy="1263240"/>
          </a:xfrm>
          <a:prstGeom prst="rect">
            <a:avLst/>
          </a:prstGeom>
          <a:ln>
            <a:noFill/>
          </a:ln>
        </p:spPr>
      </p:pic>
      <p:pic>
        <p:nvPicPr>
          <p:cNvPr id="402" name="Рисунок 401"/>
          <p:cNvPicPr/>
          <p:nvPr/>
        </p:nvPicPr>
        <p:blipFill>
          <a:blip r:embed="rId5"/>
          <a:stretch/>
        </p:blipFill>
        <p:spPr>
          <a:xfrm>
            <a:off x="10800360" y="180360"/>
            <a:ext cx="1079640" cy="148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12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9332280" y="6314760"/>
            <a:ext cx="20800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*по данным ЦОЗМП за 2020 год 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3184560" y="505800"/>
            <a:ext cx="610236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СОСТОЯНИЕ ЗДОРОВЬЯ ПЕРМЯКОВ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94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95" name="CustomShape 4"/>
          <p:cNvSpPr/>
          <p:nvPr/>
        </p:nvSpPr>
        <p:spPr>
          <a:xfrm>
            <a:off x="432000" y="2133720"/>
            <a:ext cx="4138920" cy="254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  <a:spcBef>
                <a:spcPts val="23811"/>
              </a:spcBef>
              <a:spcAft>
                <a:spcPts val="23811"/>
              </a:spcAft>
            </a:pPr>
            <a:r>
              <a:rPr lang="ru-RU" sz="2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Распространенность </a:t>
            </a:r>
            <a:r>
              <a:t/>
            </a:r>
            <a:br/>
            <a:r>
              <a:rPr lang="ru-RU" sz="2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основных факторов риска</a:t>
            </a:r>
            <a:r>
              <a:t/>
            </a:r>
            <a:br/>
            <a:r>
              <a:rPr lang="ru-RU" sz="2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неинфекционных</a:t>
            </a:r>
            <a:r>
              <a:t/>
            </a:r>
            <a:br/>
            <a:r>
              <a:rPr lang="ru-RU" sz="2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заболеваний </a:t>
            </a:r>
            <a:r>
              <a:t/>
            </a:r>
            <a:br/>
            <a:r>
              <a:rPr lang="ru-RU" sz="2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в Пермском крае</a:t>
            </a:r>
            <a:r>
              <a:rPr lang="ru-RU" sz="2800" b="1" strike="noStrike" spc="-1">
                <a:solidFill>
                  <a:srgbClr val="000000"/>
                </a:solidFill>
                <a:latin typeface="Arial Narrow"/>
                <a:ea typeface="Nachlieli CLM"/>
              </a:rPr>
              <a:t>*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4"/>
          <a:stretch/>
        </p:blipFill>
        <p:spPr>
          <a:xfrm>
            <a:off x="7014240" y="1639440"/>
            <a:ext cx="4649040" cy="4695840"/>
          </a:xfrm>
          <a:prstGeom prst="rect">
            <a:avLst/>
          </a:prstGeom>
          <a:ln>
            <a:noFill/>
          </a:ln>
        </p:spPr>
      </p:pic>
      <p:sp>
        <p:nvSpPr>
          <p:cNvPr id="97" name="CustomShape 5"/>
          <p:cNvSpPr/>
          <p:nvPr/>
        </p:nvSpPr>
        <p:spPr>
          <a:xfrm>
            <a:off x="5112000" y="1950840"/>
            <a:ext cx="189000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 err="1" smtClean="0">
                <a:solidFill>
                  <a:srgbClr val="000000"/>
                </a:solidFill>
                <a:latin typeface="Arial Narrow"/>
                <a:ea typeface="DejaVu Sans"/>
              </a:rPr>
              <a:t>Злоупотребле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-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Arial Narrow"/>
                <a:ea typeface="DejaVu Sans"/>
              </a:rPr>
              <a:t>ние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алкоголем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5093280" y="2880000"/>
            <a:ext cx="9846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Курение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99" name="CustomShape 7"/>
          <p:cNvSpPr/>
          <p:nvPr/>
        </p:nvSpPr>
        <p:spPr>
          <a:xfrm>
            <a:off x="5093280" y="3672000"/>
            <a:ext cx="1336680" cy="100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Низкая</a:t>
            </a:r>
            <a:r>
              <a:t/>
            </a:r>
            <a:br/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физическая</a:t>
            </a:r>
            <a:r>
              <a:t/>
            </a:r>
            <a:br/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активность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0" name="CustomShape 8"/>
          <p:cNvSpPr/>
          <p:nvPr/>
        </p:nvSpPr>
        <p:spPr>
          <a:xfrm>
            <a:off x="5112000" y="4752000"/>
            <a:ext cx="14097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Избыточная </a:t>
            </a:r>
            <a:r>
              <a:t/>
            </a:r>
            <a:br/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масса тела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1" name="CustomShape 9"/>
          <p:cNvSpPr/>
          <p:nvPr/>
        </p:nvSpPr>
        <p:spPr>
          <a:xfrm>
            <a:off x="5112000" y="5622840"/>
            <a:ext cx="183960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Нерациональное</a:t>
            </a:r>
            <a:r>
              <a:t/>
            </a:r>
            <a:br/>
            <a:r>
              <a:rPr lang="ru-RU" sz="20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питание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2" name="CustomShape 10"/>
          <p:cNvSpPr/>
          <p:nvPr/>
        </p:nvSpPr>
        <p:spPr>
          <a:xfrm>
            <a:off x="7277760" y="2046240"/>
            <a:ext cx="7135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1,8 %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3" name="CustomShape 11"/>
          <p:cNvSpPr/>
          <p:nvPr/>
        </p:nvSpPr>
        <p:spPr>
          <a:xfrm>
            <a:off x="8285760" y="4782240"/>
            <a:ext cx="8290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25,6 %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4" name="CustomShape 12"/>
          <p:cNvSpPr/>
          <p:nvPr/>
        </p:nvSpPr>
        <p:spPr>
          <a:xfrm>
            <a:off x="7277760" y="2046240"/>
            <a:ext cx="7135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1,8 %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5" name="CustomShape 13"/>
          <p:cNvSpPr/>
          <p:nvPr/>
        </p:nvSpPr>
        <p:spPr>
          <a:xfrm>
            <a:off x="8933760" y="5688000"/>
            <a:ext cx="8290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30,5 %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6" name="CustomShape 14"/>
          <p:cNvSpPr/>
          <p:nvPr/>
        </p:nvSpPr>
        <p:spPr>
          <a:xfrm>
            <a:off x="7416000" y="2946240"/>
            <a:ext cx="7135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9,2 %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7" name="CustomShape 15"/>
          <p:cNvSpPr/>
          <p:nvPr/>
        </p:nvSpPr>
        <p:spPr>
          <a:xfrm>
            <a:off x="7776000" y="3846240"/>
            <a:ext cx="8290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17,1 %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2"/>
          <p:cNvSpPr/>
          <p:nvPr/>
        </p:nvSpPr>
        <p:spPr>
          <a:xfrm>
            <a:off x="2952000" y="306360"/>
            <a:ext cx="633492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РЕШЕНИЕ ЗАДАЧ </a:t>
            </a:r>
            <a:r>
              <a:t/>
            </a:r>
            <a:br/>
            <a:r>
              <a:rPr lang="ru-RU" sz="2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 БИЗНЕС-СООБЩЕСТВЕ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40E54B5-3516-4538-A8A1-943AA2ED264C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112" name="Рисунок 17"/>
          <p:cNvPicPr/>
          <p:nvPr/>
        </p:nvPicPr>
        <p:blipFill>
          <a:blip r:embed="rId3"/>
          <a:stretch/>
        </p:blipFill>
        <p:spPr>
          <a:xfrm>
            <a:off x="1167120" y="5002560"/>
            <a:ext cx="1062720" cy="1064160"/>
          </a:xfrm>
          <a:prstGeom prst="rect">
            <a:avLst/>
          </a:prstGeom>
          <a:ln>
            <a:noFill/>
          </a:ln>
        </p:spPr>
      </p:pic>
      <p:sp>
        <p:nvSpPr>
          <p:cNvPr id="113" name="CustomShape 4"/>
          <p:cNvSpPr/>
          <p:nvPr/>
        </p:nvSpPr>
        <p:spPr>
          <a:xfrm>
            <a:off x="595800" y="1668240"/>
            <a:ext cx="2299320" cy="95544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88 ШТАТНЫХ СОТРУДНИКОВ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4" name="CustomShape 5"/>
          <p:cNvSpPr/>
          <p:nvPr/>
        </p:nvSpPr>
        <p:spPr>
          <a:xfrm>
            <a:off x="3167280" y="5002560"/>
            <a:ext cx="2316240" cy="955440"/>
          </a:xfrm>
          <a:prstGeom prst="rect">
            <a:avLst/>
          </a:prstGeom>
          <a:solidFill>
            <a:srgbClr val="313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124 ПАРТНЕРСКИЕ ОРГАНИЗАЦИИ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В РЕГИОНЕ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5" name="CustomShape 6"/>
          <p:cNvSpPr/>
          <p:nvPr/>
        </p:nvSpPr>
        <p:spPr>
          <a:xfrm>
            <a:off x="3167280" y="2859480"/>
            <a:ext cx="2316240" cy="190764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ПОЛНОМОЧИЯ ЗАКРЕПЛЕНЫ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В ФЕДЕРАЛЬНОМ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И РЕГИОНАЛЬНОМ ЗАКОНАХ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6" name="CustomShape 7"/>
          <p:cNvSpPr/>
          <p:nvPr/>
        </p:nvSpPr>
        <p:spPr>
          <a:xfrm>
            <a:off x="590760" y="2846520"/>
            <a:ext cx="2304000" cy="1933560"/>
          </a:xfrm>
          <a:prstGeom prst="rect">
            <a:avLst/>
          </a:prstGeom>
          <a:solidFill>
            <a:srgbClr val="313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ЛИЦЕНЗИЯ НА ОБРАЗОВАТЕЛЬНУЮ ДЕЯТЕЛЬНОСТЬ (СЕРИЯ 59Л01 № 0002948)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7" name="CustomShape 8"/>
          <p:cNvSpPr/>
          <p:nvPr/>
        </p:nvSpPr>
        <p:spPr>
          <a:xfrm>
            <a:off x="3167280" y="1653840"/>
            <a:ext cx="2316240" cy="955440"/>
          </a:xfrm>
          <a:prstGeom prst="rect">
            <a:avLst/>
          </a:prstGeom>
          <a:solidFill>
            <a:srgbClr val="313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В РЕЕСТРАХ МСП 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И СОНКО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8" name="CustomShape 9"/>
          <p:cNvSpPr/>
          <p:nvPr/>
        </p:nvSpPr>
        <p:spPr>
          <a:xfrm>
            <a:off x="6054480" y="2488320"/>
            <a:ext cx="49928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1 194 члена ТПП в Пермском крае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Представлены все ключевые игроки, участвуют все масштабы бизнеса*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9" name="CustomShape 10"/>
          <p:cNvSpPr/>
          <p:nvPr/>
        </p:nvSpPr>
        <p:spPr>
          <a:xfrm>
            <a:off x="377280" y="6321960"/>
            <a:ext cx="62258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*18 организаций являются членами одновременно Пермской и Верхнекамской ТПП.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20" name="CustomShape 11"/>
          <p:cNvSpPr/>
          <p:nvPr/>
        </p:nvSpPr>
        <p:spPr>
          <a:xfrm flipH="1">
            <a:off x="6190920" y="1692000"/>
            <a:ext cx="3483720" cy="575280"/>
          </a:xfrm>
          <a:prstGeom prst="homePlate">
            <a:avLst>
              <a:gd name="adj" fmla="val 50000"/>
            </a:avLst>
          </a:prstGeom>
          <a:solidFill>
            <a:srgbClr val="313F7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 РАБОТАЕМ С 1991 ГОДА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21" name="Рисунок 8"/>
          <p:cNvPicPr/>
          <p:nvPr/>
        </p:nvPicPr>
        <p:blipFill>
          <a:blip r:embed="rId4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122" name="CustomShape 12"/>
          <p:cNvSpPr/>
          <p:nvPr/>
        </p:nvSpPr>
        <p:spPr>
          <a:xfrm>
            <a:off x="6051960" y="3579840"/>
            <a:ext cx="5179320" cy="52344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2 НОВЫХ КОМИТЕТА ЗАРАБОТАЛО В 2023 ГОДУ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3" name="CustomShape 13"/>
          <p:cNvSpPr/>
          <p:nvPr/>
        </p:nvSpPr>
        <p:spPr>
          <a:xfrm>
            <a:off x="6048000" y="4320000"/>
            <a:ext cx="2519280" cy="1603440"/>
          </a:xfrm>
          <a:prstGeom prst="rect">
            <a:avLst/>
          </a:prstGeom>
          <a:solidFill>
            <a:srgbClr val="313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КОМИТЕТ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 ПО УСТОЙЧИВОМУ РАЗВИТИЮ БИЗНЕСА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4" name="CustomShape 14"/>
          <p:cNvSpPr/>
          <p:nvPr/>
        </p:nvSpPr>
        <p:spPr>
          <a:xfrm>
            <a:off x="8856000" y="4320000"/>
            <a:ext cx="2447280" cy="1583280"/>
          </a:xfrm>
          <a:prstGeom prst="rect">
            <a:avLst/>
          </a:prstGeom>
          <a:solidFill>
            <a:srgbClr val="313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КОМИТЕТ 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ПО ОБРАЗОВАНИЮ 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И РАБОТЕ С КАДРАМИ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5" name="Line 15"/>
          <p:cNvSpPr/>
          <p:nvPr/>
        </p:nvSpPr>
        <p:spPr>
          <a:xfrm>
            <a:off x="7272000" y="4104000"/>
            <a:ext cx="0" cy="21600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Line 16"/>
          <p:cNvSpPr/>
          <p:nvPr/>
        </p:nvSpPr>
        <p:spPr>
          <a:xfrm>
            <a:off x="10008000" y="4104000"/>
            <a:ext cx="0" cy="21600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2"/>
          <p:cNvSpPr/>
          <p:nvPr/>
        </p:nvSpPr>
        <p:spPr>
          <a:xfrm>
            <a:off x="1980000" y="504000"/>
            <a:ext cx="813492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ПРОЕКТ 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«ЗДОРОВЬЕ В ПРОМЫШЛЕННОМ ГОРОДЕ»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475920" y="1951200"/>
            <a:ext cx="107550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ЦЕЛЬ ПРОЕКТА: МНОГОУРОВНЕВОЕ ФОРМИРОВАНИЕ СИСТЕМЫ МОТИВАЦИИ ГРАЖДАН К ЗДОРОВОМУ ОБРАЗУ ЖИЗНИ, ВКЛЮЧАЯ ЗДОРОВОЕ ПИТАНИЕ И ОТКАЗ ОТ ВРЕДНЫХ ПРИВЫЧЕК.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267D5C3-15E9-4352-B4F3-FD1410853926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>
          <a:xfrm>
            <a:off x="363960" y="2768760"/>
            <a:ext cx="5077440" cy="8611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2022 год – старт проекта. 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2023 год </a:t>
            </a: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– Пермская ТПП продолжила работу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с приверженностью к ведению ЗОЖ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3" name="CustomShape 6"/>
          <p:cNvSpPr/>
          <p:nvPr/>
        </p:nvSpPr>
        <p:spPr>
          <a:xfrm>
            <a:off x="345960" y="3778200"/>
            <a:ext cx="5077440" cy="8611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Более 50 инициатив реализовано за 2 года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 в партнерстве с экспертным, научным сообществом и бизнесом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4" name="CustomShape 7"/>
          <p:cNvSpPr/>
          <p:nvPr/>
        </p:nvSpPr>
        <p:spPr>
          <a:xfrm>
            <a:off x="345960" y="4791960"/>
            <a:ext cx="5077440" cy="116604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Более 6 млн человек – общий охват населения,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Narrow"/>
                <a:ea typeface="DejaVu Sans"/>
              </a:rPr>
              <a:t>то есть каждый житель Пермского края по 3 раза увидел, поучаствовал или услышал о практиках заботы о своем здоровье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5" name="CustomShape 8"/>
          <p:cNvSpPr/>
          <p:nvPr/>
        </p:nvSpPr>
        <p:spPr>
          <a:xfrm>
            <a:off x="5626080" y="4898520"/>
            <a:ext cx="60933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32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ТПП с одной стороны объединяет работодателей и имеет возможность общаться с коллективами, а с другой – поддерживает местный бизнес, давая ему реализовывать свои инициативы в области здорового образа жизни.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6" name="CustomShape 9"/>
          <p:cNvSpPr/>
          <p:nvPr/>
        </p:nvSpPr>
        <p:spPr>
          <a:xfrm>
            <a:off x="5635080" y="2673360"/>
            <a:ext cx="60933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32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Проект реализуется в рамках соглашения с Министерством здравоохранения Пермского края.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7" name="CustomShape 10"/>
          <p:cNvSpPr/>
          <p:nvPr/>
        </p:nvSpPr>
        <p:spPr>
          <a:xfrm>
            <a:off x="5616000" y="3348360"/>
            <a:ext cx="60933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32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 общей сложности за 2 года мы написали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более 1000 новостей и постов о здоровье</a:t>
            </a: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 промышленном городе. Создали и поддерживаем работу сообщества неравнодушных людей, с которыми продолжим говорить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о ценности человека и его ресурсов.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38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184320"/>
            <a:ext cx="2276280" cy="91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2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ВЫГОДЫ ДЛЯ УЧАСТНИКОВ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42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>
            <a:off x="677160" y="1690200"/>
            <a:ext cx="5075640" cy="38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ДЛЯ БИЗНЕСА 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Возможность включиться в достижение одной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или нескольких целей устойчивого развития. 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Получить разработанные методики для внедрения на предприятиях.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Улучшить качество заботы о сотрудниках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 помощью экспертной поддержки.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Давать направления для разработок команде проекта в соответствии со своими потребностями.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Обмениваться опытом и лучшими практиками.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Вовлекать сотрудников и членов их семей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 конкретные активности.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6658200" y="1695960"/>
            <a:ext cx="4977000" cy="133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ДЛЯ ПАРТНЕРОВ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Возможность реализовать свои инициативы.</a:t>
            </a:r>
            <a:endParaRPr lang="ru-RU" sz="1800" b="0" strike="noStrike" spc="-1">
              <a:latin typeface="Arial"/>
            </a:endParaRPr>
          </a:p>
          <a:p>
            <a:pPr marL="285840" indent="-2833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ru-RU" sz="18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Усилить действующие проекты разработками проекта.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5" name="CustomShape 5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B11D685F-C27D-491A-8EE5-491B6D644BB1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146" name="Рисунок 13"/>
          <p:cNvPicPr/>
          <p:nvPr/>
        </p:nvPicPr>
        <p:blipFill>
          <a:blip r:embed="rId4"/>
          <a:stretch/>
        </p:blipFill>
        <p:spPr>
          <a:xfrm>
            <a:off x="9079560" y="4844520"/>
            <a:ext cx="2382840" cy="158760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146"/>
          <p:cNvPicPr/>
          <p:nvPr/>
        </p:nvPicPr>
        <p:blipFill>
          <a:blip r:embed="rId5"/>
          <a:srcRect l="998" t="2218" r="32746"/>
          <a:stretch/>
        </p:blipFill>
        <p:spPr>
          <a:xfrm>
            <a:off x="6616080" y="3204000"/>
            <a:ext cx="2383560" cy="158364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147"/>
          <p:cNvPicPr/>
          <p:nvPr/>
        </p:nvPicPr>
        <p:blipFill>
          <a:blip r:embed="rId6"/>
          <a:stretch/>
        </p:blipFill>
        <p:spPr>
          <a:xfrm>
            <a:off x="6624000" y="4860000"/>
            <a:ext cx="2375640" cy="158364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7"/>
          <a:stretch/>
        </p:blipFill>
        <p:spPr>
          <a:xfrm>
            <a:off x="9072000" y="3187080"/>
            <a:ext cx="2400840" cy="160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СТРУКТУРА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3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154" name="CustomShape 3"/>
          <p:cNvSpPr/>
          <p:nvPr/>
        </p:nvSpPr>
        <p:spPr>
          <a:xfrm>
            <a:off x="595800" y="1951560"/>
            <a:ext cx="10959840" cy="4661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0560" algn="ctr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ФОРМИРОВАНИЕ СРЕДЫ, способствующей ведению гражданами здорового образа жизни, включая здоровое питание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, </a:t>
            </a:r>
            <a:r>
              <a:rPr lang="ru-RU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отказ от потребления алкоголя и табака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2. ПРОВЕДЕНИЕ ИНФОРМАЦИОННО-КОММУНИКАЦИОННОЙ КАМПАНИИ с использованием основных телекоммуникационных каналов для всех целевых аудиторий;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3. ВОВЛЕЧЕНИЕ граждан и некоммерческих организаций в мероприятия по укреплению общественного здоровья;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4. РАЗРАБОТКА корпоративных программ укрепления здоровья вне зависимости от организационно-правовой формы </a:t>
            </a:r>
            <a:r>
              <a:rPr dirty="0"/>
              <a:t/>
            </a:r>
            <a:br>
              <a:rPr dirty="0"/>
            </a:br>
            <a:r>
              <a:rPr lang="ru-RU" sz="18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и характера трудовой деятельности, способствующие обеспечению сохранению трудового потенциала и устойчивого развития.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8593200" y="632556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9F6A82E-B4D7-4175-A5B5-B51501C80F72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156" name="Рисунок 6"/>
          <p:cNvPicPr/>
          <p:nvPr/>
        </p:nvPicPr>
        <p:blipFill>
          <a:blip r:embed="rId4"/>
          <a:stretch/>
        </p:blipFill>
        <p:spPr>
          <a:xfrm>
            <a:off x="5594400" y="2662920"/>
            <a:ext cx="480240" cy="47952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7"/>
          <p:cNvPicPr/>
          <p:nvPr/>
        </p:nvPicPr>
        <p:blipFill>
          <a:blip r:embed="rId5"/>
          <a:stretch/>
        </p:blipFill>
        <p:spPr>
          <a:xfrm>
            <a:off x="5604840" y="1393200"/>
            <a:ext cx="480240" cy="47952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13"/>
          <p:cNvPicPr/>
          <p:nvPr/>
        </p:nvPicPr>
        <p:blipFill>
          <a:blip r:embed="rId6"/>
          <a:stretch/>
        </p:blipFill>
        <p:spPr>
          <a:xfrm>
            <a:off x="5604840" y="4008960"/>
            <a:ext cx="480240" cy="47952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14"/>
          <p:cNvPicPr/>
          <p:nvPr/>
        </p:nvPicPr>
        <p:blipFill>
          <a:blip r:embed="rId7"/>
          <a:stretch/>
        </p:blipFill>
        <p:spPr>
          <a:xfrm>
            <a:off x="5604840" y="5070600"/>
            <a:ext cx="480240" cy="47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2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163" name="CustomShape 2"/>
          <p:cNvSpPr/>
          <p:nvPr/>
        </p:nvSpPr>
        <p:spPr>
          <a:xfrm>
            <a:off x="352548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ЭКСПЕРТНЫЙ СОВЕТ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64" name="Рисунок 7"/>
          <p:cNvPicPr/>
          <p:nvPr/>
        </p:nvPicPr>
        <p:blipFill>
          <a:blip r:embed="rId4"/>
          <a:stretch/>
        </p:blipFill>
        <p:spPr>
          <a:xfrm>
            <a:off x="1136520" y="1281240"/>
            <a:ext cx="7339680" cy="5560200"/>
          </a:xfrm>
          <a:prstGeom prst="rect">
            <a:avLst/>
          </a:prstGeom>
          <a:ln>
            <a:noFill/>
          </a:ln>
        </p:spPr>
      </p:pic>
      <p:sp>
        <p:nvSpPr>
          <p:cNvPr id="165" name="CustomShape 3"/>
          <p:cNvSpPr/>
          <p:nvPr/>
        </p:nvSpPr>
        <p:spPr>
          <a:xfrm>
            <a:off x="9016200" y="64789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8167DD65-4597-401D-8082-559A9BADFD73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8738640" y="2668320"/>
            <a:ext cx="2887920" cy="1879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ПРОФЕССИОНАЛЬНАЯ ПОМОЩЬ КОМАНДЕ ПРОЕКТА - ЭКСПЕРТЫ </a:t>
            </a:r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Arial Narrow"/>
                <a:ea typeface="DejaVu Sans"/>
              </a:rPr>
              <a:t>В ОБЛАСТИ МЕДИЦИНЫ, УПРАВЛЕНИЯ И ТОВАРОВЕДЕНИЯ.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7" name="CustomShape 5"/>
          <p:cNvSpPr/>
          <p:nvPr/>
        </p:nvSpPr>
        <p:spPr>
          <a:xfrm>
            <a:off x="1269720" y="5791680"/>
            <a:ext cx="2107800" cy="872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30" b="1" strike="noStrike" spc="-1">
                <a:solidFill>
                  <a:srgbClr val="000000"/>
                </a:solidFill>
                <a:latin typeface="Arial"/>
                <a:ea typeface="DejaVu Sans"/>
              </a:rPr>
              <a:t>ЮЛИЯ КАРАКУЛОВА</a:t>
            </a:r>
            <a:r>
              <a:rPr lang="ru-RU" sz="1030" b="0" strike="noStrike" spc="-1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r>
              <a:t/>
            </a:r>
            <a:br/>
            <a:r>
              <a:rPr lang="ru-RU" sz="1030" b="0" strike="noStrike" spc="-1">
                <a:solidFill>
                  <a:srgbClr val="000000"/>
                </a:solidFill>
                <a:latin typeface="Arial"/>
                <a:ea typeface="DejaVu Sans"/>
              </a:rPr>
              <a:t>советник ректора </a:t>
            </a:r>
            <a:r>
              <a:t/>
            </a:r>
            <a:br/>
            <a:r>
              <a:rPr lang="ru-RU" sz="1030" b="0" strike="noStrike" spc="-1">
                <a:solidFill>
                  <a:srgbClr val="000000"/>
                </a:solidFill>
                <a:latin typeface="Arial"/>
                <a:ea typeface="DejaVu Sans"/>
              </a:rPr>
              <a:t>ФГБОУ ВО «ПГМУ </a:t>
            </a:r>
            <a:r>
              <a:t/>
            </a:r>
            <a:br/>
            <a:r>
              <a:rPr lang="ru-RU" sz="1030" b="0" strike="noStrike" spc="-1">
                <a:solidFill>
                  <a:srgbClr val="000000"/>
                </a:solidFill>
                <a:latin typeface="Arial"/>
                <a:ea typeface="DejaVu Sans"/>
              </a:rPr>
              <a:t>им. академика  Е.А. Вагнера» </a:t>
            </a:r>
            <a:r>
              <a:t/>
            </a:r>
            <a:br/>
            <a:r>
              <a:rPr lang="ru-RU" sz="1030" b="0" strike="noStrike" spc="-1">
                <a:solidFill>
                  <a:srgbClr val="000000"/>
                </a:solidFill>
                <a:latin typeface="Arial"/>
                <a:ea typeface="DejaVu Sans"/>
              </a:rPr>
              <a:t>Минздрава России</a:t>
            </a:r>
            <a:endParaRPr lang="ru-RU" sz="103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3"/>
          <p:cNvPicPr/>
          <p:nvPr/>
        </p:nvPicPr>
        <p:blipFill>
          <a:blip r:embed="rId2"/>
          <a:stretch/>
        </p:blipFill>
        <p:spPr>
          <a:xfrm>
            <a:off x="595800" y="347760"/>
            <a:ext cx="2617920" cy="82836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 rot="5400000">
            <a:off x="8630640" y="3294000"/>
            <a:ext cx="6855480" cy="267480"/>
          </a:xfrm>
          <a:prstGeom prst="rect">
            <a:avLst/>
          </a:prstGeom>
          <a:solidFill>
            <a:srgbClr val="31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0" name="Рисунок 8"/>
          <p:cNvPicPr/>
          <p:nvPr/>
        </p:nvPicPr>
        <p:blipFill>
          <a:blip r:embed="rId3"/>
          <a:srcRect t="17736" b="27980"/>
          <a:stretch/>
        </p:blipFill>
        <p:spPr>
          <a:xfrm>
            <a:off x="9057600" y="256320"/>
            <a:ext cx="2276280" cy="919800"/>
          </a:xfrm>
          <a:prstGeom prst="rect">
            <a:avLst/>
          </a:prstGeom>
          <a:ln>
            <a:noFill/>
          </a:ln>
        </p:spPr>
      </p:pic>
      <p:sp>
        <p:nvSpPr>
          <p:cNvPr id="171" name="CustomShape 2"/>
          <p:cNvSpPr/>
          <p:nvPr/>
        </p:nvSpPr>
        <p:spPr>
          <a:xfrm>
            <a:off x="1541880" y="1581840"/>
            <a:ext cx="98607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РЕЕСТР ПИЩЕВЫХ ПРОДУКТОВ ОТ МЕСТНЫХ (РЕГИОНАЛЬНЫХ) ПРОИЗВОДИТЕЛЕЙ, СПОСОБСТВУЮЩИХ СОБЛЮДЕНИЮ ПРИНЦИПОВ ЗДОРОВОГО ПИТАНИЯ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3866760" y="470880"/>
            <a:ext cx="720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СОБЫТИЯ ПРОЕКТА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73" name="Рисунок 15"/>
          <p:cNvPicPr/>
          <p:nvPr/>
        </p:nvPicPr>
        <p:blipFill>
          <a:blip r:embed="rId4"/>
          <a:stretch/>
        </p:blipFill>
        <p:spPr>
          <a:xfrm>
            <a:off x="613440" y="1474560"/>
            <a:ext cx="859680" cy="858600"/>
          </a:xfrm>
          <a:prstGeom prst="rect">
            <a:avLst/>
          </a:prstGeom>
          <a:ln>
            <a:noFill/>
          </a:ln>
        </p:spPr>
      </p:pic>
      <p:sp>
        <p:nvSpPr>
          <p:cNvPr id="174" name="CustomShape 4"/>
          <p:cNvSpPr/>
          <p:nvPr/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09974E30-CB5D-4015-88BE-2F8CD55B5DD3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 rot="17658600">
            <a:off x="9327240" y="3247560"/>
            <a:ext cx="2606040" cy="99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Создание и распространение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 </a:t>
            </a: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видеороликов о проекте</a:t>
            </a:r>
            <a:r>
              <a:t/>
            </a:r>
            <a:br/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и о ключевых принципах ЗОЖ. </a:t>
            </a:r>
            <a:r>
              <a:t/>
            </a:r>
            <a:br/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Охват – 4 783 748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чел.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6" name="CustomShape 6"/>
          <p:cNvSpPr/>
          <p:nvPr/>
        </p:nvSpPr>
        <p:spPr>
          <a:xfrm>
            <a:off x="8018640" y="5066640"/>
            <a:ext cx="837000" cy="837000"/>
          </a:xfrm>
          <a:prstGeom prst="ellipse">
            <a:avLst/>
          </a:prstGeom>
          <a:solidFill>
            <a:srgbClr val="5B2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7"/>
          <p:cNvSpPr/>
          <p:nvPr/>
        </p:nvSpPr>
        <p:spPr>
          <a:xfrm>
            <a:off x="720000" y="4644000"/>
            <a:ext cx="1584000" cy="1584000"/>
          </a:xfrm>
          <a:prstGeom prst="donut">
            <a:avLst>
              <a:gd name="adj" fmla="val 12314"/>
            </a:avLst>
          </a:prstGeom>
          <a:solidFill>
            <a:srgbClr val="FFBF00"/>
          </a:solidFill>
          <a:ln>
            <a:solidFill>
              <a:srgbClr val="FFB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8"/>
          <p:cNvSpPr/>
          <p:nvPr/>
        </p:nvSpPr>
        <p:spPr>
          <a:xfrm>
            <a:off x="5868000" y="4644000"/>
            <a:ext cx="1584000" cy="1584000"/>
          </a:xfrm>
          <a:prstGeom prst="donut">
            <a:avLst>
              <a:gd name="adj" fmla="val 12314"/>
            </a:avLst>
          </a:prstGeom>
          <a:solidFill>
            <a:srgbClr val="FFBF00"/>
          </a:solidFill>
          <a:ln>
            <a:solidFill>
              <a:srgbClr val="FFB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9"/>
          <p:cNvSpPr/>
          <p:nvPr/>
        </p:nvSpPr>
        <p:spPr>
          <a:xfrm>
            <a:off x="9531000" y="5076000"/>
            <a:ext cx="837000" cy="837000"/>
          </a:xfrm>
          <a:prstGeom prst="ellipse">
            <a:avLst/>
          </a:prstGeom>
          <a:solidFill>
            <a:srgbClr val="00A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10"/>
          <p:cNvSpPr/>
          <p:nvPr/>
        </p:nvSpPr>
        <p:spPr>
          <a:xfrm>
            <a:off x="4419000" y="5067000"/>
            <a:ext cx="837000" cy="837000"/>
          </a:xfrm>
          <a:prstGeom prst="ellipse">
            <a:avLst/>
          </a:prstGeom>
          <a:solidFill>
            <a:srgbClr val="FF7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11"/>
          <p:cNvSpPr/>
          <p:nvPr/>
        </p:nvSpPr>
        <p:spPr>
          <a:xfrm>
            <a:off x="2943000" y="5040000"/>
            <a:ext cx="837000" cy="837000"/>
          </a:xfrm>
          <a:prstGeom prst="ellipse">
            <a:avLst/>
          </a:prstGeom>
          <a:solidFill>
            <a:srgbClr val="00A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12"/>
          <p:cNvSpPr/>
          <p:nvPr/>
        </p:nvSpPr>
        <p:spPr>
          <a:xfrm rot="17658600">
            <a:off x="7491600" y="2971080"/>
            <a:ext cx="2797560" cy="12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Партнерство с ТК «Рифей».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Передача «Еда как 2х2»: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простые рецепты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по принципам здорового питания.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16 программ в 2022-2032 гг.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83" name="CustomShape 13"/>
          <p:cNvSpPr/>
          <p:nvPr/>
        </p:nvSpPr>
        <p:spPr>
          <a:xfrm rot="17658600">
            <a:off x="5934960" y="2898000"/>
            <a:ext cx="2382840" cy="120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Участники реестра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презентуются на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ярмарках. Критерии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и реестр распространяются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через листовки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84" name="CustomShape 14"/>
          <p:cNvSpPr/>
          <p:nvPr/>
        </p:nvSpPr>
        <p:spPr>
          <a:xfrm rot="17658600">
            <a:off x="2652120" y="3288600"/>
            <a:ext cx="2192400" cy="98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Предложение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о возможности попасть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в реестр направлено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местным производителям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85" name="CustomShape 15"/>
          <p:cNvSpPr/>
          <p:nvPr/>
        </p:nvSpPr>
        <p:spPr>
          <a:xfrm rot="17658600">
            <a:off x="1513800" y="3216240"/>
            <a:ext cx="1950120" cy="98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Разработаны критерии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качества для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идентификации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Arial Narrow"/>
                <a:ea typeface="DejaVu Sans"/>
              </a:rPr>
              <a:t>продуктов питания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86" name="CustomShape 16"/>
          <p:cNvSpPr/>
          <p:nvPr/>
        </p:nvSpPr>
        <p:spPr>
          <a:xfrm rot="17658600">
            <a:off x="4087047" y="3531402"/>
            <a:ext cx="2225587" cy="755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В реестре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4</a:t>
            </a:r>
            <a:r>
              <a:rPr lang="en-US" sz="16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7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участников: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31 компания в 2022 г.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Aft>
                <a:spcPts val="43"/>
              </a:spcAft>
            </a:pPr>
            <a:r>
              <a:rPr lang="ru-RU" sz="16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+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1</a:t>
            </a:r>
            <a:r>
              <a:rPr lang="en-US" sz="16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6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Arial Narrow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Arial Narrow"/>
                <a:ea typeface="DejaVu Sans"/>
              </a:rPr>
              <a:t>компаний — в 2023 г.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6383</TotalTime>
  <Words>1358</Words>
  <Application>Microsoft Office PowerPoint</Application>
  <PresentationFormat>Произвольный</PresentationFormat>
  <Paragraphs>267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k.nevostrueva</dc:creator>
  <cp:lastModifiedBy>ogileva</cp:lastModifiedBy>
  <cp:revision>350</cp:revision>
  <cp:lastPrinted>2023-10-26T13:26:00Z</cp:lastPrinted>
  <dcterms:created xsi:type="dcterms:W3CDTF">2021-08-17T06:10:59Z</dcterms:created>
  <dcterms:modified xsi:type="dcterms:W3CDTF">2023-11-10T04:18:40Z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