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58" r:id="rId4"/>
    <p:sldId id="259" r:id="rId5"/>
    <p:sldId id="260" r:id="rId6"/>
    <p:sldId id="267" r:id="rId7"/>
    <p:sldId id="268" r:id="rId8"/>
    <p:sldId id="271" r:id="rId9"/>
    <p:sldId id="261" r:id="rId10"/>
    <p:sldId id="262" r:id="rId11"/>
    <p:sldId id="269" r:id="rId12"/>
    <p:sldId id="270" r:id="rId13"/>
    <p:sldId id="264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B372-6611-4764-A4C5-D6209B2B7FE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53635-DE5B-41F2-A17F-5103D9D52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9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9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1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3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3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9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1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5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4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F898-D803-4ADF-B600-C3F07A983981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6160-1BA5-4153-9424-5D2A6DF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1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ati59@clatipfo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rondt.ru/trg/2023/1941/info" TargetMode="External"/><Relationship Id="rId2" Type="http://schemas.openxmlformats.org/officeDocument/2006/relationships/hyperlink" Target="https://burondt.ru/trg/2023/1940/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rondt.ru/trg/2023/1949/inf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pn_bw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796820"/>
            <a:ext cx="2877362" cy="391943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54942"/>
            <a:ext cx="9188996" cy="691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354" y="33265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Наиболее востребованные вопросы при подготовке материалов инвентаризации источников выбросов в составе документации на получение КЭР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  <a:cs typeface="Gotham Pro Light" pitchFamily="2" charset="0"/>
            </a:endParaRPr>
          </a:p>
          <a:p>
            <a:pPr algn="ctr"/>
            <a:endParaRPr lang="ru-RU" sz="2800" b="1" dirty="0">
              <a:solidFill>
                <a:srgbClr val="0066FF"/>
              </a:solidFill>
              <a:latin typeface="Century Gothic" pitchFamily="34" charset="0"/>
              <a:cs typeface="Gotham Pro Ligh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0447" y="514557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Серебрякова Наталья Юрьевна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Заместитель директора филиала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6021288"/>
            <a:ext cx="31281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Century Gothic" pitchFamily="34" charset="0"/>
              <a:cs typeface="Gotham Pro Light" pitchFamily="2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Пермь, 26.03.2024 г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bg1"/>
              </a:solidFill>
              <a:latin typeface="Century Gothic" pitchFamily="34" charset="0"/>
              <a:cs typeface="Gotham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198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 важно помнить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/>
              <a:t>1. При проведении инструментальных измерений и температуре ГВС выше +30 </a:t>
            </a:r>
            <a:r>
              <a:rPr lang="ru-RU" sz="2000" dirty="0" err="1"/>
              <a:t>оС</a:t>
            </a:r>
            <a:r>
              <a:rPr lang="ru-RU" sz="2000" dirty="0"/>
              <a:t> проводить измерение водяных паров</a:t>
            </a:r>
          </a:p>
          <a:p>
            <a:pPr marL="0" indent="0" algn="just">
              <a:buNone/>
            </a:pPr>
            <a:r>
              <a:rPr lang="ru-RU" sz="2000" dirty="0"/>
              <a:t>2. При оценке пункта 26 Приказа 871 «отсутствие практической возможности», подкреплять данными технических специалистов предприятия в случае, если отсутствие возможности связано с промышленной безопасностью или охраной труда.</a:t>
            </a:r>
          </a:p>
          <a:p>
            <a:pPr marL="0" indent="0" algn="just">
              <a:buNone/>
            </a:pPr>
            <a:r>
              <a:rPr lang="ru-RU" sz="2000" dirty="0"/>
              <a:t>3. При ссылке на «отсутствие аттестованных методик» считаю возможным ориентироваться на ФГИС «АРШИН» и на «Перечень методик измерений концентраций загрязняющих веществ в промышленных выбросах в атмосферу, используемых в 2024 году», изданный НИИ Атмосфера.</a:t>
            </a:r>
          </a:p>
          <a:p>
            <a:pPr marL="0" indent="0" algn="just">
              <a:buNone/>
            </a:pPr>
            <a:r>
              <a:rPr lang="ru-RU" sz="2000" dirty="0"/>
              <a:t>4. Использовать метод материально-сырьевого баланса, физико-химических закономерностей или показателей выбросов от однотипного оборудования, когда все другие аргументы исчерпаны. В итоге раздел  «Описание проведенных работ по инвентаризации…» должен содержать  всю возможную аргументацию использованных методов.</a:t>
            </a:r>
          </a:p>
          <a:p>
            <a:pPr marL="0" indent="0" algn="just">
              <a:buNone/>
            </a:pPr>
            <a:r>
              <a:rPr lang="ru-RU" sz="2000" dirty="0"/>
              <a:t>При применении расчетных методов, обязательно сверяться с действующим Перечнем и использовать правильные редакции методик и перечень веществ.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22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06613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АЛГОРИТМ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оценки возможности выполнения инструментальных измерений на стационарном организованном источнике выброса и обоснования  (не)возможности применения расчетных или иных методов определения ЗВ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300" dirty="0"/>
              <a:t>1. Обследование газохода стационарного источника:</a:t>
            </a:r>
          </a:p>
          <a:p>
            <a:pPr lvl="1" algn="just"/>
            <a:r>
              <a:rPr lang="ru-RU" sz="1300" dirty="0"/>
              <a:t>Измерение длин всех прямолинейных участков от источников выделения до устья трубы и диаметров каждого участка. Не должно быть гофрированных труб, сеток и других отверстий. Обязательно оценить, что все источники выделения уже подключены к газоходу, и оценивать прямолинейные участки после последнего входа от источников выделения. </a:t>
            </a:r>
          </a:p>
          <a:p>
            <a:pPr lvl="1" algn="just"/>
            <a:r>
              <a:rPr lang="ru-RU" sz="1300" dirty="0"/>
              <a:t>Оценить доступность каждого участка и безопасность с точки зрения организации точки отбора с </a:t>
            </a:r>
            <a:r>
              <a:rPr lang="ru-RU" sz="1300" dirty="0" err="1"/>
              <a:t>пробоотборной</a:t>
            </a:r>
            <a:r>
              <a:rPr lang="ru-RU" sz="1300" dirty="0"/>
              <a:t> площадкой.</a:t>
            </a:r>
          </a:p>
          <a:p>
            <a:pPr lvl="1" algn="just"/>
            <a:r>
              <a:rPr lang="ru-RU" sz="1300" dirty="0"/>
              <a:t>Оценить каждый прямолинейный участок по соотношению длин и диаметров, а также по наличию доступности. Составить акт обследования и </a:t>
            </a:r>
            <a:r>
              <a:rPr lang="ru-RU" sz="1300" dirty="0" err="1"/>
              <a:t>фототаблицы</a:t>
            </a:r>
            <a:r>
              <a:rPr lang="ru-RU" sz="1300" dirty="0"/>
              <a:t> для каждого ИЗАВ.</a:t>
            </a:r>
          </a:p>
          <a:p>
            <a:pPr marL="0" lvl="0" indent="0" algn="just">
              <a:buNone/>
            </a:pPr>
            <a:r>
              <a:rPr lang="ru-RU" sz="1300" dirty="0"/>
              <a:t>2. При наличии прямолинейных участков, соответствующих требования ГОСТ и безопасности, выполнить определение скорости ГВС для каждого выявленного участка (в случае изменения диаметров), измерить температуру ГВС. Оценить соответствие результатов требованиям методик на вещества, которые планируются к измерению. Например, при определении запыленности газового потока, скорость не должна быть менее 4 м/с.</a:t>
            </a:r>
          </a:p>
          <a:p>
            <a:pPr marL="0" lvl="0" indent="0" algn="just">
              <a:buNone/>
            </a:pPr>
            <a:r>
              <a:rPr lang="ru-RU" sz="1300" dirty="0"/>
              <a:t>3. По результатам определения соотношения длины прямолинейного участка и диаметра газохода делается вывод в возможности/невозможности оборудования точки отбора. Если возможно, определяется местоположение точки отбора и указывается количество штуцеров, их размеры и конфигурация (не забыть в необходимости оставить возможность для измерения толщины стенок газохода штангенциркулем), а также  количество точек измерения в сечении газохода.</a:t>
            </a:r>
          </a:p>
          <a:p>
            <a:pPr marL="0" lvl="0" indent="0" algn="just">
              <a:buNone/>
            </a:pPr>
            <a:r>
              <a:rPr lang="ru-RU" sz="1300" dirty="0"/>
              <a:t>4. Исходя из перечня ЗВ на источнике, оценивается применимость методов измерения на основании конкретных методик. Основной источник информации о методиках – система АРШИН, однако данная система содержит далеко не все методики. В качестве справочных материалов возможно использование справочника «Перечень методик измерений концентраций загрязняющих веществ в выбросах промышленных предприятий, допущенных к применению в 2024 году», выпущенный НИИ «Атмосфера». Оценивается применимость всех возможных методик по конкретному веществу с учетом области применения, диапазонов измеряемых концентраций,  требований к температуре и скорости ГВС ИЗАВ, сроков доставки проб в лабораторию, аккредитованную на данную методику.</a:t>
            </a:r>
          </a:p>
        </p:txBody>
      </p:sp>
    </p:spTree>
    <p:extLst>
      <p:ext uri="{BB962C8B-B14F-4D97-AF65-F5344CB8AC3E}">
        <p14:creationId xmlns:p14="http://schemas.microsoft.com/office/powerpoint/2010/main" val="350698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04056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300" dirty="0"/>
              <a:t>5. Обязательно оценивается режим работы ИЗАВ, время работы на каждом режиме и сравнивается со временем, необходимым для отбора проб. В среднем 1 проба отбирается 20 минут (иногда нужны 2-3 и более последовательно отобранных проб) + 10-15 минут на замеры аэродинамики.</a:t>
            </a:r>
          </a:p>
          <a:p>
            <a:pPr marL="0" lvl="0" indent="0" algn="just">
              <a:buNone/>
            </a:pPr>
            <a:endParaRPr lang="ru-RU" sz="1300" dirty="0"/>
          </a:p>
          <a:p>
            <a:pPr marL="0" lvl="0" indent="0" algn="just">
              <a:buNone/>
            </a:pPr>
            <a:r>
              <a:rPr lang="ru-RU" sz="1300" dirty="0"/>
              <a:t>6. Кроме всего прочего, при оценке возможности инструментального определения промышленных выбросов, обязательно оценивать соблюдение требований промышленной безопасности и требований охраны труда при отборе проб выбросов в данной точке в случае оборудования точки отбора. В случае, если принято решение о возможности оборудования точки отбора, номер ИЗАВ указывается в информационной табличке. В случае, если есть ограничения с точки промышленной безопасности и охраны труда, оформляются письма (служебные записки/заключения/справки) от соответствующих подразделений предприятия за подписью не ниже руководителя подразделения.</a:t>
            </a:r>
          </a:p>
          <a:p>
            <a:pPr marL="0" lvl="0" indent="0" algn="just">
              <a:buNone/>
            </a:pPr>
            <a:endParaRPr lang="ru-RU" sz="1300" dirty="0"/>
          </a:p>
          <a:p>
            <a:pPr marL="0" lvl="0" indent="0" algn="just">
              <a:buNone/>
            </a:pPr>
            <a:r>
              <a:rPr lang="ru-RU" sz="1300" dirty="0"/>
              <a:t>7. Также, при отсутствии возможности оборудовать точку отбора, особенно в части отсутствия необходимой длины прямолинейного участка, рекомендуется подкреплять аргументы о невозможности внесения конструктивных изменений в геометрию источника выброса письмами  предприятий–производителей оборудования либо инженерными структурами предприятия. </a:t>
            </a:r>
          </a:p>
          <a:p>
            <a:pPr marL="0" lvl="0" indent="0" algn="just">
              <a:buNone/>
            </a:pPr>
            <a:endParaRPr lang="ru-RU" sz="1300" dirty="0"/>
          </a:p>
          <a:p>
            <a:pPr marL="0" indent="0" algn="just">
              <a:buNone/>
            </a:pPr>
            <a:r>
              <a:rPr lang="ru-RU" sz="1300" dirty="0"/>
              <a:t>8. При получении вывода о невозможности выполнения инструментальных измерений, необходимо привезти дополнительные аргументы применения расчетного метода. Например, все пункты указанные в п, 28 Приказа 871, отсутствие инструментальных методик, наличие расчетных методик или практическая возможность применения балансовых методов (как например выбросы от свечей). По каждому источнику (типу источника, если их очень много)  целесообразно оформлять </a:t>
            </a:r>
            <a:r>
              <a:rPr lang="ru-RU" sz="1300" dirty="0" err="1"/>
              <a:t>фототаблицу</a:t>
            </a:r>
            <a:r>
              <a:rPr lang="ru-RU" sz="1300" dirty="0"/>
              <a:t> и полное обоснование с выводом.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06613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АЛГОРИТМ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оценки возможности выполнения инструментальных измерений на стационарном организованном источнике выброса и обоснования  (не)возможности применения расчетных или иных методов определения ЗВ</a:t>
            </a:r>
          </a:p>
        </p:txBody>
      </p:sp>
    </p:spTree>
    <p:extLst>
      <p:ext uri="{BB962C8B-B14F-4D97-AF65-F5344CB8AC3E}">
        <p14:creationId xmlns:p14="http://schemas.microsoft.com/office/powerpoint/2010/main" val="184281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6605" cy="698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4485118"/>
            <a:ext cx="6984776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>
                <a:solidFill>
                  <a:srgbClr val="0066FF"/>
                </a:solidFill>
                <a:latin typeface="Century Gothic" pitchFamily="34" charset="0"/>
              </a:rPr>
              <a:t>Адрес: 614068, г.Пермь, ул. Монастырская, д.130</a:t>
            </a:r>
          </a:p>
          <a:p>
            <a:pPr>
              <a:spcBef>
                <a:spcPct val="30000"/>
              </a:spcBef>
            </a:pPr>
            <a:r>
              <a:rPr lang="ru-RU" dirty="0">
                <a:solidFill>
                  <a:srgbClr val="0066FF"/>
                </a:solidFill>
                <a:latin typeface="Century Gothic" pitchFamily="34" charset="0"/>
              </a:rPr>
              <a:t>Телефон: (342) 233-11-71 (приемная), сот. 8902-47-31-332 </a:t>
            </a:r>
          </a:p>
          <a:p>
            <a:pPr>
              <a:spcBef>
                <a:spcPct val="30000"/>
              </a:spcBef>
            </a:pP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e</a:t>
            </a:r>
            <a:r>
              <a:rPr lang="ru-RU" dirty="0">
                <a:solidFill>
                  <a:srgbClr val="0066FF"/>
                </a:solidFill>
                <a:latin typeface="Century Gothic" pitchFamily="34" charset="0"/>
              </a:rPr>
              <a:t>-</a:t>
            </a:r>
            <a:r>
              <a:rPr lang="ru-RU" dirty="0" err="1">
                <a:solidFill>
                  <a:srgbClr val="0066FF"/>
                </a:solidFill>
                <a:latin typeface="Century Gothic" pitchFamily="34" charset="0"/>
              </a:rPr>
              <a:t>mail</a:t>
            </a:r>
            <a:r>
              <a:rPr lang="ru-RU" dirty="0">
                <a:solidFill>
                  <a:srgbClr val="0066FF"/>
                </a:solidFill>
                <a:latin typeface="Century Gothic" pitchFamily="34" charset="0"/>
              </a:rPr>
              <a:t>: </a:t>
            </a:r>
            <a:r>
              <a:rPr lang="en-US" dirty="0" err="1">
                <a:solidFill>
                  <a:srgbClr val="0066FF"/>
                </a:solidFill>
                <a:latin typeface="Century Gothic" pitchFamily="34" charset="0"/>
                <a:hlinkClick r:id="rId3"/>
              </a:rPr>
              <a:t>clati</a:t>
            </a:r>
            <a:r>
              <a:rPr lang="ru-RU" dirty="0">
                <a:solidFill>
                  <a:srgbClr val="0066FF"/>
                </a:solidFill>
                <a:latin typeface="Century Gothic" pitchFamily="34" charset="0"/>
                <a:hlinkClick r:id="rId3"/>
              </a:rPr>
              <a:t>59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  <a:hlinkClick r:id="rId3"/>
              </a:rPr>
              <a:t>@clatipfo.ru</a:t>
            </a:r>
            <a:endParaRPr lang="ru-RU" dirty="0">
              <a:solidFill>
                <a:srgbClr val="0066FF"/>
              </a:solidFill>
              <a:latin typeface="Century Gothic" pitchFamily="34" charset="0"/>
            </a:endParaRPr>
          </a:p>
          <a:p>
            <a:pPr>
              <a:spcBef>
                <a:spcPct val="30000"/>
              </a:spcBef>
            </a:pP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http://www.clatipfo.ru/</a:t>
            </a:r>
            <a:endParaRPr lang="ru-RU" dirty="0">
              <a:solidFill>
                <a:srgbClr val="0066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0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Основные причины отказов в выдаче КЭР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" y="1340768"/>
            <a:ext cx="91588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3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" y="980728"/>
            <a:ext cx="904664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83149"/>
            <a:ext cx="8229600" cy="349547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Из выступления Чернышева В.В. 28.11.2023</a:t>
            </a:r>
          </a:p>
        </p:txBody>
      </p:sp>
    </p:spTree>
    <p:extLst>
      <p:ext uri="{BB962C8B-B14F-4D97-AF65-F5344CB8AC3E}">
        <p14:creationId xmlns:p14="http://schemas.microsoft.com/office/powerpoint/2010/main" val="3881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" y="1505661"/>
            <a:ext cx="904449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9507" y="476672"/>
            <a:ext cx="8229600" cy="349547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Из выступления Чернышева В.В. 28.11.2023</a:t>
            </a:r>
          </a:p>
        </p:txBody>
      </p:sp>
    </p:spTree>
    <p:extLst>
      <p:ext uri="{BB962C8B-B14F-4D97-AF65-F5344CB8AC3E}">
        <p14:creationId xmlns:p14="http://schemas.microsoft.com/office/powerpoint/2010/main" val="109129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3" y="1222896"/>
            <a:ext cx="913435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Из выступления Чернышева В.В. 28.11.2023</a:t>
            </a:r>
          </a:p>
        </p:txBody>
      </p:sp>
    </p:spTree>
    <p:extLst>
      <p:ext uri="{BB962C8B-B14F-4D97-AF65-F5344CB8AC3E}">
        <p14:creationId xmlns:p14="http://schemas.microsoft.com/office/powerpoint/2010/main" val="353651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7969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Из реестра выданных КЭР</a:t>
            </a:r>
            <a:r>
              <a:rPr lang="ru-RU" sz="2000" dirty="0"/>
              <a:t> (</a:t>
            </a:r>
            <a:r>
              <a:rPr lang="en-US" sz="2000" dirty="0"/>
              <a:t>https://gisp.gov.ru/pp143/pub/ker/search/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На 25.03.2024 - 528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859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3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Планы на пересмотр справочников в 2024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Справочники, которые будут актуализированы в 2024 году: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ИТС НДТ 19 «Производство твердых и других неорганических химических веществ»</a:t>
            </a:r>
          </a:p>
          <a:p>
            <a:r>
              <a:rPr lang="ru-RU" dirty="0"/>
              <a:t>ИТС НДТ 29 «Добыча природного газа»</a:t>
            </a:r>
          </a:p>
          <a:p>
            <a:r>
              <a:rPr lang="ru-RU" dirty="0"/>
              <a:t>ИТС НДТ 35 «Обработка поверхностей, предметов или продукции органическими растворителями»</a:t>
            </a:r>
          </a:p>
          <a:p>
            <a:r>
              <a:rPr lang="ru-RU" dirty="0"/>
              <a:t>ИТС НДТ 36 «Обработка поверхностей металлов и пластмасс с использованием электролитических или химических процессов»</a:t>
            </a:r>
          </a:p>
          <a:p>
            <a:r>
              <a:rPr lang="ru-RU" dirty="0"/>
              <a:t>ИТС НДТ 38 «Сжигание топлива на крупных установках в целях производства энергии»</a:t>
            </a:r>
          </a:p>
          <a:p>
            <a:r>
              <a:rPr lang="ru-RU" dirty="0"/>
              <a:t>ИТС НДТ 50 «Переработка природного и попутного газа»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Продолжится актуализация справочников:</a:t>
            </a:r>
          </a:p>
          <a:p>
            <a:r>
              <a:rPr lang="ru-RU" u="sng" dirty="0">
                <a:hlinkClick r:id="rId2"/>
              </a:rPr>
              <a:t>ИТС НДТ 44 «Производство продуктов питания»</a:t>
            </a:r>
            <a:endParaRPr lang="ru-RU" dirty="0"/>
          </a:p>
          <a:p>
            <a:r>
              <a:rPr lang="ru-RU" u="sng" dirty="0">
                <a:hlinkClick r:id="rId3"/>
              </a:rPr>
              <a:t>ИТС НДТ 45 «Производство напитков, молока и молочной продукции»</a:t>
            </a:r>
            <a:endParaRPr lang="ru-RU" dirty="0"/>
          </a:p>
          <a:p>
            <a:r>
              <a:rPr lang="ru-RU" u="sng" dirty="0">
                <a:hlinkClick r:id="rId4"/>
              </a:rPr>
              <a:t>ИТС НДТ 49 «Добыча драгоценных металлов»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22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Анализ справочников ИТС и Приказов по ТН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/>
              <a:t>1. При оценке планируемых работ, оценке затрат рекомендуется оценивать актуальность справочников ИТС, Приказов об утверждении технологических показателей.</a:t>
            </a:r>
          </a:p>
          <a:p>
            <a:pPr marL="0" indent="0" algn="just">
              <a:buNone/>
            </a:pPr>
            <a:r>
              <a:rPr lang="ru-RU" sz="1600" dirty="0"/>
              <a:t>2. Оценивать технологии, применяемые на предприятии, на соответствие НДТ и делать предварительную оценку по технологическим нормативам.</a:t>
            </a:r>
          </a:p>
          <a:p>
            <a:pPr marL="0" indent="0" algn="just">
              <a:buNone/>
            </a:pPr>
            <a:r>
              <a:rPr lang="ru-RU" sz="1600" dirty="0"/>
              <a:t>3. Даже в случае, если не возникает вопросов по применению методов инвентаризации (расчетных или инструментальных), могут возникнуть риски превышения ТН. Например, полигоны ТКО (неорганизованный источник, имеется расчетная методика).  Технологический показатель установлен только на метан и   на определенную технологию.</a:t>
            </a:r>
          </a:p>
          <a:p>
            <a:pPr marL="0" indent="0">
              <a:buNone/>
            </a:pPr>
            <a:r>
              <a:rPr lang="ru-RU" sz="1600" dirty="0"/>
              <a:t>Расчетная методика не учитывает метод дегазации, </a:t>
            </a:r>
          </a:p>
          <a:p>
            <a:pPr marL="0" indent="0">
              <a:buNone/>
            </a:pPr>
            <a:r>
              <a:rPr lang="ru-RU" sz="1600" dirty="0"/>
              <a:t>ориентировочно ТН получается </a:t>
            </a:r>
          </a:p>
          <a:p>
            <a:pPr marL="0" indent="0">
              <a:buNone/>
            </a:pPr>
            <a:r>
              <a:rPr lang="ru-RU" sz="1600" dirty="0"/>
              <a:t>в  2-2,5 раза выше установленного приказом.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545648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852864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08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Основные моменты, которые надо учесть при выборе методов определения выбросов (расчетных или инструментальных)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500" dirty="0"/>
              <a:t>1. Оценить соответствие газохода или имеющейся точки отбора требованиям:</a:t>
            </a:r>
          </a:p>
          <a:p>
            <a:pPr algn="just">
              <a:buFontTx/>
              <a:buChar char="-"/>
            </a:pPr>
            <a:r>
              <a:rPr lang="ru-RU" sz="1500" dirty="0">
                <a:effectLst/>
              </a:rPr>
              <a:t>ГОСТ </a:t>
            </a:r>
            <a:r>
              <a:rPr lang="ru-RU" sz="1500" dirty="0"/>
              <a:t>17.2.4.06-90  «Охрана природы (ССОП). Атмосфера. Методы определения скорости и расхода газопылевых потоков, отходящих от стационарных источников загрязнения», </a:t>
            </a:r>
          </a:p>
          <a:p>
            <a:pPr algn="just">
              <a:buFontTx/>
              <a:buChar char="-"/>
            </a:pPr>
            <a:r>
              <a:rPr lang="ru-RU" sz="1500" dirty="0">
                <a:effectLst/>
              </a:rPr>
              <a:t>ПНД Ф 12.1.2-99 «Методические рекомендации по отбору проб при определении концентрации взвешенных частиц (пыли) в выбросах промышленных предприятий», </a:t>
            </a:r>
          </a:p>
          <a:p>
            <a:pPr algn="just">
              <a:buFontTx/>
              <a:buChar char="-"/>
            </a:pPr>
            <a:r>
              <a:rPr lang="ru-RU" sz="1500" dirty="0">
                <a:effectLst/>
              </a:rPr>
              <a:t>ПНД Ф 12.1.1-99 «Методические рекомендации по отбору проб при определении концентраций вредных веществ (газов и паров) в выбросах промышленных предприятий»</a:t>
            </a:r>
            <a:r>
              <a:rPr lang="ru-RU" sz="1500" dirty="0"/>
              <a:t>.</a:t>
            </a:r>
          </a:p>
          <a:p>
            <a:pPr marL="0" indent="0" algn="just">
              <a:buNone/>
            </a:pPr>
            <a:r>
              <a:rPr lang="ru-RU" sz="1500" dirty="0">
                <a:effectLst/>
              </a:rPr>
              <a:t>2. При отсутствии технической возможности подготовить заключение на каждый источник о невозможности проведения инструментальных измерений. Оценить наличие расчетных методов.</a:t>
            </a:r>
          </a:p>
          <a:p>
            <a:pPr marL="0" indent="0" algn="just">
              <a:buNone/>
            </a:pPr>
            <a:r>
              <a:rPr lang="ru-RU" sz="1500" dirty="0"/>
              <a:t>3. При наличии технической возможности, оценить применимость  п. 26 - 28 Приказа Минприроды России от 19.11.2021 № 871 «Об утверждении Порядка проведения инвентаризации стационарных источников и выбросов загрязняющих веществ в атмосферный воздух, корректировки ее данных, документирования и хранения данных, полученных в результате проведения таких инвентаризации и корректировки» для применения расчетных методов. Даже если ваш источник есть в этих пунктах, подкрепить применение расчетных методов дополнительными аргументами. </a:t>
            </a:r>
          </a:p>
          <a:p>
            <a:pPr marL="0" indent="0" algn="just">
              <a:buNone/>
            </a:pPr>
            <a:r>
              <a:rPr lang="ru-RU" sz="1500" dirty="0"/>
              <a:t>4. Дополнительными аргументами могут являться: </a:t>
            </a:r>
          </a:p>
          <a:p>
            <a:pPr marL="0" indent="0" algn="just">
              <a:buNone/>
            </a:pPr>
            <a:r>
              <a:rPr lang="ru-RU" sz="1500" dirty="0"/>
              <a:t>-       Ограничения по температуре, давлению, влажности, запыленности и  др. с привязкой к каждому конкретному веществу,</a:t>
            </a:r>
          </a:p>
          <a:p>
            <a:pPr algn="just">
              <a:buFontTx/>
              <a:buChar char="-"/>
            </a:pPr>
            <a:r>
              <a:rPr lang="ru-RU" sz="1500" dirty="0"/>
              <a:t>Ограничения по диапазону применения методик (Нижний и верхний пороги методов),</a:t>
            </a:r>
          </a:p>
          <a:p>
            <a:pPr algn="just">
              <a:buFontTx/>
              <a:buChar char="-"/>
            </a:pPr>
            <a:r>
              <a:rPr lang="ru-RU" sz="1500" dirty="0"/>
              <a:t>Кратковременность выделения ЗВ – значительно менее 20 минут, необходимых для отбора,</a:t>
            </a:r>
          </a:p>
          <a:p>
            <a:pPr algn="just">
              <a:buFontTx/>
              <a:buChar char="-"/>
            </a:pPr>
            <a:r>
              <a:rPr lang="ru-RU" sz="1500" dirty="0"/>
              <a:t>Низкая скорость ГВС, которая не позволит рассчитать объемный выход ГВС м3/с и как следствие г/с (скорость менее 4 м/с)</a:t>
            </a:r>
          </a:p>
          <a:p>
            <a:pPr marL="0" indent="0" algn="just">
              <a:buNone/>
            </a:pPr>
            <a:r>
              <a:rPr lang="ru-RU" sz="1500" dirty="0"/>
              <a:t> другие аргументы возникают при анализе конкретных источников предприятий. </a:t>
            </a:r>
          </a:p>
          <a:p>
            <a:pPr marL="0" indent="0" algn="just">
              <a:buNone/>
            </a:pPr>
            <a:r>
              <a:rPr lang="ru-RU" sz="1600" dirty="0"/>
              <a:t>Главное – </a:t>
            </a:r>
            <a:r>
              <a:rPr lang="ru-RU" sz="1600" b="1" dirty="0"/>
              <a:t>Исчерпывающая</a:t>
            </a:r>
            <a:r>
              <a:rPr lang="ru-RU" sz="1600" dirty="0"/>
              <a:t> аргументация</a:t>
            </a:r>
            <a:endParaRPr lang="ru-RU" sz="1500" dirty="0">
              <a:effectLst/>
            </a:endParaRPr>
          </a:p>
          <a:p>
            <a:pPr marL="0" indent="0">
              <a:buNone/>
            </a:pPr>
            <a:endParaRPr lang="ru-RU" sz="1500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50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1276</Words>
  <Application>Microsoft Office PowerPoint</Application>
  <PresentationFormat>Экран (4:3)</PresentationFormat>
  <Paragraphs>74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Gotham Pro Light</vt:lpstr>
      <vt:lpstr>Times New Roman</vt:lpstr>
      <vt:lpstr>Тема Office</vt:lpstr>
      <vt:lpstr>Презентация PowerPoint</vt:lpstr>
      <vt:lpstr>Основные причины отказов в выдаче КЭР</vt:lpstr>
      <vt:lpstr>Из выступления Чернышева В.В. 28.11.2023</vt:lpstr>
      <vt:lpstr>Из выступления Чернышева В.В. 28.11.2023</vt:lpstr>
      <vt:lpstr>Из выступления Чернышева В.В. 28.11.2023</vt:lpstr>
      <vt:lpstr>Из реестра выданных КЭР (https://gisp.gov.ru/pp143/pub/ker/search/) На 25.03.2024 - 528</vt:lpstr>
      <vt:lpstr>Планы на пересмотр справочников в 2024 году</vt:lpstr>
      <vt:lpstr>Анализ справочников ИТС и Приказов по ТН</vt:lpstr>
      <vt:lpstr>Основные моменты, которые надо учесть при выборе методов определения выбросов (расчетных или инструментальных)</vt:lpstr>
      <vt:lpstr>Что важно помнить</vt:lpstr>
      <vt:lpstr>АЛГОРИТМ оценки возможности выполнения инструментальных измерений на стационарном организованном источнике выброса и обоснования  (не)возможности применения расчетных или иных методов определения ЗВ</vt:lpstr>
      <vt:lpstr>АЛГОРИТМ оценки возможности выполнения инструментальных измерений на стационарном организованном источнике выброса и обоснования  (не)возможности применения расчетных или иных методов определения ЗВ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Юрьевна</dc:creator>
  <cp:lastModifiedBy>Баева Влада Юрьевна</cp:lastModifiedBy>
  <cp:revision>14</cp:revision>
  <cp:lastPrinted>2024-03-25T06:27:42Z</cp:lastPrinted>
  <dcterms:created xsi:type="dcterms:W3CDTF">2023-12-06T14:52:45Z</dcterms:created>
  <dcterms:modified xsi:type="dcterms:W3CDTF">2024-03-25T10:24:28Z</dcterms:modified>
</cp:coreProperties>
</file>