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67" r:id="rId2"/>
    <p:sldId id="268" r:id="rId3"/>
    <p:sldId id="262" r:id="rId4"/>
    <p:sldId id="264" r:id="rId5"/>
    <p:sldId id="261" r:id="rId6"/>
    <p:sldId id="266" r:id="rId7"/>
    <p:sldId id="265" r:id="rId8"/>
    <p:sldId id="26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1356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329D9-89F0-4699-A9D7-2182E640E020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4852F-D9A1-4DDC-AD6A-E7428CD813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182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4852F-D9A1-4DDC-AD6A-E7428CD8135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700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4852F-D9A1-4DDC-AD6A-E7428CD8135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346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C4852F-D9A1-4DDC-AD6A-E7428CD8135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627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6818-D3F0-4186-AD4F-219A09709676}" type="datetime1">
              <a:rPr lang="ru-RU" smtClean="0"/>
              <a:t>13.06.2023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6F0-7AB9-4CA6-A04E-A822F78C1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373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CE1CA-7781-436B-931E-B2F61BB9C348}" type="datetime1">
              <a:rPr lang="ru-RU" smtClean="0"/>
              <a:t>13.06.2023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6F0-7AB9-4CA6-A04E-A822F78C1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041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EB28F-8D3E-4690-BA06-259F744D9DA9}" type="datetime1">
              <a:rPr lang="ru-RU" smtClean="0"/>
              <a:t>13.06.2023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6F0-7AB9-4CA6-A04E-A822F78C1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02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A7157-2548-47B7-904F-913087005122}" type="datetime1">
              <a:rPr lang="ru-RU" smtClean="0"/>
              <a:t>13.06.2023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6F0-7AB9-4CA6-A04E-A822F78C1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28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949BF-D714-437E-9535-42DB92F8B472}" type="datetime1">
              <a:rPr lang="ru-RU" smtClean="0"/>
              <a:t>13.06.2023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6F0-7AB9-4CA6-A04E-A822F78C1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922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AD45-21DC-4C42-876B-A9D526B9027F}" type="datetime1">
              <a:rPr lang="ru-RU" smtClean="0"/>
              <a:t>13.06.2023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6F0-7AB9-4CA6-A04E-A822F78C1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02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1AFC-A840-4C2C-B368-469952C3D18E}" type="datetime1">
              <a:rPr lang="ru-RU" smtClean="0"/>
              <a:t>13.06.2023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6F0-7AB9-4CA6-A04E-A822F78C1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240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0E77C-BAD3-4ACF-99B8-6C76F9C80584}" type="datetime1">
              <a:rPr lang="ru-RU" smtClean="0"/>
              <a:t>13.06.2023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6F0-7AB9-4CA6-A04E-A822F78C1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819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FD53A-8790-46B7-A7D3-B2A88A321BA1}" type="datetime1">
              <a:rPr lang="ru-RU" smtClean="0"/>
              <a:t>13.06.2023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6F0-7AB9-4CA6-A04E-A822F78C1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699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E6BD-C530-4C42-8C2F-8F76FB2FFF01}" type="datetime1">
              <a:rPr lang="ru-RU" smtClean="0"/>
              <a:t>13.06.2023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6F0-7AB9-4CA6-A04E-A822F78C1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894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44EB3-3D83-4D75-8879-C120A102655D}" type="datetime1">
              <a:rPr lang="ru-RU" smtClean="0"/>
              <a:t>13.06.2023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6F0-7AB9-4CA6-A04E-A822F78C1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890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60149-2760-49E9-B039-C3B433DD5071}" type="datetime1">
              <a:rPr lang="ru-RU" smtClean="0"/>
              <a:t>13.06.2023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7E6F0-7AB9-4CA6-A04E-A822F78C15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347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microsoft.com/office/2007/relationships/hdphoto" Target="../media/hdphoto1.wdp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7.png"/><Relationship Id="rId5" Type="http://schemas.openxmlformats.org/officeDocument/2006/relationships/image" Target="../media/image13.png"/><Relationship Id="rId10" Type="http://schemas.openxmlformats.org/officeDocument/2006/relationships/image" Target="../media/image6.png"/><Relationship Id="rId4" Type="http://schemas.openxmlformats.org/officeDocument/2006/relationships/image" Target="../media/image12.png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5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8.gif"/><Relationship Id="rId5" Type="http://schemas.openxmlformats.org/officeDocument/2006/relationships/image" Target="../media/image6.png"/><Relationship Id="rId10" Type="http://schemas.openxmlformats.org/officeDocument/2006/relationships/image" Target="../media/image17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1"/>
          <p:cNvSpPr txBox="1">
            <a:spLocks noChangeArrowheads="1"/>
          </p:cNvSpPr>
          <p:nvPr/>
        </p:nvSpPr>
        <p:spPr bwMode="auto">
          <a:xfrm>
            <a:off x="1013453" y="3414722"/>
            <a:ext cx="10515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8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СУБСИДИЯ НА КОМПЕНСАЦИЮ ЗАТРАТ </a:t>
            </a:r>
            <a:br>
              <a:rPr lang="ru-RU" altLang="ru-RU" sz="28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</a:br>
            <a:r>
              <a:rPr lang="ru-RU" altLang="ru-RU" sz="28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ПО ТРАНСПОРТИРОВКЕ ТОВАРОВ ЗА РУБЕЖ</a:t>
            </a:r>
          </a:p>
        </p:txBody>
      </p:sp>
      <p:pic>
        <p:nvPicPr>
          <p:cNvPr id="74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5" y="5390706"/>
            <a:ext cx="12127515" cy="1467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2" descr="Герб Пермского края — Википеди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121" y="706684"/>
            <a:ext cx="1144588" cy="219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49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3"/>
          <p:cNvGrpSpPr/>
          <p:nvPr/>
        </p:nvGrpSpPr>
        <p:grpSpPr>
          <a:xfrm>
            <a:off x="400594" y="88922"/>
            <a:ext cx="522515" cy="990941"/>
            <a:chOff x="753906" y="498225"/>
            <a:chExt cx="758825" cy="1431290"/>
          </a:xfrm>
        </p:grpSpPr>
        <p:pic>
          <p:nvPicPr>
            <p:cNvPr id="3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3906" y="498225"/>
              <a:ext cx="758374" cy="1431057"/>
            </a:xfrm>
            <a:prstGeom prst="rect">
              <a:avLst/>
            </a:prstGeom>
          </p:spPr>
        </p:pic>
        <p:pic>
          <p:nvPicPr>
            <p:cNvPr id="4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48345" y="610378"/>
              <a:ext cx="27988" cy="27999"/>
            </a:xfrm>
            <a:prstGeom prst="rect">
              <a:avLst/>
            </a:prstGeom>
          </p:spPr>
        </p:pic>
        <p:sp>
          <p:nvSpPr>
            <p:cNvPr id="5" name="object 6"/>
            <p:cNvSpPr/>
            <p:nvPr/>
          </p:nvSpPr>
          <p:spPr>
            <a:xfrm>
              <a:off x="996942" y="60108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297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297" y="32616"/>
                  </a:lnTo>
                  <a:lnTo>
                    <a:pt x="32606" y="25318"/>
                  </a:lnTo>
                  <a:lnTo>
                    <a:pt x="32606" y="7308"/>
                  </a:lnTo>
                  <a:lnTo>
                    <a:pt x="25297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6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99247" y="603404"/>
              <a:ext cx="27999" cy="27999"/>
            </a:xfrm>
            <a:prstGeom prst="rect">
              <a:avLst/>
            </a:prstGeom>
          </p:spPr>
        </p:pic>
        <p:sp>
          <p:nvSpPr>
            <p:cNvPr id="7" name="object 8"/>
            <p:cNvSpPr/>
            <p:nvPr/>
          </p:nvSpPr>
          <p:spPr>
            <a:xfrm>
              <a:off x="944059" y="61091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06" y="25308"/>
                  </a:lnTo>
                  <a:lnTo>
                    <a:pt x="3260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8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46358" y="613216"/>
              <a:ext cx="28009" cy="27999"/>
            </a:xfrm>
            <a:prstGeom prst="rect">
              <a:avLst/>
            </a:prstGeom>
          </p:spPr>
        </p:pic>
        <p:sp>
          <p:nvSpPr>
            <p:cNvPr id="9" name="object 10"/>
            <p:cNvSpPr/>
            <p:nvPr/>
          </p:nvSpPr>
          <p:spPr>
            <a:xfrm>
              <a:off x="901481" y="642776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0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03783" y="645099"/>
              <a:ext cx="28009" cy="27999"/>
            </a:xfrm>
            <a:prstGeom prst="rect">
              <a:avLst/>
            </a:prstGeom>
          </p:spPr>
        </p:pic>
        <p:sp>
          <p:nvSpPr>
            <p:cNvPr id="11" name="object 12"/>
            <p:cNvSpPr/>
            <p:nvPr/>
          </p:nvSpPr>
          <p:spPr>
            <a:xfrm>
              <a:off x="876940" y="68962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2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79240" y="691936"/>
              <a:ext cx="28009" cy="27988"/>
            </a:xfrm>
            <a:prstGeom prst="rect">
              <a:avLst/>
            </a:prstGeom>
          </p:spPr>
        </p:pic>
        <p:sp>
          <p:nvSpPr>
            <p:cNvPr id="13" name="object 14"/>
            <p:cNvSpPr/>
            <p:nvPr/>
          </p:nvSpPr>
          <p:spPr>
            <a:xfrm>
              <a:off x="1187538" y="608054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4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89848" y="610378"/>
              <a:ext cx="27999" cy="27999"/>
            </a:xfrm>
            <a:prstGeom prst="rect">
              <a:avLst/>
            </a:prstGeom>
          </p:spPr>
        </p:pic>
        <p:sp>
          <p:nvSpPr>
            <p:cNvPr id="15" name="object 16"/>
            <p:cNvSpPr/>
            <p:nvPr/>
          </p:nvSpPr>
          <p:spPr>
            <a:xfrm>
              <a:off x="1236629" y="60108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6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38936" y="603404"/>
              <a:ext cx="27999" cy="27999"/>
            </a:xfrm>
            <a:prstGeom prst="rect">
              <a:avLst/>
            </a:prstGeom>
          </p:spPr>
        </p:pic>
        <p:sp>
          <p:nvSpPr>
            <p:cNvPr id="17" name="object 18"/>
            <p:cNvSpPr/>
            <p:nvPr/>
          </p:nvSpPr>
          <p:spPr>
            <a:xfrm>
              <a:off x="1289522" y="61091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06" y="25308"/>
                  </a:lnTo>
                  <a:lnTo>
                    <a:pt x="3260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8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91824" y="613216"/>
              <a:ext cx="27999" cy="27999"/>
            </a:xfrm>
            <a:prstGeom prst="rect">
              <a:avLst/>
            </a:prstGeom>
          </p:spPr>
        </p:pic>
        <p:sp>
          <p:nvSpPr>
            <p:cNvPr id="19" name="object 20"/>
            <p:cNvSpPr/>
            <p:nvPr/>
          </p:nvSpPr>
          <p:spPr>
            <a:xfrm>
              <a:off x="1332090" y="642776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0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34388" y="645099"/>
              <a:ext cx="28009" cy="27999"/>
            </a:xfrm>
            <a:prstGeom prst="rect">
              <a:avLst/>
            </a:prstGeom>
          </p:spPr>
        </p:pic>
        <p:sp>
          <p:nvSpPr>
            <p:cNvPr id="21" name="object 22"/>
            <p:cNvSpPr/>
            <p:nvPr/>
          </p:nvSpPr>
          <p:spPr>
            <a:xfrm>
              <a:off x="1356634" y="68962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2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58942" y="691936"/>
              <a:ext cx="27999" cy="27988"/>
            </a:xfrm>
            <a:prstGeom prst="rect">
              <a:avLst/>
            </a:prstGeom>
          </p:spPr>
        </p:pic>
        <p:pic>
          <p:nvPicPr>
            <p:cNvPr id="23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71840" y="602871"/>
              <a:ext cx="492477" cy="395623"/>
            </a:xfrm>
            <a:prstGeom prst="rect">
              <a:avLst/>
            </a:prstGeom>
          </p:spPr>
        </p:pic>
        <p:pic>
          <p:nvPicPr>
            <p:cNvPr id="24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74151" y="746259"/>
              <a:ext cx="28009" cy="27978"/>
            </a:xfrm>
            <a:prstGeom prst="rect">
              <a:avLst/>
            </a:prstGeom>
          </p:spPr>
        </p:pic>
        <p:sp>
          <p:nvSpPr>
            <p:cNvPr id="25" name="object 26"/>
            <p:cNvSpPr/>
            <p:nvPr/>
          </p:nvSpPr>
          <p:spPr>
            <a:xfrm>
              <a:off x="885231" y="79544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19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308" y="32606"/>
                  </a:lnTo>
                  <a:lnTo>
                    <a:pt x="25318" y="3260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6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87543" y="797735"/>
              <a:ext cx="28009" cy="28009"/>
            </a:xfrm>
            <a:prstGeom prst="rect">
              <a:avLst/>
            </a:prstGeom>
          </p:spPr>
        </p:pic>
        <p:sp>
          <p:nvSpPr>
            <p:cNvPr id="27" name="object 28"/>
            <p:cNvSpPr/>
            <p:nvPr/>
          </p:nvSpPr>
          <p:spPr>
            <a:xfrm>
              <a:off x="1361730" y="743935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8" name="object 2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64031" y="746259"/>
              <a:ext cx="27999" cy="27978"/>
            </a:xfrm>
            <a:prstGeom prst="rect">
              <a:avLst/>
            </a:prstGeom>
          </p:spPr>
        </p:pic>
        <p:sp>
          <p:nvSpPr>
            <p:cNvPr id="29" name="object 30"/>
            <p:cNvSpPr/>
            <p:nvPr/>
          </p:nvSpPr>
          <p:spPr>
            <a:xfrm>
              <a:off x="1348339" y="79544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19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06"/>
                  </a:lnTo>
                  <a:lnTo>
                    <a:pt x="25308" y="3260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30" name="object 3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50639" y="797735"/>
              <a:ext cx="28009" cy="28009"/>
            </a:xfrm>
            <a:prstGeom prst="rect">
              <a:avLst/>
            </a:prstGeom>
          </p:spPr>
        </p:pic>
        <p:sp>
          <p:nvSpPr>
            <p:cNvPr id="31" name="object 32"/>
            <p:cNvSpPr/>
            <p:nvPr/>
          </p:nvSpPr>
          <p:spPr>
            <a:xfrm>
              <a:off x="1114154" y="628012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18941" y="0"/>
                  </a:moveTo>
                  <a:lnTo>
                    <a:pt x="11569" y="1490"/>
                  </a:lnTo>
                  <a:lnTo>
                    <a:pt x="5548" y="5552"/>
                  </a:lnTo>
                  <a:lnTo>
                    <a:pt x="1488" y="11573"/>
                  </a:lnTo>
                  <a:lnTo>
                    <a:pt x="0" y="18941"/>
                  </a:lnTo>
                  <a:lnTo>
                    <a:pt x="1488" y="26308"/>
                  </a:lnTo>
                  <a:lnTo>
                    <a:pt x="5548" y="32326"/>
                  </a:lnTo>
                  <a:lnTo>
                    <a:pt x="11569" y="36384"/>
                  </a:lnTo>
                  <a:lnTo>
                    <a:pt x="18941" y="37873"/>
                  </a:lnTo>
                  <a:lnTo>
                    <a:pt x="26308" y="36384"/>
                  </a:lnTo>
                  <a:lnTo>
                    <a:pt x="32326" y="32326"/>
                  </a:lnTo>
                  <a:lnTo>
                    <a:pt x="36384" y="26308"/>
                  </a:lnTo>
                  <a:lnTo>
                    <a:pt x="37873" y="18941"/>
                  </a:lnTo>
                  <a:lnTo>
                    <a:pt x="36384" y="11573"/>
                  </a:lnTo>
                  <a:lnTo>
                    <a:pt x="32326" y="5552"/>
                  </a:lnTo>
                  <a:lnTo>
                    <a:pt x="26308" y="1490"/>
                  </a:lnTo>
                  <a:lnTo>
                    <a:pt x="18941" y="0"/>
                  </a:lnTo>
                  <a:close/>
                </a:path>
              </a:pathLst>
            </a:custGeom>
            <a:solidFill>
              <a:srgbClr val="E30613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object 33"/>
            <p:cNvSpPr/>
            <p:nvPr/>
          </p:nvSpPr>
          <p:spPr>
            <a:xfrm>
              <a:off x="1093343" y="604767"/>
              <a:ext cx="80010" cy="64769"/>
            </a:xfrm>
            <a:custGeom>
              <a:avLst/>
              <a:gdLst/>
              <a:ahLst/>
              <a:cxnLst/>
              <a:rect l="l" t="t" r="r" b="b"/>
              <a:pathLst>
                <a:path w="80009" h="64770">
                  <a:moveTo>
                    <a:pt x="19380" y="49161"/>
                  </a:moveTo>
                  <a:lnTo>
                    <a:pt x="15049" y="44818"/>
                  </a:lnTo>
                  <a:lnTo>
                    <a:pt x="9690" y="44818"/>
                  </a:lnTo>
                  <a:lnTo>
                    <a:pt x="4343" y="44818"/>
                  </a:lnTo>
                  <a:lnTo>
                    <a:pt x="0" y="49161"/>
                  </a:lnTo>
                  <a:lnTo>
                    <a:pt x="0" y="59867"/>
                  </a:lnTo>
                  <a:lnTo>
                    <a:pt x="4343" y="64198"/>
                  </a:lnTo>
                  <a:lnTo>
                    <a:pt x="15049" y="64198"/>
                  </a:lnTo>
                  <a:lnTo>
                    <a:pt x="19380" y="59867"/>
                  </a:lnTo>
                  <a:lnTo>
                    <a:pt x="19380" y="49161"/>
                  </a:lnTo>
                  <a:close/>
                </a:path>
                <a:path w="80009" h="64770">
                  <a:moveTo>
                    <a:pt x="49428" y="4343"/>
                  </a:moveTo>
                  <a:lnTo>
                    <a:pt x="45097" y="0"/>
                  </a:lnTo>
                  <a:lnTo>
                    <a:pt x="39751" y="0"/>
                  </a:lnTo>
                  <a:lnTo>
                    <a:pt x="34391" y="0"/>
                  </a:lnTo>
                  <a:lnTo>
                    <a:pt x="30048" y="4343"/>
                  </a:lnTo>
                  <a:lnTo>
                    <a:pt x="30048" y="15036"/>
                  </a:lnTo>
                  <a:lnTo>
                    <a:pt x="34391" y="19380"/>
                  </a:lnTo>
                  <a:lnTo>
                    <a:pt x="45097" y="19380"/>
                  </a:lnTo>
                  <a:lnTo>
                    <a:pt x="49428" y="15036"/>
                  </a:lnTo>
                  <a:lnTo>
                    <a:pt x="49428" y="4343"/>
                  </a:lnTo>
                  <a:close/>
                </a:path>
                <a:path w="80009" h="64770">
                  <a:moveTo>
                    <a:pt x="79476" y="49161"/>
                  </a:moveTo>
                  <a:lnTo>
                    <a:pt x="75145" y="44818"/>
                  </a:lnTo>
                  <a:lnTo>
                    <a:pt x="69799" y="44818"/>
                  </a:lnTo>
                  <a:lnTo>
                    <a:pt x="64439" y="44818"/>
                  </a:lnTo>
                  <a:lnTo>
                    <a:pt x="60096" y="49161"/>
                  </a:lnTo>
                  <a:lnTo>
                    <a:pt x="60096" y="59867"/>
                  </a:lnTo>
                  <a:lnTo>
                    <a:pt x="64439" y="64198"/>
                  </a:lnTo>
                  <a:lnTo>
                    <a:pt x="75145" y="64198"/>
                  </a:lnTo>
                  <a:lnTo>
                    <a:pt x="79476" y="59867"/>
                  </a:lnTo>
                  <a:lnTo>
                    <a:pt x="79476" y="49161"/>
                  </a:lnTo>
                  <a:close/>
                </a:path>
              </a:pathLst>
            </a:custGeom>
            <a:solidFill>
              <a:srgbClr val="BBD8D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object 34"/>
            <p:cNvSpPr/>
            <p:nvPr/>
          </p:nvSpPr>
          <p:spPr>
            <a:xfrm>
              <a:off x="1111390" y="710051"/>
              <a:ext cx="43815" cy="43815"/>
            </a:xfrm>
            <a:custGeom>
              <a:avLst/>
              <a:gdLst/>
              <a:ahLst/>
              <a:cxnLst/>
              <a:rect l="l" t="t" r="r" b="b"/>
              <a:pathLst>
                <a:path w="43815" h="43815">
                  <a:moveTo>
                    <a:pt x="21706" y="0"/>
                  </a:moveTo>
                  <a:lnTo>
                    <a:pt x="13256" y="1707"/>
                  </a:lnTo>
                  <a:lnTo>
                    <a:pt x="6357" y="6361"/>
                  </a:lnTo>
                  <a:lnTo>
                    <a:pt x="1705" y="13261"/>
                  </a:lnTo>
                  <a:lnTo>
                    <a:pt x="0" y="21706"/>
                  </a:lnTo>
                  <a:lnTo>
                    <a:pt x="1705" y="30151"/>
                  </a:lnTo>
                  <a:lnTo>
                    <a:pt x="6357" y="37051"/>
                  </a:lnTo>
                  <a:lnTo>
                    <a:pt x="13256" y="41705"/>
                  </a:lnTo>
                  <a:lnTo>
                    <a:pt x="21706" y="43412"/>
                  </a:lnTo>
                  <a:lnTo>
                    <a:pt x="30151" y="41705"/>
                  </a:lnTo>
                  <a:lnTo>
                    <a:pt x="37051" y="37051"/>
                  </a:lnTo>
                  <a:lnTo>
                    <a:pt x="41705" y="30151"/>
                  </a:lnTo>
                  <a:lnTo>
                    <a:pt x="43412" y="21706"/>
                  </a:lnTo>
                  <a:lnTo>
                    <a:pt x="41705" y="13261"/>
                  </a:lnTo>
                  <a:lnTo>
                    <a:pt x="37051" y="6361"/>
                  </a:lnTo>
                  <a:lnTo>
                    <a:pt x="30151" y="1707"/>
                  </a:lnTo>
                  <a:lnTo>
                    <a:pt x="21706" y="0"/>
                  </a:lnTo>
                  <a:close/>
                </a:path>
              </a:pathLst>
            </a:custGeom>
            <a:solidFill>
              <a:srgbClr val="E30613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object 35"/>
            <p:cNvSpPr/>
            <p:nvPr/>
          </p:nvSpPr>
          <p:spPr>
            <a:xfrm>
              <a:off x="1103033" y="692105"/>
              <a:ext cx="60325" cy="20320"/>
            </a:xfrm>
            <a:custGeom>
              <a:avLst/>
              <a:gdLst/>
              <a:ahLst/>
              <a:cxnLst/>
              <a:rect l="l" t="t" r="r" b="b"/>
              <a:pathLst>
                <a:path w="60325" h="20320">
                  <a:moveTo>
                    <a:pt x="19888" y="4457"/>
                  </a:moveTo>
                  <a:lnTo>
                    <a:pt x="15443" y="0"/>
                  </a:lnTo>
                  <a:lnTo>
                    <a:pt x="9944" y="0"/>
                  </a:lnTo>
                  <a:lnTo>
                    <a:pt x="4445" y="0"/>
                  </a:lnTo>
                  <a:lnTo>
                    <a:pt x="0" y="4457"/>
                  </a:lnTo>
                  <a:lnTo>
                    <a:pt x="0" y="15443"/>
                  </a:lnTo>
                  <a:lnTo>
                    <a:pt x="4445" y="19913"/>
                  </a:lnTo>
                  <a:lnTo>
                    <a:pt x="15443" y="19913"/>
                  </a:lnTo>
                  <a:lnTo>
                    <a:pt x="19888" y="15443"/>
                  </a:lnTo>
                  <a:lnTo>
                    <a:pt x="19888" y="4457"/>
                  </a:lnTo>
                  <a:close/>
                </a:path>
                <a:path w="60325" h="20320">
                  <a:moveTo>
                    <a:pt x="60109" y="4457"/>
                  </a:moveTo>
                  <a:lnTo>
                    <a:pt x="55651" y="0"/>
                  </a:lnTo>
                  <a:lnTo>
                    <a:pt x="50165" y="0"/>
                  </a:lnTo>
                  <a:lnTo>
                    <a:pt x="44665" y="0"/>
                  </a:lnTo>
                  <a:lnTo>
                    <a:pt x="40208" y="4457"/>
                  </a:lnTo>
                  <a:lnTo>
                    <a:pt x="40208" y="15443"/>
                  </a:lnTo>
                  <a:lnTo>
                    <a:pt x="44665" y="19913"/>
                  </a:lnTo>
                  <a:lnTo>
                    <a:pt x="55651" y="19913"/>
                  </a:lnTo>
                  <a:lnTo>
                    <a:pt x="60109" y="15443"/>
                  </a:lnTo>
                  <a:lnTo>
                    <a:pt x="60109" y="4457"/>
                  </a:lnTo>
                  <a:close/>
                </a:path>
              </a:pathLst>
            </a:custGeom>
            <a:solidFill>
              <a:srgbClr val="BBD8D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object 36"/>
            <p:cNvSpPr/>
            <p:nvPr/>
          </p:nvSpPr>
          <p:spPr>
            <a:xfrm>
              <a:off x="1078781" y="500550"/>
              <a:ext cx="109220" cy="101600"/>
            </a:xfrm>
            <a:custGeom>
              <a:avLst/>
              <a:gdLst/>
              <a:ahLst/>
              <a:cxnLst/>
              <a:rect l="l" t="t" r="r" b="b"/>
              <a:pathLst>
                <a:path w="109219" h="101600">
                  <a:moveTo>
                    <a:pt x="92719" y="0"/>
                  </a:moveTo>
                  <a:lnTo>
                    <a:pt x="15905" y="0"/>
                  </a:lnTo>
                  <a:lnTo>
                    <a:pt x="15905" y="10764"/>
                  </a:lnTo>
                  <a:lnTo>
                    <a:pt x="44626" y="29339"/>
                  </a:lnTo>
                  <a:lnTo>
                    <a:pt x="44626" y="58563"/>
                  </a:lnTo>
                  <a:lnTo>
                    <a:pt x="23674" y="58563"/>
                  </a:lnTo>
                  <a:lnTo>
                    <a:pt x="8795" y="35454"/>
                  </a:lnTo>
                  <a:lnTo>
                    <a:pt x="0" y="35454"/>
                  </a:lnTo>
                  <a:lnTo>
                    <a:pt x="0" y="100907"/>
                  </a:lnTo>
                  <a:lnTo>
                    <a:pt x="8795" y="100907"/>
                  </a:lnTo>
                  <a:lnTo>
                    <a:pt x="23674" y="77882"/>
                  </a:lnTo>
                  <a:lnTo>
                    <a:pt x="44626" y="77882"/>
                  </a:lnTo>
                  <a:lnTo>
                    <a:pt x="44626" y="101033"/>
                  </a:lnTo>
                  <a:lnTo>
                    <a:pt x="47747" y="100373"/>
                  </a:lnTo>
                  <a:lnTo>
                    <a:pt x="50993" y="100007"/>
                  </a:lnTo>
                  <a:lnTo>
                    <a:pt x="57631" y="100007"/>
                  </a:lnTo>
                  <a:lnTo>
                    <a:pt x="60867" y="100373"/>
                  </a:lnTo>
                  <a:lnTo>
                    <a:pt x="63987" y="101033"/>
                  </a:lnTo>
                  <a:lnTo>
                    <a:pt x="63987" y="77882"/>
                  </a:lnTo>
                  <a:lnTo>
                    <a:pt x="84960" y="77882"/>
                  </a:lnTo>
                  <a:lnTo>
                    <a:pt x="99818" y="100907"/>
                  </a:lnTo>
                  <a:lnTo>
                    <a:pt x="108624" y="100907"/>
                  </a:lnTo>
                  <a:lnTo>
                    <a:pt x="108624" y="35454"/>
                  </a:lnTo>
                  <a:lnTo>
                    <a:pt x="99818" y="35454"/>
                  </a:lnTo>
                  <a:lnTo>
                    <a:pt x="84960" y="58563"/>
                  </a:lnTo>
                  <a:lnTo>
                    <a:pt x="63987" y="58563"/>
                  </a:lnTo>
                  <a:lnTo>
                    <a:pt x="63987" y="29339"/>
                  </a:lnTo>
                  <a:lnTo>
                    <a:pt x="92719" y="10764"/>
                  </a:lnTo>
                  <a:lnTo>
                    <a:pt x="92719" y="0"/>
                  </a:lnTo>
                  <a:close/>
                </a:path>
              </a:pathLst>
            </a:custGeom>
            <a:solidFill>
              <a:srgbClr val="D7B36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36" name="Прямая соединительная линия 35"/>
          <p:cNvCxnSpPr/>
          <p:nvPr/>
        </p:nvCxnSpPr>
        <p:spPr>
          <a:xfrm flipV="1">
            <a:off x="976416" y="1001486"/>
            <a:ext cx="1079757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1060601" y="567576"/>
            <a:ext cx="110595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5B9BD5"/>
                </a:solidFill>
                <a:latin typeface="PermianSlabSerifTypeface" panose="02000000000000000000" pitchFamily="50" charset="0"/>
              </a:rPr>
              <a:t>ИТОГИ ВЫДАЧИ СУБСИДИИ</a:t>
            </a:r>
            <a:endParaRPr lang="ru-RU" b="1" dirty="0">
              <a:solidFill>
                <a:srgbClr val="5B9BD5"/>
              </a:solidFill>
              <a:latin typeface="PermianSlabSerifTypeface" panose="02000000000000000000" pitchFamily="50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89419" y="1756080"/>
            <a:ext cx="10737680" cy="4354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>
            <a:off x="6894032" y="1834535"/>
            <a:ext cx="0" cy="2786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9160755" y="1834535"/>
            <a:ext cx="1" cy="2873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30739" y="2260161"/>
            <a:ext cx="35349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PermianSlabSerifTypeface" panose="02000000000000000000" pitchFamily="50" charset="0"/>
              </a:rPr>
              <a:t>Количество получателей поддержки</a:t>
            </a:r>
            <a:endParaRPr lang="ru-RU" sz="1400" dirty="0">
              <a:latin typeface="PermianSlabSerifTypeface" panose="02000000000000000000" pitchFamily="50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33901" y="3361561"/>
            <a:ext cx="33297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PermianSlabSerifTypeface" panose="02000000000000000000" pitchFamily="50" charset="0"/>
              </a:rPr>
              <a:t>Объем предоставленной субсидии</a:t>
            </a:r>
            <a:endParaRPr lang="ru-RU" sz="1400" dirty="0">
              <a:latin typeface="PermianSlabSerifTypeface" panose="02000000000000000000" pitchFamily="50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110448" y="2250440"/>
            <a:ext cx="1954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49580">
              <a:defRPr/>
            </a:pPr>
            <a:r>
              <a:rPr lang="ru-RU" b="1" kern="0" dirty="0">
                <a:solidFill>
                  <a:schemeClr val="accent1"/>
                </a:solidFill>
                <a:latin typeface="PermianSlabSerifTypeface" panose="02000000000000000000" pitchFamily="50" charset="0"/>
              </a:rPr>
              <a:t>22</a:t>
            </a:r>
            <a:r>
              <a:rPr lang="ru-RU" b="1" kern="0" dirty="0">
                <a:solidFill>
                  <a:srgbClr val="C00000"/>
                </a:solidFill>
                <a:latin typeface="PermianSlabSerifTypeface" panose="02000000000000000000" pitchFamily="50" charset="0"/>
              </a:rPr>
              <a:t> </a:t>
            </a:r>
            <a:r>
              <a:rPr lang="ru-RU" sz="1600" b="1" kern="0" dirty="0">
                <a:latin typeface="PermianSlabSerifTypeface" panose="02000000000000000000" pitchFamily="50" charset="0"/>
              </a:rPr>
              <a:t>субъекта МСП</a:t>
            </a:r>
            <a:endParaRPr lang="ru-RU" sz="1200" b="1" kern="0" dirty="0">
              <a:latin typeface="PermianSlabSerifTypeface" panose="02000000000000000000" pitchFamily="50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346593" y="3315395"/>
            <a:ext cx="14959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49580"/>
            <a:r>
              <a:rPr lang="ru-RU" b="1" kern="0" dirty="0">
                <a:solidFill>
                  <a:schemeClr val="accent1"/>
                </a:solidFill>
                <a:latin typeface="PermianSlabSerifTypeface" panose="02000000000000000000" pitchFamily="50" charset="0"/>
              </a:rPr>
              <a:t>10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PermianSlabSerifTypeface" panose="02000000000000000000" pitchFamily="50" charset="0"/>
              </a:rPr>
              <a:t> </a:t>
            </a:r>
            <a:r>
              <a:rPr lang="ru-RU" b="1" kern="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млн руб.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9522523" y="2305708"/>
            <a:ext cx="2082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49580">
              <a:defRPr/>
            </a:pPr>
            <a:r>
              <a:rPr lang="ru-RU" b="1" kern="0" dirty="0">
                <a:solidFill>
                  <a:schemeClr val="accent1"/>
                </a:solidFill>
                <a:latin typeface="PermianSlabSerifTypeface" panose="02000000000000000000" pitchFamily="50" charset="0"/>
              </a:rPr>
              <a:t>38</a:t>
            </a:r>
            <a:r>
              <a:rPr lang="ru-RU" b="1" kern="0" dirty="0">
                <a:solidFill>
                  <a:srgbClr val="C00000"/>
                </a:solidFill>
                <a:latin typeface="PermianSlabSerifTypeface" panose="02000000000000000000" pitchFamily="50" charset="0"/>
              </a:rPr>
              <a:t> </a:t>
            </a:r>
            <a:r>
              <a:rPr lang="ru-RU" sz="1600" b="1" kern="0" dirty="0">
                <a:latin typeface="PermianSlabSerifTypeface" panose="02000000000000000000" pitchFamily="50" charset="0"/>
              </a:rPr>
              <a:t>субъектов МСП</a:t>
            </a:r>
            <a:endParaRPr lang="ru-RU" sz="1200" b="1" kern="0" dirty="0">
              <a:latin typeface="PermianSlabSerifTypeface" panose="02000000000000000000" pitchFamily="50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9850336" y="3345901"/>
            <a:ext cx="1402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49580"/>
            <a:r>
              <a:rPr lang="ru-RU" b="1" kern="0" dirty="0">
                <a:solidFill>
                  <a:schemeClr val="accent1"/>
                </a:solidFill>
                <a:latin typeface="PermianSlabSerifTypeface" panose="02000000000000000000" pitchFamily="50" charset="0"/>
              </a:rPr>
              <a:t>20</a:t>
            </a:r>
            <a:r>
              <a:rPr lang="ru-RU" b="1" kern="0" dirty="0">
                <a:solidFill>
                  <a:srgbClr val="C00000"/>
                </a:solidFill>
                <a:latin typeface="PermianSlabSerifTypeface" panose="02000000000000000000" pitchFamily="50" charset="0"/>
              </a:rPr>
              <a:t> 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PermianSlabSerifTypeface" panose="02000000000000000000" pitchFamily="50" charset="0"/>
              </a:rPr>
              <a:t>млн руб.</a:t>
            </a:r>
            <a:endParaRPr lang="ru-RU" b="1" kern="0" dirty="0">
              <a:latin typeface="PermianSlabSerifTypeface" panose="02000000000000000000" pitchFamily="50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673903" y="1805432"/>
            <a:ext cx="7425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2021 </a:t>
            </a:r>
            <a:r>
              <a:rPr lang="ru-RU" sz="1400" b="1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г.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10145289" y="1805432"/>
            <a:ext cx="7617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2022 </a:t>
            </a:r>
            <a:r>
              <a:rPr lang="ru-RU" sz="1400" b="1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г.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655176" y="1798850"/>
            <a:ext cx="27751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Итоги реализации субсидии</a:t>
            </a:r>
            <a:endParaRPr lang="ru-RU" sz="1400" b="1" dirty="0">
              <a:solidFill>
                <a:prstClr val="black"/>
              </a:solidFill>
              <a:latin typeface="PermianSlabSerifTypeface" panose="02000000000000000000" pitchFamily="50" charset="0"/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4708181" y="1834535"/>
            <a:ext cx="0" cy="2786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/>
          <p:cNvSpPr/>
          <p:nvPr/>
        </p:nvSpPr>
        <p:spPr>
          <a:xfrm>
            <a:off x="5427489" y="1819983"/>
            <a:ext cx="7729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2020 </a:t>
            </a:r>
            <a:r>
              <a:rPr lang="ru-RU" sz="1400" b="1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г.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4894645" y="2250440"/>
            <a:ext cx="19351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49580">
              <a:defRPr/>
            </a:pPr>
            <a:r>
              <a:rPr lang="ru-RU" b="1" kern="0" dirty="0" smtClean="0">
                <a:solidFill>
                  <a:schemeClr val="accent1"/>
                </a:solidFill>
                <a:latin typeface="PermianSlabSerifTypeface" panose="02000000000000000000" pitchFamily="50" charset="0"/>
              </a:rPr>
              <a:t>16</a:t>
            </a:r>
            <a:r>
              <a:rPr lang="ru-RU" b="1" kern="0" dirty="0" smtClean="0">
                <a:solidFill>
                  <a:srgbClr val="C00000"/>
                </a:solidFill>
                <a:latin typeface="PermianSlabSerifTypeface" panose="02000000000000000000" pitchFamily="50" charset="0"/>
              </a:rPr>
              <a:t> </a:t>
            </a:r>
            <a:r>
              <a:rPr lang="ru-RU" sz="1600" b="1" kern="0" dirty="0">
                <a:latin typeface="PermianSlabSerifTypeface" panose="02000000000000000000" pitchFamily="50" charset="0"/>
              </a:rPr>
              <a:t>субъекта МСП</a:t>
            </a:r>
            <a:endParaRPr lang="ru-RU" sz="1200" b="1" kern="0" dirty="0">
              <a:latin typeface="PermianSlabSerifTypeface" panose="02000000000000000000" pitchFamily="50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5012904" y="3304838"/>
            <a:ext cx="15776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49580"/>
            <a:r>
              <a:rPr lang="ru-RU" b="1" kern="0" dirty="0" smtClean="0">
                <a:solidFill>
                  <a:schemeClr val="accent1"/>
                </a:solidFill>
                <a:latin typeface="PermianSlabSerifTypeface" panose="02000000000000000000" pitchFamily="50" charset="0"/>
              </a:rPr>
              <a:t>8,8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PermianSlabSerifTypeface" panose="02000000000000000000" pitchFamily="50" charset="0"/>
              </a:rPr>
              <a:t> </a:t>
            </a:r>
            <a:r>
              <a:rPr lang="ru-RU" b="1" kern="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млн руб.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4708181" y="2305708"/>
            <a:ext cx="0" cy="2248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6890768" y="2305708"/>
            <a:ext cx="3264" cy="2248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9157491" y="2305708"/>
            <a:ext cx="3264" cy="22488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55176" y="2825805"/>
            <a:ext cx="24048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PermianSlabSerifTypeface" panose="02000000000000000000" pitchFamily="50" charset="0"/>
              </a:rPr>
              <a:t>Объем финансирования</a:t>
            </a:r>
            <a:endParaRPr lang="ru-RU" sz="1400" dirty="0">
              <a:latin typeface="PermianSlabSerifTypeface" panose="02000000000000000000" pitchFamily="50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7301855" y="2779554"/>
            <a:ext cx="14959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49580"/>
            <a:r>
              <a:rPr lang="ru-RU" b="1" kern="0" dirty="0">
                <a:solidFill>
                  <a:schemeClr val="accent1"/>
                </a:solidFill>
                <a:latin typeface="PermianSlabSerifTypeface" panose="02000000000000000000" pitchFamily="50" charset="0"/>
              </a:rPr>
              <a:t>10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PermianSlabSerifTypeface" panose="02000000000000000000" pitchFamily="50" charset="0"/>
              </a:rPr>
              <a:t> </a:t>
            </a:r>
            <a:r>
              <a:rPr lang="ru-RU" b="1" kern="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млн руб.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9850336" y="2828404"/>
            <a:ext cx="1402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49580"/>
            <a:r>
              <a:rPr lang="ru-RU" b="1" kern="0" dirty="0">
                <a:solidFill>
                  <a:schemeClr val="accent1"/>
                </a:solidFill>
                <a:latin typeface="PermianSlabSerifTypeface" panose="02000000000000000000" pitchFamily="50" charset="0"/>
              </a:rPr>
              <a:t>20</a:t>
            </a:r>
            <a:r>
              <a:rPr lang="ru-RU" b="1" kern="0" dirty="0">
                <a:solidFill>
                  <a:srgbClr val="C00000"/>
                </a:solidFill>
                <a:latin typeface="PermianSlabSerifTypeface" panose="02000000000000000000" pitchFamily="50" charset="0"/>
              </a:rPr>
              <a:t> </a:t>
            </a: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PermianSlabSerifTypeface" panose="02000000000000000000" pitchFamily="50" charset="0"/>
              </a:rPr>
              <a:t>млн руб.</a:t>
            </a:r>
            <a:endParaRPr lang="ru-RU" b="1" kern="0" dirty="0">
              <a:latin typeface="PermianSlabSerifTypeface" panose="02000000000000000000" pitchFamily="50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5042560" y="2713401"/>
            <a:ext cx="15151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49580"/>
            <a:r>
              <a:rPr lang="ru-RU" b="1" kern="0" dirty="0" smtClean="0">
                <a:solidFill>
                  <a:schemeClr val="accent1"/>
                </a:solidFill>
                <a:latin typeface="PermianSlabSerifTypeface" panose="02000000000000000000" pitchFamily="50" charset="0"/>
              </a:rPr>
              <a:t>48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PermianSlabSerifTypeface" panose="02000000000000000000" pitchFamily="50" charset="0"/>
              </a:rPr>
              <a:t> </a:t>
            </a:r>
            <a:r>
              <a:rPr lang="ru-RU" b="1" kern="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млн руб.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74890" y="3962144"/>
            <a:ext cx="2855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PermianSlabSerifTypeface" panose="02000000000000000000" pitchFamily="50" charset="0"/>
              </a:rPr>
              <a:t>Доход получателей субсидии</a:t>
            </a:r>
            <a:endParaRPr lang="ru-RU" sz="1400" dirty="0">
              <a:latin typeface="PermianSlabSerifTypeface" panose="02000000000000000000" pitchFamily="50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7233923" y="3897881"/>
            <a:ext cx="18533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49580"/>
            <a:r>
              <a:rPr lang="ru-RU" b="1" kern="0" dirty="0" smtClean="0">
                <a:solidFill>
                  <a:schemeClr val="accent1"/>
                </a:solidFill>
                <a:latin typeface="PermianSlabSerifTypeface" panose="02000000000000000000" pitchFamily="50" charset="0"/>
              </a:rPr>
              <a:t>13,4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PermianSlabSerifTypeface" panose="02000000000000000000" pitchFamily="50" charset="0"/>
              </a:rPr>
              <a:t> </a:t>
            </a:r>
            <a:r>
              <a:rPr lang="ru-RU" b="1" kern="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млрд </a:t>
            </a:r>
            <a:r>
              <a:rPr lang="ru-RU" b="1" kern="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руб.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9662155" y="3921613"/>
            <a:ext cx="18389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49580"/>
            <a:r>
              <a:rPr lang="ru-RU" b="1" kern="0" dirty="0" smtClean="0">
                <a:solidFill>
                  <a:schemeClr val="accent1"/>
                </a:solidFill>
                <a:latin typeface="PermianSlabSerifTypeface" panose="02000000000000000000" pitchFamily="50" charset="0"/>
              </a:rPr>
              <a:t>14,7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PermianSlabSerifTypeface" panose="02000000000000000000" pitchFamily="50" charset="0"/>
              </a:rPr>
              <a:t> </a:t>
            </a:r>
            <a:r>
              <a:rPr lang="ru-RU" b="1" kern="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млрд </a:t>
            </a:r>
            <a:r>
              <a:rPr lang="ru-RU" b="1" kern="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руб.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5470699" y="3931367"/>
            <a:ext cx="657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49580"/>
            <a:r>
              <a:rPr lang="ru-RU" b="1" kern="0" dirty="0" smtClean="0">
                <a:solidFill>
                  <a:schemeClr val="accent1"/>
                </a:solidFill>
                <a:latin typeface="PermianSlabSerifTypeface" panose="02000000000000000000" pitchFamily="50" charset="0"/>
              </a:rPr>
              <a:t>Н/Д</a:t>
            </a:r>
            <a:endParaRPr lang="ru-RU" b="1" kern="0" dirty="0">
              <a:solidFill>
                <a:schemeClr val="accent1"/>
              </a:solidFill>
              <a:latin typeface="PermianSlabSerifTypeface" panose="02000000000000000000" pitchFamily="50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661700" y="5176729"/>
            <a:ext cx="934871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kern="0" dirty="0">
                <a:solidFill>
                  <a:schemeClr val="accent1"/>
                </a:solidFill>
                <a:latin typeface="PermianSansTypeface" panose="02000000000000000000" pitchFamily="50" charset="0"/>
              </a:rPr>
              <a:t>+</a:t>
            </a:r>
            <a:r>
              <a:rPr lang="ru-RU" b="1" kern="0" dirty="0">
                <a:solidFill>
                  <a:prstClr val="black"/>
                </a:solidFill>
                <a:latin typeface="PermianSansTypeface" panose="02000000000000000000" pitchFamily="50" charset="0"/>
              </a:rPr>
              <a:t> </a:t>
            </a:r>
            <a:r>
              <a:rPr lang="ru-RU" sz="2000" b="1" kern="0" dirty="0" smtClean="0">
                <a:solidFill>
                  <a:schemeClr val="accent1"/>
                </a:solidFill>
                <a:latin typeface="PermianSansTypeface" panose="02000000000000000000" pitchFamily="50" charset="0"/>
              </a:rPr>
              <a:t>22% </a:t>
            </a:r>
          </a:p>
          <a:p>
            <a:r>
              <a:rPr lang="ru-RU" b="1" kern="0" dirty="0" smtClean="0">
                <a:solidFill>
                  <a:prstClr val="black"/>
                </a:solidFill>
                <a:latin typeface="PermianSansTypeface" panose="02000000000000000000" pitchFamily="50" charset="0"/>
              </a:rPr>
              <a:t>  рост</a:t>
            </a:r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1465149" y="5211300"/>
            <a:ext cx="488179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49580">
              <a:defRPr/>
            </a:pPr>
            <a:r>
              <a:rPr lang="ru-RU" sz="1400" kern="0" dirty="0">
                <a:solidFill>
                  <a:prstClr val="black"/>
                </a:solidFill>
                <a:latin typeface="PermianSansTypeface" panose="02000000000000000000" pitchFamily="50" charset="0"/>
              </a:rPr>
              <a:t>Прирост начислений </a:t>
            </a:r>
            <a:r>
              <a:rPr lang="ru-RU" sz="1400" kern="0" dirty="0" smtClean="0">
                <a:solidFill>
                  <a:prstClr val="black"/>
                </a:solidFill>
                <a:latin typeface="PermianSansTypeface" panose="02000000000000000000" pitchFamily="50" charset="0"/>
              </a:rPr>
              <a:t>по </a:t>
            </a:r>
            <a:r>
              <a:rPr lang="ru-RU" sz="1400" kern="0" dirty="0">
                <a:solidFill>
                  <a:prstClr val="black"/>
                </a:solidFill>
                <a:latin typeface="PermianSansTypeface" panose="02000000000000000000" pitchFamily="50" charset="0"/>
              </a:rPr>
              <a:t>налогу на прибыль </a:t>
            </a:r>
            <a:r>
              <a:rPr lang="ru-RU" sz="1400" kern="0" dirty="0" smtClean="0">
                <a:solidFill>
                  <a:prstClr val="black"/>
                </a:solidFill>
                <a:latin typeface="PermianSansTypeface" panose="02000000000000000000" pitchFamily="50" charset="0"/>
              </a:rPr>
              <a:t/>
            </a:r>
            <a:br>
              <a:rPr lang="ru-RU" sz="1400" kern="0" dirty="0" smtClean="0">
                <a:solidFill>
                  <a:prstClr val="black"/>
                </a:solidFill>
                <a:latin typeface="PermianSansTypeface" panose="02000000000000000000" pitchFamily="50" charset="0"/>
              </a:rPr>
            </a:br>
            <a:r>
              <a:rPr lang="ru-RU" sz="1400" kern="0" dirty="0" smtClean="0">
                <a:solidFill>
                  <a:prstClr val="black"/>
                </a:solidFill>
                <a:latin typeface="PermianSansTypeface" panose="02000000000000000000" pitchFamily="50" charset="0"/>
              </a:rPr>
              <a:t>в 2022 году у компаний, получивших субсидию </a:t>
            </a:r>
            <a:br>
              <a:rPr lang="ru-RU" sz="1400" kern="0" dirty="0" smtClean="0">
                <a:solidFill>
                  <a:prstClr val="black"/>
                </a:solidFill>
                <a:latin typeface="PermianSansTypeface" panose="02000000000000000000" pitchFamily="50" charset="0"/>
              </a:rPr>
            </a:br>
            <a:r>
              <a:rPr lang="ru-RU" sz="1400" kern="0" dirty="0" smtClean="0">
                <a:solidFill>
                  <a:prstClr val="black"/>
                </a:solidFill>
                <a:latin typeface="PermianSansTypeface" panose="02000000000000000000" pitchFamily="50" charset="0"/>
              </a:rPr>
              <a:t>в 2021 году(</a:t>
            </a:r>
            <a:r>
              <a:rPr lang="ru-RU" sz="1400" kern="0" dirty="0" smtClean="0">
                <a:solidFill>
                  <a:schemeClr val="accent1"/>
                </a:solidFill>
                <a:latin typeface="PermianSansTypeface" panose="02000000000000000000" pitchFamily="50" charset="0"/>
              </a:rPr>
              <a:t>+</a:t>
            </a:r>
            <a:r>
              <a:rPr lang="ru-RU" sz="1400" b="1" kern="0" dirty="0" smtClean="0">
                <a:solidFill>
                  <a:schemeClr val="accent1"/>
                </a:solidFill>
                <a:latin typeface="PermianSansTypeface" panose="02000000000000000000" pitchFamily="50" charset="0"/>
              </a:rPr>
              <a:t>27,9 млн руб.</a:t>
            </a:r>
            <a:r>
              <a:rPr lang="ru-RU" sz="1400" kern="0" dirty="0" smtClean="0">
                <a:solidFill>
                  <a:prstClr val="black"/>
                </a:solidFill>
                <a:latin typeface="PermianSansTypeface" panose="02000000000000000000" pitchFamily="50" charset="0"/>
              </a:rPr>
              <a:t>)</a:t>
            </a:r>
            <a:endParaRPr lang="ru-RU" sz="1400" kern="0" dirty="0">
              <a:solidFill>
                <a:prstClr val="black"/>
              </a:solidFill>
              <a:latin typeface="PermianSansTypeface" panose="02000000000000000000" pitchFamily="50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7022343" y="5303633"/>
            <a:ext cx="10166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1"/>
                </a:solidFill>
                <a:latin typeface="PermianSansTypeface" panose="02000000000000000000" pitchFamily="50" charset="0"/>
                <a:ea typeface="Times New Roman" panose="02020603050405020304" pitchFamily="18" charset="0"/>
              </a:rPr>
              <a:t>+ 23,5%</a:t>
            </a:r>
          </a:p>
          <a:p>
            <a:pPr algn="r"/>
            <a:r>
              <a:rPr lang="ru-RU" b="1" dirty="0" smtClean="0">
                <a:latin typeface="PermianSansTypeface" panose="02000000000000000000" pitchFamily="50" charset="0"/>
                <a:ea typeface="Times New Roman" panose="02020603050405020304" pitchFamily="18" charset="0"/>
              </a:rPr>
              <a:t>рост </a:t>
            </a:r>
            <a:endParaRPr lang="ru-RU" sz="2000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7977930" y="5365187"/>
            <a:ext cx="42140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 smtClean="0">
                <a:solidFill>
                  <a:prstClr val="black"/>
                </a:solidFill>
                <a:latin typeface="PermianSansTypeface" panose="02000000000000000000" pitchFamily="50" charset="0"/>
                <a:ea typeface="Times New Roman" panose="02020603050405020304" pitchFamily="18" charset="0"/>
              </a:rPr>
              <a:t>Объем </a:t>
            </a:r>
            <a:r>
              <a:rPr lang="ru-RU" sz="1400" dirty="0">
                <a:solidFill>
                  <a:prstClr val="black"/>
                </a:solidFill>
                <a:latin typeface="PermianSansTypeface" panose="02000000000000000000" pitchFamily="50" charset="0"/>
                <a:ea typeface="Times New Roman" panose="02020603050405020304" pitchFamily="18" charset="0"/>
              </a:rPr>
              <a:t>экспорта </a:t>
            </a:r>
            <a:r>
              <a:rPr lang="ru-RU" sz="1400" dirty="0" smtClean="0">
                <a:solidFill>
                  <a:prstClr val="black"/>
                </a:solidFill>
                <a:latin typeface="PermianSansTypeface" panose="02000000000000000000" pitchFamily="50" charset="0"/>
                <a:ea typeface="Times New Roman" panose="02020603050405020304" pitchFamily="18" charset="0"/>
              </a:rPr>
              <a:t>получателей субсидии </a:t>
            </a:r>
            <a:br>
              <a:rPr lang="ru-RU" sz="1400" dirty="0" smtClean="0">
                <a:solidFill>
                  <a:prstClr val="black"/>
                </a:solidFill>
                <a:latin typeface="PermianSansTypeface" panose="02000000000000000000" pitchFamily="50" charset="0"/>
                <a:ea typeface="Times New Roman" panose="02020603050405020304" pitchFamily="18" charset="0"/>
              </a:rPr>
            </a:br>
            <a:r>
              <a:rPr lang="ru-RU" sz="1400" dirty="0" smtClean="0">
                <a:solidFill>
                  <a:prstClr val="black"/>
                </a:solidFill>
                <a:latin typeface="PermianSansTypeface" panose="02000000000000000000" pitchFamily="50" charset="0"/>
                <a:ea typeface="Times New Roman" panose="02020603050405020304" pitchFamily="18" charset="0"/>
              </a:rPr>
              <a:t>за 2021 год ( </a:t>
            </a:r>
            <a:r>
              <a:rPr lang="ru-RU" sz="1400" b="1" dirty="0" smtClean="0">
                <a:solidFill>
                  <a:schemeClr val="accent1"/>
                </a:solidFill>
                <a:latin typeface="PermianSansTypeface" panose="02000000000000000000" pitchFamily="50" charset="0"/>
                <a:ea typeface="Times New Roman" panose="02020603050405020304" pitchFamily="18" charset="0"/>
              </a:rPr>
              <a:t>1 278,4 млрд руб.</a:t>
            </a:r>
            <a:r>
              <a:rPr lang="ru-RU" sz="1400" dirty="0" smtClean="0">
                <a:solidFill>
                  <a:prstClr val="black"/>
                </a:solidFill>
                <a:latin typeface="PermianSansTypeface" panose="02000000000000000000" pitchFamily="50" charset="0"/>
                <a:ea typeface="Times New Roman" panose="02020603050405020304" pitchFamily="18" charset="0"/>
              </a:rPr>
              <a:t>)</a:t>
            </a:r>
            <a:endParaRPr lang="ru-RU" dirty="0"/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7994746" y="5349541"/>
            <a:ext cx="0" cy="538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1482176" y="5278498"/>
            <a:ext cx="0" cy="538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Номер слайда 7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6F0-7AB9-4CA6-A04E-A822F78C15CC}" type="slidenum">
              <a:rPr lang="ru-RU" smtClean="0">
                <a:solidFill>
                  <a:schemeClr val="tx1"/>
                </a:solidFill>
              </a:rPr>
              <a:t>2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56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3"/>
          <p:cNvGrpSpPr/>
          <p:nvPr/>
        </p:nvGrpSpPr>
        <p:grpSpPr>
          <a:xfrm>
            <a:off x="400594" y="88922"/>
            <a:ext cx="522515" cy="990941"/>
            <a:chOff x="753906" y="498225"/>
            <a:chExt cx="758825" cy="1431290"/>
          </a:xfrm>
        </p:grpSpPr>
        <p:pic>
          <p:nvPicPr>
            <p:cNvPr id="3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3906" y="498225"/>
              <a:ext cx="758374" cy="1431057"/>
            </a:xfrm>
            <a:prstGeom prst="rect">
              <a:avLst/>
            </a:prstGeom>
          </p:spPr>
        </p:pic>
        <p:pic>
          <p:nvPicPr>
            <p:cNvPr id="4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48345" y="610378"/>
              <a:ext cx="27988" cy="27999"/>
            </a:xfrm>
            <a:prstGeom prst="rect">
              <a:avLst/>
            </a:prstGeom>
          </p:spPr>
        </p:pic>
        <p:sp>
          <p:nvSpPr>
            <p:cNvPr id="5" name="object 6"/>
            <p:cNvSpPr/>
            <p:nvPr/>
          </p:nvSpPr>
          <p:spPr>
            <a:xfrm>
              <a:off x="996942" y="60108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297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297" y="32616"/>
                  </a:lnTo>
                  <a:lnTo>
                    <a:pt x="32606" y="25318"/>
                  </a:lnTo>
                  <a:lnTo>
                    <a:pt x="32606" y="7308"/>
                  </a:lnTo>
                  <a:lnTo>
                    <a:pt x="25297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6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99247" y="603404"/>
              <a:ext cx="27999" cy="27999"/>
            </a:xfrm>
            <a:prstGeom prst="rect">
              <a:avLst/>
            </a:prstGeom>
          </p:spPr>
        </p:pic>
        <p:sp>
          <p:nvSpPr>
            <p:cNvPr id="7" name="object 8"/>
            <p:cNvSpPr/>
            <p:nvPr/>
          </p:nvSpPr>
          <p:spPr>
            <a:xfrm>
              <a:off x="944059" y="61091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06" y="25308"/>
                  </a:lnTo>
                  <a:lnTo>
                    <a:pt x="3260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8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46358" y="613216"/>
              <a:ext cx="28009" cy="27999"/>
            </a:xfrm>
            <a:prstGeom prst="rect">
              <a:avLst/>
            </a:prstGeom>
          </p:spPr>
        </p:pic>
        <p:sp>
          <p:nvSpPr>
            <p:cNvPr id="9" name="object 10"/>
            <p:cNvSpPr/>
            <p:nvPr/>
          </p:nvSpPr>
          <p:spPr>
            <a:xfrm>
              <a:off x="901481" y="642776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0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03783" y="645099"/>
              <a:ext cx="28009" cy="27999"/>
            </a:xfrm>
            <a:prstGeom prst="rect">
              <a:avLst/>
            </a:prstGeom>
          </p:spPr>
        </p:pic>
        <p:sp>
          <p:nvSpPr>
            <p:cNvPr id="11" name="object 12"/>
            <p:cNvSpPr/>
            <p:nvPr/>
          </p:nvSpPr>
          <p:spPr>
            <a:xfrm>
              <a:off x="876940" y="68962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2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79240" y="691936"/>
              <a:ext cx="28009" cy="27988"/>
            </a:xfrm>
            <a:prstGeom prst="rect">
              <a:avLst/>
            </a:prstGeom>
          </p:spPr>
        </p:pic>
        <p:sp>
          <p:nvSpPr>
            <p:cNvPr id="13" name="object 14"/>
            <p:cNvSpPr/>
            <p:nvPr/>
          </p:nvSpPr>
          <p:spPr>
            <a:xfrm>
              <a:off x="1187538" y="608054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4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89848" y="610378"/>
              <a:ext cx="27999" cy="27999"/>
            </a:xfrm>
            <a:prstGeom prst="rect">
              <a:avLst/>
            </a:prstGeom>
          </p:spPr>
        </p:pic>
        <p:sp>
          <p:nvSpPr>
            <p:cNvPr id="15" name="object 16"/>
            <p:cNvSpPr/>
            <p:nvPr/>
          </p:nvSpPr>
          <p:spPr>
            <a:xfrm>
              <a:off x="1236629" y="60108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6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38936" y="603404"/>
              <a:ext cx="27999" cy="27999"/>
            </a:xfrm>
            <a:prstGeom prst="rect">
              <a:avLst/>
            </a:prstGeom>
          </p:spPr>
        </p:pic>
        <p:sp>
          <p:nvSpPr>
            <p:cNvPr id="17" name="object 18"/>
            <p:cNvSpPr/>
            <p:nvPr/>
          </p:nvSpPr>
          <p:spPr>
            <a:xfrm>
              <a:off x="1289522" y="61091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06" y="25308"/>
                  </a:lnTo>
                  <a:lnTo>
                    <a:pt x="3260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8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91824" y="613216"/>
              <a:ext cx="27999" cy="27999"/>
            </a:xfrm>
            <a:prstGeom prst="rect">
              <a:avLst/>
            </a:prstGeom>
          </p:spPr>
        </p:pic>
        <p:sp>
          <p:nvSpPr>
            <p:cNvPr id="19" name="object 20"/>
            <p:cNvSpPr/>
            <p:nvPr/>
          </p:nvSpPr>
          <p:spPr>
            <a:xfrm>
              <a:off x="1332090" y="642776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0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34388" y="645099"/>
              <a:ext cx="28009" cy="27999"/>
            </a:xfrm>
            <a:prstGeom prst="rect">
              <a:avLst/>
            </a:prstGeom>
          </p:spPr>
        </p:pic>
        <p:sp>
          <p:nvSpPr>
            <p:cNvPr id="21" name="object 22"/>
            <p:cNvSpPr/>
            <p:nvPr/>
          </p:nvSpPr>
          <p:spPr>
            <a:xfrm>
              <a:off x="1356634" y="68962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2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58942" y="691936"/>
              <a:ext cx="27999" cy="27988"/>
            </a:xfrm>
            <a:prstGeom prst="rect">
              <a:avLst/>
            </a:prstGeom>
          </p:spPr>
        </p:pic>
        <p:pic>
          <p:nvPicPr>
            <p:cNvPr id="23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71840" y="602871"/>
              <a:ext cx="492477" cy="395623"/>
            </a:xfrm>
            <a:prstGeom prst="rect">
              <a:avLst/>
            </a:prstGeom>
          </p:spPr>
        </p:pic>
        <p:pic>
          <p:nvPicPr>
            <p:cNvPr id="24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74151" y="746259"/>
              <a:ext cx="28009" cy="27978"/>
            </a:xfrm>
            <a:prstGeom prst="rect">
              <a:avLst/>
            </a:prstGeom>
          </p:spPr>
        </p:pic>
        <p:sp>
          <p:nvSpPr>
            <p:cNvPr id="25" name="object 26"/>
            <p:cNvSpPr/>
            <p:nvPr/>
          </p:nvSpPr>
          <p:spPr>
            <a:xfrm>
              <a:off x="885231" y="79544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19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308" y="32606"/>
                  </a:lnTo>
                  <a:lnTo>
                    <a:pt x="25318" y="3260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6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87543" y="797735"/>
              <a:ext cx="28009" cy="28009"/>
            </a:xfrm>
            <a:prstGeom prst="rect">
              <a:avLst/>
            </a:prstGeom>
          </p:spPr>
        </p:pic>
        <p:sp>
          <p:nvSpPr>
            <p:cNvPr id="27" name="object 28"/>
            <p:cNvSpPr/>
            <p:nvPr/>
          </p:nvSpPr>
          <p:spPr>
            <a:xfrm>
              <a:off x="1361730" y="743935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8" name="object 2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64031" y="746259"/>
              <a:ext cx="27999" cy="27978"/>
            </a:xfrm>
            <a:prstGeom prst="rect">
              <a:avLst/>
            </a:prstGeom>
          </p:spPr>
        </p:pic>
        <p:sp>
          <p:nvSpPr>
            <p:cNvPr id="29" name="object 30"/>
            <p:cNvSpPr/>
            <p:nvPr/>
          </p:nvSpPr>
          <p:spPr>
            <a:xfrm>
              <a:off x="1348339" y="79544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19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06"/>
                  </a:lnTo>
                  <a:lnTo>
                    <a:pt x="25308" y="3260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30" name="object 3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50639" y="797735"/>
              <a:ext cx="28009" cy="28009"/>
            </a:xfrm>
            <a:prstGeom prst="rect">
              <a:avLst/>
            </a:prstGeom>
          </p:spPr>
        </p:pic>
        <p:sp>
          <p:nvSpPr>
            <p:cNvPr id="31" name="object 32"/>
            <p:cNvSpPr/>
            <p:nvPr/>
          </p:nvSpPr>
          <p:spPr>
            <a:xfrm>
              <a:off x="1114154" y="628012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18941" y="0"/>
                  </a:moveTo>
                  <a:lnTo>
                    <a:pt x="11569" y="1490"/>
                  </a:lnTo>
                  <a:lnTo>
                    <a:pt x="5548" y="5552"/>
                  </a:lnTo>
                  <a:lnTo>
                    <a:pt x="1488" y="11573"/>
                  </a:lnTo>
                  <a:lnTo>
                    <a:pt x="0" y="18941"/>
                  </a:lnTo>
                  <a:lnTo>
                    <a:pt x="1488" y="26308"/>
                  </a:lnTo>
                  <a:lnTo>
                    <a:pt x="5548" y="32326"/>
                  </a:lnTo>
                  <a:lnTo>
                    <a:pt x="11569" y="36384"/>
                  </a:lnTo>
                  <a:lnTo>
                    <a:pt x="18941" y="37873"/>
                  </a:lnTo>
                  <a:lnTo>
                    <a:pt x="26308" y="36384"/>
                  </a:lnTo>
                  <a:lnTo>
                    <a:pt x="32326" y="32326"/>
                  </a:lnTo>
                  <a:lnTo>
                    <a:pt x="36384" y="26308"/>
                  </a:lnTo>
                  <a:lnTo>
                    <a:pt x="37873" y="18941"/>
                  </a:lnTo>
                  <a:lnTo>
                    <a:pt x="36384" y="11573"/>
                  </a:lnTo>
                  <a:lnTo>
                    <a:pt x="32326" y="5552"/>
                  </a:lnTo>
                  <a:lnTo>
                    <a:pt x="26308" y="1490"/>
                  </a:lnTo>
                  <a:lnTo>
                    <a:pt x="18941" y="0"/>
                  </a:lnTo>
                  <a:close/>
                </a:path>
              </a:pathLst>
            </a:custGeom>
            <a:solidFill>
              <a:srgbClr val="E30613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object 33"/>
            <p:cNvSpPr/>
            <p:nvPr/>
          </p:nvSpPr>
          <p:spPr>
            <a:xfrm>
              <a:off x="1093343" y="604767"/>
              <a:ext cx="80010" cy="64769"/>
            </a:xfrm>
            <a:custGeom>
              <a:avLst/>
              <a:gdLst/>
              <a:ahLst/>
              <a:cxnLst/>
              <a:rect l="l" t="t" r="r" b="b"/>
              <a:pathLst>
                <a:path w="80009" h="64770">
                  <a:moveTo>
                    <a:pt x="19380" y="49161"/>
                  </a:moveTo>
                  <a:lnTo>
                    <a:pt x="15049" y="44818"/>
                  </a:lnTo>
                  <a:lnTo>
                    <a:pt x="9690" y="44818"/>
                  </a:lnTo>
                  <a:lnTo>
                    <a:pt x="4343" y="44818"/>
                  </a:lnTo>
                  <a:lnTo>
                    <a:pt x="0" y="49161"/>
                  </a:lnTo>
                  <a:lnTo>
                    <a:pt x="0" y="59867"/>
                  </a:lnTo>
                  <a:lnTo>
                    <a:pt x="4343" y="64198"/>
                  </a:lnTo>
                  <a:lnTo>
                    <a:pt x="15049" y="64198"/>
                  </a:lnTo>
                  <a:lnTo>
                    <a:pt x="19380" y="59867"/>
                  </a:lnTo>
                  <a:lnTo>
                    <a:pt x="19380" y="49161"/>
                  </a:lnTo>
                  <a:close/>
                </a:path>
                <a:path w="80009" h="64770">
                  <a:moveTo>
                    <a:pt x="49428" y="4343"/>
                  </a:moveTo>
                  <a:lnTo>
                    <a:pt x="45097" y="0"/>
                  </a:lnTo>
                  <a:lnTo>
                    <a:pt x="39751" y="0"/>
                  </a:lnTo>
                  <a:lnTo>
                    <a:pt x="34391" y="0"/>
                  </a:lnTo>
                  <a:lnTo>
                    <a:pt x="30048" y="4343"/>
                  </a:lnTo>
                  <a:lnTo>
                    <a:pt x="30048" y="15036"/>
                  </a:lnTo>
                  <a:lnTo>
                    <a:pt x="34391" y="19380"/>
                  </a:lnTo>
                  <a:lnTo>
                    <a:pt x="45097" y="19380"/>
                  </a:lnTo>
                  <a:lnTo>
                    <a:pt x="49428" y="15036"/>
                  </a:lnTo>
                  <a:lnTo>
                    <a:pt x="49428" y="4343"/>
                  </a:lnTo>
                  <a:close/>
                </a:path>
                <a:path w="80009" h="64770">
                  <a:moveTo>
                    <a:pt x="79476" y="49161"/>
                  </a:moveTo>
                  <a:lnTo>
                    <a:pt x="75145" y="44818"/>
                  </a:lnTo>
                  <a:lnTo>
                    <a:pt x="69799" y="44818"/>
                  </a:lnTo>
                  <a:lnTo>
                    <a:pt x="64439" y="44818"/>
                  </a:lnTo>
                  <a:lnTo>
                    <a:pt x="60096" y="49161"/>
                  </a:lnTo>
                  <a:lnTo>
                    <a:pt x="60096" y="59867"/>
                  </a:lnTo>
                  <a:lnTo>
                    <a:pt x="64439" y="64198"/>
                  </a:lnTo>
                  <a:lnTo>
                    <a:pt x="75145" y="64198"/>
                  </a:lnTo>
                  <a:lnTo>
                    <a:pt x="79476" y="59867"/>
                  </a:lnTo>
                  <a:lnTo>
                    <a:pt x="79476" y="49161"/>
                  </a:lnTo>
                  <a:close/>
                </a:path>
              </a:pathLst>
            </a:custGeom>
            <a:solidFill>
              <a:srgbClr val="BBD8D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object 34"/>
            <p:cNvSpPr/>
            <p:nvPr/>
          </p:nvSpPr>
          <p:spPr>
            <a:xfrm>
              <a:off x="1111390" y="710051"/>
              <a:ext cx="43815" cy="43815"/>
            </a:xfrm>
            <a:custGeom>
              <a:avLst/>
              <a:gdLst/>
              <a:ahLst/>
              <a:cxnLst/>
              <a:rect l="l" t="t" r="r" b="b"/>
              <a:pathLst>
                <a:path w="43815" h="43815">
                  <a:moveTo>
                    <a:pt x="21706" y="0"/>
                  </a:moveTo>
                  <a:lnTo>
                    <a:pt x="13256" y="1707"/>
                  </a:lnTo>
                  <a:lnTo>
                    <a:pt x="6357" y="6361"/>
                  </a:lnTo>
                  <a:lnTo>
                    <a:pt x="1705" y="13261"/>
                  </a:lnTo>
                  <a:lnTo>
                    <a:pt x="0" y="21706"/>
                  </a:lnTo>
                  <a:lnTo>
                    <a:pt x="1705" y="30151"/>
                  </a:lnTo>
                  <a:lnTo>
                    <a:pt x="6357" y="37051"/>
                  </a:lnTo>
                  <a:lnTo>
                    <a:pt x="13256" y="41705"/>
                  </a:lnTo>
                  <a:lnTo>
                    <a:pt x="21706" y="43412"/>
                  </a:lnTo>
                  <a:lnTo>
                    <a:pt x="30151" y="41705"/>
                  </a:lnTo>
                  <a:lnTo>
                    <a:pt x="37051" y="37051"/>
                  </a:lnTo>
                  <a:lnTo>
                    <a:pt x="41705" y="30151"/>
                  </a:lnTo>
                  <a:lnTo>
                    <a:pt x="43412" y="21706"/>
                  </a:lnTo>
                  <a:lnTo>
                    <a:pt x="41705" y="13261"/>
                  </a:lnTo>
                  <a:lnTo>
                    <a:pt x="37051" y="6361"/>
                  </a:lnTo>
                  <a:lnTo>
                    <a:pt x="30151" y="1707"/>
                  </a:lnTo>
                  <a:lnTo>
                    <a:pt x="21706" y="0"/>
                  </a:lnTo>
                  <a:close/>
                </a:path>
              </a:pathLst>
            </a:custGeom>
            <a:solidFill>
              <a:srgbClr val="E30613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object 35"/>
            <p:cNvSpPr/>
            <p:nvPr/>
          </p:nvSpPr>
          <p:spPr>
            <a:xfrm>
              <a:off x="1103033" y="692105"/>
              <a:ext cx="60325" cy="20320"/>
            </a:xfrm>
            <a:custGeom>
              <a:avLst/>
              <a:gdLst/>
              <a:ahLst/>
              <a:cxnLst/>
              <a:rect l="l" t="t" r="r" b="b"/>
              <a:pathLst>
                <a:path w="60325" h="20320">
                  <a:moveTo>
                    <a:pt x="19888" y="4457"/>
                  </a:moveTo>
                  <a:lnTo>
                    <a:pt x="15443" y="0"/>
                  </a:lnTo>
                  <a:lnTo>
                    <a:pt x="9944" y="0"/>
                  </a:lnTo>
                  <a:lnTo>
                    <a:pt x="4445" y="0"/>
                  </a:lnTo>
                  <a:lnTo>
                    <a:pt x="0" y="4457"/>
                  </a:lnTo>
                  <a:lnTo>
                    <a:pt x="0" y="15443"/>
                  </a:lnTo>
                  <a:lnTo>
                    <a:pt x="4445" y="19913"/>
                  </a:lnTo>
                  <a:lnTo>
                    <a:pt x="15443" y="19913"/>
                  </a:lnTo>
                  <a:lnTo>
                    <a:pt x="19888" y="15443"/>
                  </a:lnTo>
                  <a:lnTo>
                    <a:pt x="19888" y="4457"/>
                  </a:lnTo>
                  <a:close/>
                </a:path>
                <a:path w="60325" h="20320">
                  <a:moveTo>
                    <a:pt x="60109" y="4457"/>
                  </a:moveTo>
                  <a:lnTo>
                    <a:pt x="55651" y="0"/>
                  </a:lnTo>
                  <a:lnTo>
                    <a:pt x="50165" y="0"/>
                  </a:lnTo>
                  <a:lnTo>
                    <a:pt x="44665" y="0"/>
                  </a:lnTo>
                  <a:lnTo>
                    <a:pt x="40208" y="4457"/>
                  </a:lnTo>
                  <a:lnTo>
                    <a:pt x="40208" y="15443"/>
                  </a:lnTo>
                  <a:lnTo>
                    <a:pt x="44665" y="19913"/>
                  </a:lnTo>
                  <a:lnTo>
                    <a:pt x="55651" y="19913"/>
                  </a:lnTo>
                  <a:lnTo>
                    <a:pt x="60109" y="15443"/>
                  </a:lnTo>
                  <a:lnTo>
                    <a:pt x="60109" y="4457"/>
                  </a:lnTo>
                  <a:close/>
                </a:path>
              </a:pathLst>
            </a:custGeom>
            <a:solidFill>
              <a:srgbClr val="BBD8D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object 36"/>
            <p:cNvSpPr/>
            <p:nvPr/>
          </p:nvSpPr>
          <p:spPr>
            <a:xfrm>
              <a:off x="1078781" y="500550"/>
              <a:ext cx="109220" cy="101600"/>
            </a:xfrm>
            <a:custGeom>
              <a:avLst/>
              <a:gdLst/>
              <a:ahLst/>
              <a:cxnLst/>
              <a:rect l="l" t="t" r="r" b="b"/>
              <a:pathLst>
                <a:path w="109219" h="101600">
                  <a:moveTo>
                    <a:pt x="92719" y="0"/>
                  </a:moveTo>
                  <a:lnTo>
                    <a:pt x="15905" y="0"/>
                  </a:lnTo>
                  <a:lnTo>
                    <a:pt x="15905" y="10764"/>
                  </a:lnTo>
                  <a:lnTo>
                    <a:pt x="44626" y="29339"/>
                  </a:lnTo>
                  <a:lnTo>
                    <a:pt x="44626" y="58563"/>
                  </a:lnTo>
                  <a:lnTo>
                    <a:pt x="23674" y="58563"/>
                  </a:lnTo>
                  <a:lnTo>
                    <a:pt x="8795" y="35454"/>
                  </a:lnTo>
                  <a:lnTo>
                    <a:pt x="0" y="35454"/>
                  </a:lnTo>
                  <a:lnTo>
                    <a:pt x="0" y="100907"/>
                  </a:lnTo>
                  <a:lnTo>
                    <a:pt x="8795" y="100907"/>
                  </a:lnTo>
                  <a:lnTo>
                    <a:pt x="23674" y="77882"/>
                  </a:lnTo>
                  <a:lnTo>
                    <a:pt x="44626" y="77882"/>
                  </a:lnTo>
                  <a:lnTo>
                    <a:pt x="44626" y="101033"/>
                  </a:lnTo>
                  <a:lnTo>
                    <a:pt x="47747" y="100373"/>
                  </a:lnTo>
                  <a:lnTo>
                    <a:pt x="50993" y="100007"/>
                  </a:lnTo>
                  <a:lnTo>
                    <a:pt x="57631" y="100007"/>
                  </a:lnTo>
                  <a:lnTo>
                    <a:pt x="60867" y="100373"/>
                  </a:lnTo>
                  <a:lnTo>
                    <a:pt x="63987" y="101033"/>
                  </a:lnTo>
                  <a:lnTo>
                    <a:pt x="63987" y="77882"/>
                  </a:lnTo>
                  <a:lnTo>
                    <a:pt x="84960" y="77882"/>
                  </a:lnTo>
                  <a:lnTo>
                    <a:pt x="99818" y="100907"/>
                  </a:lnTo>
                  <a:lnTo>
                    <a:pt x="108624" y="100907"/>
                  </a:lnTo>
                  <a:lnTo>
                    <a:pt x="108624" y="35454"/>
                  </a:lnTo>
                  <a:lnTo>
                    <a:pt x="99818" y="35454"/>
                  </a:lnTo>
                  <a:lnTo>
                    <a:pt x="84960" y="58563"/>
                  </a:lnTo>
                  <a:lnTo>
                    <a:pt x="63987" y="58563"/>
                  </a:lnTo>
                  <a:lnTo>
                    <a:pt x="63987" y="29339"/>
                  </a:lnTo>
                  <a:lnTo>
                    <a:pt x="92719" y="10764"/>
                  </a:lnTo>
                  <a:lnTo>
                    <a:pt x="92719" y="0"/>
                  </a:lnTo>
                  <a:close/>
                </a:path>
              </a:pathLst>
            </a:custGeom>
            <a:solidFill>
              <a:srgbClr val="D7B36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36" name="Прямая соединительная линия 35"/>
          <p:cNvCxnSpPr/>
          <p:nvPr/>
        </p:nvCxnSpPr>
        <p:spPr>
          <a:xfrm flipV="1">
            <a:off x="976416" y="1001486"/>
            <a:ext cx="1079757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bject 38"/>
          <p:cNvSpPr/>
          <p:nvPr/>
        </p:nvSpPr>
        <p:spPr>
          <a:xfrm>
            <a:off x="1482693" y="1211217"/>
            <a:ext cx="2132554" cy="587647"/>
          </a:xfrm>
          <a:custGeom>
            <a:avLst/>
            <a:gdLst/>
            <a:ahLst/>
            <a:cxnLst/>
            <a:rect l="l" t="t" r="r" b="b"/>
            <a:pathLst>
              <a:path w="4874259" h="1235710">
                <a:moveTo>
                  <a:pt x="4748598" y="1235700"/>
                </a:moveTo>
                <a:lnTo>
                  <a:pt x="125650" y="1235700"/>
                </a:lnTo>
                <a:lnTo>
                  <a:pt x="76862" y="1225787"/>
                </a:lnTo>
                <a:lnTo>
                  <a:pt x="36909" y="1198794"/>
                </a:lnTo>
                <a:lnTo>
                  <a:pt x="9914" y="1158842"/>
                </a:lnTo>
                <a:lnTo>
                  <a:pt x="0" y="1110049"/>
                </a:lnTo>
                <a:lnTo>
                  <a:pt x="0" y="125650"/>
                </a:lnTo>
                <a:lnTo>
                  <a:pt x="9914" y="76862"/>
                </a:lnTo>
                <a:lnTo>
                  <a:pt x="36909" y="36909"/>
                </a:lnTo>
                <a:lnTo>
                  <a:pt x="76862" y="9914"/>
                </a:lnTo>
                <a:lnTo>
                  <a:pt x="125650" y="0"/>
                </a:lnTo>
                <a:lnTo>
                  <a:pt x="4748598" y="0"/>
                </a:lnTo>
                <a:lnTo>
                  <a:pt x="4797386" y="9914"/>
                </a:lnTo>
                <a:lnTo>
                  <a:pt x="4837339" y="36909"/>
                </a:lnTo>
                <a:lnTo>
                  <a:pt x="4864334" y="76862"/>
                </a:lnTo>
                <a:lnTo>
                  <a:pt x="4874249" y="125650"/>
                </a:lnTo>
                <a:lnTo>
                  <a:pt x="4874249" y="1110049"/>
                </a:lnTo>
                <a:lnTo>
                  <a:pt x="4864334" y="1158842"/>
                </a:lnTo>
                <a:lnTo>
                  <a:pt x="4837339" y="1198794"/>
                </a:lnTo>
                <a:lnTo>
                  <a:pt x="4797386" y="1225787"/>
                </a:lnTo>
                <a:lnTo>
                  <a:pt x="4748598" y="1235700"/>
                </a:lnTo>
                <a:close/>
              </a:path>
            </a:pathLst>
          </a:custGeom>
          <a:ln w="10470">
            <a:solidFill>
              <a:srgbClr val="1389C5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915755" y="1791360"/>
            <a:ext cx="487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684515" y="1211217"/>
            <a:ext cx="7271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eform 226"/>
          <p:cNvSpPr>
            <a:spLocks noEditPoints="1"/>
          </p:cNvSpPr>
          <p:nvPr/>
        </p:nvSpPr>
        <p:spPr bwMode="auto">
          <a:xfrm>
            <a:off x="938060" y="1246703"/>
            <a:ext cx="490538" cy="488950"/>
          </a:xfrm>
          <a:custGeom>
            <a:avLst/>
            <a:gdLst>
              <a:gd name="T0" fmla="*/ 1671 w 3399"/>
              <a:gd name="T1" fmla="*/ 3176 h 3382"/>
              <a:gd name="T2" fmla="*/ 1856 w 3399"/>
              <a:gd name="T3" fmla="*/ 3239 h 3382"/>
              <a:gd name="T4" fmla="*/ 1834 w 3399"/>
              <a:gd name="T5" fmla="*/ 3044 h 3382"/>
              <a:gd name="T6" fmla="*/ 453 w 3399"/>
              <a:gd name="T7" fmla="*/ 3122 h 3382"/>
              <a:gd name="T8" fmla="*/ 593 w 3399"/>
              <a:gd name="T9" fmla="*/ 3262 h 3382"/>
              <a:gd name="T10" fmla="*/ 657 w 3399"/>
              <a:gd name="T11" fmla="*/ 3076 h 3382"/>
              <a:gd name="T12" fmla="*/ 1921 w 3399"/>
              <a:gd name="T13" fmla="*/ 2961 h 3382"/>
              <a:gd name="T14" fmla="*/ 1990 w 3399"/>
              <a:gd name="T15" fmla="*/ 3256 h 3382"/>
              <a:gd name="T16" fmla="*/ 1710 w 3399"/>
              <a:gd name="T17" fmla="*/ 3370 h 3382"/>
              <a:gd name="T18" fmla="*/ 1554 w 3399"/>
              <a:gd name="T19" fmla="*/ 3112 h 3382"/>
              <a:gd name="T20" fmla="*/ 1784 w 3399"/>
              <a:gd name="T21" fmla="*/ 2916 h 3382"/>
              <a:gd name="T22" fmla="*/ 787 w 3399"/>
              <a:gd name="T23" fmla="*/ 3075 h 3382"/>
              <a:gd name="T24" fmla="*/ 674 w 3399"/>
              <a:gd name="T25" fmla="*/ 3356 h 3382"/>
              <a:gd name="T26" fmla="*/ 379 w 3399"/>
              <a:gd name="T27" fmla="*/ 3287 h 3382"/>
              <a:gd name="T28" fmla="*/ 402 w 3399"/>
              <a:gd name="T29" fmla="*/ 2985 h 3382"/>
              <a:gd name="T30" fmla="*/ 2318 w 3399"/>
              <a:gd name="T31" fmla="*/ 3018 h 3382"/>
              <a:gd name="T32" fmla="*/ 2066 w 3399"/>
              <a:gd name="T33" fmla="*/ 3027 h 3382"/>
              <a:gd name="T34" fmla="*/ 1783 w 3399"/>
              <a:gd name="T35" fmla="*/ 2841 h 3382"/>
              <a:gd name="T36" fmla="*/ 1501 w 3399"/>
              <a:gd name="T37" fmla="*/ 3027 h 3382"/>
              <a:gd name="T38" fmla="*/ 753 w 3399"/>
              <a:gd name="T39" fmla="*/ 2904 h 3382"/>
              <a:gd name="T40" fmla="*/ 412 w 3399"/>
              <a:gd name="T41" fmla="*/ 2883 h 3382"/>
              <a:gd name="T42" fmla="*/ 87 w 3399"/>
              <a:gd name="T43" fmla="*/ 3101 h 3382"/>
              <a:gd name="T44" fmla="*/ 1648 w 3399"/>
              <a:gd name="T45" fmla="*/ 2145 h 3382"/>
              <a:gd name="T46" fmla="*/ 2098 w 3399"/>
              <a:gd name="T47" fmla="*/ 2500 h 3382"/>
              <a:gd name="T48" fmla="*/ 112 w 3399"/>
              <a:gd name="T49" fmla="*/ 1818 h 3382"/>
              <a:gd name="T50" fmla="*/ 1508 w 3399"/>
              <a:gd name="T51" fmla="*/ 2013 h 3382"/>
              <a:gd name="T52" fmla="*/ 2312 w 3399"/>
              <a:gd name="T53" fmla="*/ 2552 h 3382"/>
              <a:gd name="T54" fmla="*/ 42 w 3399"/>
              <a:gd name="T55" fmla="*/ 1843 h 3382"/>
              <a:gd name="T56" fmla="*/ 2682 w 3399"/>
              <a:gd name="T57" fmla="*/ 2067 h 3382"/>
              <a:gd name="T58" fmla="*/ 3092 w 3399"/>
              <a:gd name="T59" fmla="*/ 2010 h 3382"/>
              <a:gd name="T60" fmla="*/ 2416 w 3399"/>
              <a:gd name="T61" fmla="*/ 868 h 3382"/>
              <a:gd name="T62" fmla="*/ 2577 w 3399"/>
              <a:gd name="T63" fmla="*/ 1114 h 3382"/>
              <a:gd name="T64" fmla="*/ 1241 w 3399"/>
              <a:gd name="T65" fmla="*/ 1308 h 3382"/>
              <a:gd name="T66" fmla="*/ 2929 w 3399"/>
              <a:gd name="T67" fmla="*/ 685 h 3382"/>
              <a:gd name="T68" fmla="*/ 2744 w 3399"/>
              <a:gd name="T69" fmla="*/ 1301 h 3382"/>
              <a:gd name="T70" fmla="*/ 3058 w 3399"/>
              <a:gd name="T71" fmla="*/ 883 h 3382"/>
              <a:gd name="T72" fmla="*/ 719 w 3399"/>
              <a:gd name="T73" fmla="*/ 1027 h 3382"/>
              <a:gd name="T74" fmla="*/ 1120 w 3399"/>
              <a:gd name="T75" fmla="*/ 1092 h 3382"/>
              <a:gd name="T76" fmla="*/ 2441 w 3399"/>
              <a:gd name="T77" fmla="*/ 339 h 3382"/>
              <a:gd name="T78" fmla="*/ 2778 w 3399"/>
              <a:gd name="T79" fmla="*/ 522 h 3382"/>
              <a:gd name="T80" fmla="*/ 1306 w 3399"/>
              <a:gd name="T81" fmla="*/ 350 h 3382"/>
              <a:gd name="T82" fmla="*/ 1259 w 3399"/>
              <a:gd name="T83" fmla="*/ 593 h 3382"/>
              <a:gd name="T84" fmla="*/ 1678 w 3399"/>
              <a:gd name="T85" fmla="*/ 258 h 3382"/>
              <a:gd name="T86" fmla="*/ 1464 w 3399"/>
              <a:gd name="T87" fmla="*/ 725 h 3382"/>
              <a:gd name="T88" fmla="*/ 2189 w 3399"/>
              <a:gd name="T89" fmla="*/ 754 h 3382"/>
              <a:gd name="T90" fmla="*/ 2252 w 3399"/>
              <a:gd name="T91" fmla="*/ 338 h 3382"/>
              <a:gd name="T92" fmla="*/ 2194 w 3399"/>
              <a:gd name="T93" fmla="*/ 26 h 3382"/>
              <a:gd name="T94" fmla="*/ 2914 w 3399"/>
              <a:gd name="T95" fmla="*/ 385 h 3382"/>
              <a:gd name="T96" fmla="*/ 3334 w 3399"/>
              <a:gd name="T97" fmla="*/ 1049 h 3382"/>
              <a:gd name="T98" fmla="*/ 3358 w 3399"/>
              <a:gd name="T99" fmla="*/ 1830 h 3382"/>
              <a:gd name="T100" fmla="*/ 2980 w 3399"/>
              <a:gd name="T101" fmla="*/ 2514 h 3382"/>
              <a:gd name="T102" fmla="*/ 2532 w 3399"/>
              <a:gd name="T103" fmla="*/ 2614 h 3382"/>
              <a:gd name="T104" fmla="*/ 2579 w 3399"/>
              <a:gd name="T105" fmla="*/ 2377 h 3382"/>
              <a:gd name="T106" fmla="*/ 2423 w 3399"/>
              <a:gd name="T107" fmla="*/ 2364 h 3382"/>
              <a:gd name="T108" fmla="*/ 2329 w 3399"/>
              <a:gd name="T109" fmla="*/ 2080 h 3382"/>
              <a:gd name="T110" fmla="*/ 1993 w 3399"/>
              <a:gd name="T111" fmla="*/ 1554 h 3382"/>
              <a:gd name="T112" fmla="*/ 1243 w 3399"/>
              <a:gd name="T113" fmla="*/ 1673 h 3382"/>
              <a:gd name="T114" fmla="*/ 442 w 3399"/>
              <a:gd name="T115" fmla="*/ 1482 h 3382"/>
              <a:gd name="T116" fmla="*/ 647 w 3399"/>
              <a:gd name="T117" fmla="*/ 730 h 3382"/>
              <a:gd name="T118" fmla="*/ 1223 w 3399"/>
              <a:gd name="T119" fmla="*/ 175 h 3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399" h="3382">
                <a:moveTo>
                  <a:pt x="1784" y="3032"/>
                </a:moveTo>
                <a:lnTo>
                  <a:pt x="1757" y="3035"/>
                </a:lnTo>
                <a:lnTo>
                  <a:pt x="1732" y="3044"/>
                </a:lnTo>
                <a:lnTo>
                  <a:pt x="1711" y="3058"/>
                </a:lnTo>
                <a:lnTo>
                  <a:pt x="1692" y="3076"/>
                </a:lnTo>
                <a:lnTo>
                  <a:pt x="1679" y="3098"/>
                </a:lnTo>
                <a:lnTo>
                  <a:pt x="1671" y="3122"/>
                </a:lnTo>
                <a:lnTo>
                  <a:pt x="1668" y="3149"/>
                </a:lnTo>
                <a:lnTo>
                  <a:pt x="1671" y="3176"/>
                </a:lnTo>
                <a:lnTo>
                  <a:pt x="1679" y="3200"/>
                </a:lnTo>
                <a:lnTo>
                  <a:pt x="1692" y="3222"/>
                </a:lnTo>
                <a:lnTo>
                  <a:pt x="1711" y="3239"/>
                </a:lnTo>
                <a:lnTo>
                  <a:pt x="1732" y="3254"/>
                </a:lnTo>
                <a:lnTo>
                  <a:pt x="1757" y="3262"/>
                </a:lnTo>
                <a:lnTo>
                  <a:pt x="1784" y="3265"/>
                </a:lnTo>
                <a:lnTo>
                  <a:pt x="1810" y="3262"/>
                </a:lnTo>
                <a:lnTo>
                  <a:pt x="1834" y="3254"/>
                </a:lnTo>
                <a:lnTo>
                  <a:pt x="1856" y="3239"/>
                </a:lnTo>
                <a:lnTo>
                  <a:pt x="1875" y="3222"/>
                </a:lnTo>
                <a:lnTo>
                  <a:pt x="1888" y="3200"/>
                </a:lnTo>
                <a:lnTo>
                  <a:pt x="1897" y="3176"/>
                </a:lnTo>
                <a:lnTo>
                  <a:pt x="1899" y="3149"/>
                </a:lnTo>
                <a:lnTo>
                  <a:pt x="1897" y="3122"/>
                </a:lnTo>
                <a:lnTo>
                  <a:pt x="1888" y="3098"/>
                </a:lnTo>
                <a:lnTo>
                  <a:pt x="1875" y="3076"/>
                </a:lnTo>
                <a:lnTo>
                  <a:pt x="1856" y="3058"/>
                </a:lnTo>
                <a:lnTo>
                  <a:pt x="1834" y="3044"/>
                </a:lnTo>
                <a:lnTo>
                  <a:pt x="1810" y="3035"/>
                </a:lnTo>
                <a:lnTo>
                  <a:pt x="1784" y="3032"/>
                </a:lnTo>
                <a:close/>
                <a:moveTo>
                  <a:pt x="567" y="3032"/>
                </a:moveTo>
                <a:lnTo>
                  <a:pt x="540" y="3035"/>
                </a:lnTo>
                <a:lnTo>
                  <a:pt x="515" y="3044"/>
                </a:lnTo>
                <a:lnTo>
                  <a:pt x="494" y="3058"/>
                </a:lnTo>
                <a:lnTo>
                  <a:pt x="476" y="3076"/>
                </a:lnTo>
                <a:lnTo>
                  <a:pt x="462" y="3098"/>
                </a:lnTo>
                <a:lnTo>
                  <a:pt x="453" y="3122"/>
                </a:lnTo>
                <a:lnTo>
                  <a:pt x="450" y="3149"/>
                </a:lnTo>
                <a:lnTo>
                  <a:pt x="453" y="3176"/>
                </a:lnTo>
                <a:lnTo>
                  <a:pt x="462" y="3200"/>
                </a:lnTo>
                <a:lnTo>
                  <a:pt x="476" y="3222"/>
                </a:lnTo>
                <a:lnTo>
                  <a:pt x="494" y="3239"/>
                </a:lnTo>
                <a:lnTo>
                  <a:pt x="515" y="3254"/>
                </a:lnTo>
                <a:lnTo>
                  <a:pt x="540" y="3262"/>
                </a:lnTo>
                <a:lnTo>
                  <a:pt x="567" y="3265"/>
                </a:lnTo>
                <a:lnTo>
                  <a:pt x="593" y="3262"/>
                </a:lnTo>
                <a:lnTo>
                  <a:pt x="618" y="3254"/>
                </a:lnTo>
                <a:lnTo>
                  <a:pt x="640" y="3239"/>
                </a:lnTo>
                <a:lnTo>
                  <a:pt x="657" y="3222"/>
                </a:lnTo>
                <a:lnTo>
                  <a:pt x="672" y="3200"/>
                </a:lnTo>
                <a:lnTo>
                  <a:pt x="680" y="3176"/>
                </a:lnTo>
                <a:lnTo>
                  <a:pt x="683" y="3149"/>
                </a:lnTo>
                <a:lnTo>
                  <a:pt x="680" y="3122"/>
                </a:lnTo>
                <a:lnTo>
                  <a:pt x="672" y="3098"/>
                </a:lnTo>
                <a:lnTo>
                  <a:pt x="657" y="3076"/>
                </a:lnTo>
                <a:lnTo>
                  <a:pt x="640" y="3058"/>
                </a:lnTo>
                <a:lnTo>
                  <a:pt x="618" y="3044"/>
                </a:lnTo>
                <a:lnTo>
                  <a:pt x="593" y="3035"/>
                </a:lnTo>
                <a:lnTo>
                  <a:pt x="567" y="3032"/>
                </a:lnTo>
                <a:close/>
                <a:moveTo>
                  <a:pt x="1784" y="2916"/>
                </a:moveTo>
                <a:lnTo>
                  <a:pt x="1821" y="2919"/>
                </a:lnTo>
                <a:lnTo>
                  <a:pt x="1857" y="2928"/>
                </a:lnTo>
                <a:lnTo>
                  <a:pt x="1890" y="2942"/>
                </a:lnTo>
                <a:lnTo>
                  <a:pt x="1921" y="2961"/>
                </a:lnTo>
                <a:lnTo>
                  <a:pt x="1948" y="2985"/>
                </a:lnTo>
                <a:lnTo>
                  <a:pt x="1971" y="3011"/>
                </a:lnTo>
                <a:lnTo>
                  <a:pt x="1990" y="3042"/>
                </a:lnTo>
                <a:lnTo>
                  <a:pt x="2004" y="3075"/>
                </a:lnTo>
                <a:lnTo>
                  <a:pt x="2013" y="3112"/>
                </a:lnTo>
                <a:lnTo>
                  <a:pt x="2016" y="3149"/>
                </a:lnTo>
                <a:lnTo>
                  <a:pt x="2013" y="3187"/>
                </a:lnTo>
                <a:lnTo>
                  <a:pt x="2004" y="3223"/>
                </a:lnTo>
                <a:lnTo>
                  <a:pt x="1990" y="3256"/>
                </a:lnTo>
                <a:lnTo>
                  <a:pt x="1971" y="3287"/>
                </a:lnTo>
                <a:lnTo>
                  <a:pt x="1948" y="3314"/>
                </a:lnTo>
                <a:lnTo>
                  <a:pt x="1921" y="3337"/>
                </a:lnTo>
                <a:lnTo>
                  <a:pt x="1890" y="3356"/>
                </a:lnTo>
                <a:lnTo>
                  <a:pt x="1857" y="3370"/>
                </a:lnTo>
                <a:lnTo>
                  <a:pt x="1821" y="3379"/>
                </a:lnTo>
                <a:lnTo>
                  <a:pt x="1784" y="3382"/>
                </a:lnTo>
                <a:lnTo>
                  <a:pt x="1746" y="3379"/>
                </a:lnTo>
                <a:lnTo>
                  <a:pt x="1710" y="3370"/>
                </a:lnTo>
                <a:lnTo>
                  <a:pt x="1677" y="3356"/>
                </a:lnTo>
                <a:lnTo>
                  <a:pt x="1646" y="3337"/>
                </a:lnTo>
                <a:lnTo>
                  <a:pt x="1619" y="3314"/>
                </a:lnTo>
                <a:lnTo>
                  <a:pt x="1595" y="3287"/>
                </a:lnTo>
                <a:lnTo>
                  <a:pt x="1577" y="3256"/>
                </a:lnTo>
                <a:lnTo>
                  <a:pt x="1563" y="3223"/>
                </a:lnTo>
                <a:lnTo>
                  <a:pt x="1554" y="3187"/>
                </a:lnTo>
                <a:lnTo>
                  <a:pt x="1551" y="3149"/>
                </a:lnTo>
                <a:lnTo>
                  <a:pt x="1554" y="3112"/>
                </a:lnTo>
                <a:lnTo>
                  <a:pt x="1563" y="3075"/>
                </a:lnTo>
                <a:lnTo>
                  <a:pt x="1577" y="3042"/>
                </a:lnTo>
                <a:lnTo>
                  <a:pt x="1595" y="3011"/>
                </a:lnTo>
                <a:lnTo>
                  <a:pt x="1619" y="2985"/>
                </a:lnTo>
                <a:lnTo>
                  <a:pt x="1646" y="2961"/>
                </a:lnTo>
                <a:lnTo>
                  <a:pt x="1677" y="2942"/>
                </a:lnTo>
                <a:lnTo>
                  <a:pt x="1710" y="2928"/>
                </a:lnTo>
                <a:lnTo>
                  <a:pt x="1746" y="2919"/>
                </a:lnTo>
                <a:lnTo>
                  <a:pt x="1784" y="2916"/>
                </a:lnTo>
                <a:close/>
                <a:moveTo>
                  <a:pt x="567" y="2916"/>
                </a:moveTo>
                <a:lnTo>
                  <a:pt x="605" y="2919"/>
                </a:lnTo>
                <a:lnTo>
                  <a:pt x="640" y="2928"/>
                </a:lnTo>
                <a:lnTo>
                  <a:pt x="674" y="2942"/>
                </a:lnTo>
                <a:lnTo>
                  <a:pt x="703" y="2961"/>
                </a:lnTo>
                <a:lnTo>
                  <a:pt x="731" y="2985"/>
                </a:lnTo>
                <a:lnTo>
                  <a:pt x="754" y="3011"/>
                </a:lnTo>
                <a:lnTo>
                  <a:pt x="774" y="3042"/>
                </a:lnTo>
                <a:lnTo>
                  <a:pt x="787" y="3075"/>
                </a:lnTo>
                <a:lnTo>
                  <a:pt x="796" y="3112"/>
                </a:lnTo>
                <a:lnTo>
                  <a:pt x="799" y="3149"/>
                </a:lnTo>
                <a:lnTo>
                  <a:pt x="796" y="3187"/>
                </a:lnTo>
                <a:lnTo>
                  <a:pt x="787" y="3223"/>
                </a:lnTo>
                <a:lnTo>
                  <a:pt x="774" y="3256"/>
                </a:lnTo>
                <a:lnTo>
                  <a:pt x="754" y="3287"/>
                </a:lnTo>
                <a:lnTo>
                  <a:pt x="731" y="3314"/>
                </a:lnTo>
                <a:lnTo>
                  <a:pt x="703" y="3337"/>
                </a:lnTo>
                <a:lnTo>
                  <a:pt x="674" y="3356"/>
                </a:lnTo>
                <a:lnTo>
                  <a:pt x="640" y="3370"/>
                </a:lnTo>
                <a:lnTo>
                  <a:pt x="605" y="3379"/>
                </a:lnTo>
                <a:lnTo>
                  <a:pt x="567" y="3382"/>
                </a:lnTo>
                <a:lnTo>
                  <a:pt x="528" y="3379"/>
                </a:lnTo>
                <a:lnTo>
                  <a:pt x="493" y="3370"/>
                </a:lnTo>
                <a:lnTo>
                  <a:pt x="459" y="3356"/>
                </a:lnTo>
                <a:lnTo>
                  <a:pt x="430" y="3337"/>
                </a:lnTo>
                <a:lnTo>
                  <a:pt x="402" y="3314"/>
                </a:lnTo>
                <a:lnTo>
                  <a:pt x="379" y="3287"/>
                </a:lnTo>
                <a:lnTo>
                  <a:pt x="361" y="3256"/>
                </a:lnTo>
                <a:lnTo>
                  <a:pt x="346" y="3223"/>
                </a:lnTo>
                <a:lnTo>
                  <a:pt x="337" y="3187"/>
                </a:lnTo>
                <a:lnTo>
                  <a:pt x="334" y="3149"/>
                </a:lnTo>
                <a:lnTo>
                  <a:pt x="337" y="3112"/>
                </a:lnTo>
                <a:lnTo>
                  <a:pt x="346" y="3075"/>
                </a:lnTo>
                <a:lnTo>
                  <a:pt x="361" y="3042"/>
                </a:lnTo>
                <a:lnTo>
                  <a:pt x="379" y="3011"/>
                </a:lnTo>
                <a:lnTo>
                  <a:pt x="402" y="2985"/>
                </a:lnTo>
                <a:lnTo>
                  <a:pt x="430" y="2961"/>
                </a:lnTo>
                <a:lnTo>
                  <a:pt x="459" y="2942"/>
                </a:lnTo>
                <a:lnTo>
                  <a:pt x="493" y="2928"/>
                </a:lnTo>
                <a:lnTo>
                  <a:pt x="528" y="2919"/>
                </a:lnTo>
                <a:lnTo>
                  <a:pt x="567" y="2916"/>
                </a:lnTo>
                <a:close/>
                <a:moveTo>
                  <a:pt x="0" y="2743"/>
                </a:moveTo>
                <a:lnTo>
                  <a:pt x="2321" y="2743"/>
                </a:lnTo>
                <a:lnTo>
                  <a:pt x="2321" y="2992"/>
                </a:lnTo>
                <a:lnTo>
                  <a:pt x="2318" y="3018"/>
                </a:lnTo>
                <a:lnTo>
                  <a:pt x="2308" y="3041"/>
                </a:lnTo>
                <a:lnTo>
                  <a:pt x="2296" y="3062"/>
                </a:lnTo>
                <a:lnTo>
                  <a:pt x="2278" y="3080"/>
                </a:lnTo>
                <a:lnTo>
                  <a:pt x="2258" y="3093"/>
                </a:lnTo>
                <a:lnTo>
                  <a:pt x="2234" y="3101"/>
                </a:lnTo>
                <a:lnTo>
                  <a:pt x="2208" y="3104"/>
                </a:lnTo>
                <a:lnTo>
                  <a:pt x="2088" y="3104"/>
                </a:lnTo>
                <a:lnTo>
                  <a:pt x="2080" y="3065"/>
                </a:lnTo>
                <a:lnTo>
                  <a:pt x="2066" y="3027"/>
                </a:lnTo>
                <a:lnTo>
                  <a:pt x="2048" y="2992"/>
                </a:lnTo>
                <a:lnTo>
                  <a:pt x="2026" y="2960"/>
                </a:lnTo>
                <a:lnTo>
                  <a:pt x="2000" y="2930"/>
                </a:lnTo>
                <a:lnTo>
                  <a:pt x="1970" y="2904"/>
                </a:lnTo>
                <a:lnTo>
                  <a:pt x="1937" y="2883"/>
                </a:lnTo>
                <a:lnTo>
                  <a:pt x="1902" y="2865"/>
                </a:lnTo>
                <a:lnTo>
                  <a:pt x="1864" y="2852"/>
                </a:lnTo>
                <a:lnTo>
                  <a:pt x="1825" y="2843"/>
                </a:lnTo>
                <a:lnTo>
                  <a:pt x="1783" y="2841"/>
                </a:lnTo>
                <a:lnTo>
                  <a:pt x="1742" y="2843"/>
                </a:lnTo>
                <a:lnTo>
                  <a:pt x="1703" y="2852"/>
                </a:lnTo>
                <a:lnTo>
                  <a:pt x="1664" y="2865"/>
                </a:lnTo>
                <a:lnTo>
                  <a:pt x="1629" y="2883"/>
                </a:lnTo>
                <a:lnTo>
                  <a:pt x="1597" y="2904"/>
                </a:lnTo>
                <a:lnTo>
                  <a:pt x="1567" y="2930"/>
                </a:lnTo>
                <a:lnTo>
                  <a:pt x="1541" y="2960"/>
                </a:lnTo>
                <a:lnTo>
                  <a:pt x="1519" y="2992"/>
                </a:lnTo>
                <a:lnTo>
                  <a:pt x="1501" y="3027"/>
                </a:lnTo>
                <a:lnTo>
                  <a:pt x="1487" y="3065"/>
                </a:lnTo>
                <a:lnTo>
                  <a:pt x="1479" y="3104"/>
                </a:lnTo>
                <a:lnTo>
                  <a:pt x="871" y="3104"/>
                </a:lnTo>
                <a:lnTo>
                  <a:pt x="862" y="3065"/>
                </a:lnTo>
                <a:lnTo>
                  <a:pt x="849" y="3027"/>
                </a:lnTo>
                <a:lnTo>
                  <a:pt x="831" y="2992"/>
                </a:lnTo>
                <a:lnTo>
                  <a:pt x="809" y="2960"/>
                </a:lnTo>
                <a:lnTo>
                  <a:pt x="783" y="2930"/>
                </a:lnTo>
                <a:lnTo>
                  <a:pt x="753" y="2904"/>
                </a:lnTo>
                <a:lnTo>
                  <a:pt x="721" y="2883"/>
                </a:lnTo>
                <a:lnTo>
                  <a:pt x="686" y="2865"/>
                </a:lnTo>
                <a:lnTo>
                  <a:pt x="648" y="2852"/>
                </a:lnTo>
                <a:lnTo>
                  <a:pt x="608" y="2843"/>
                </a:lnTo>
                <a:lnTo>
                  <a:pt x="567" y="2841"/>
                </a:lnTo>
                <a:lnTo>
                  <a:pt x="525" y="2843"/>
                </a:lnTo>
                <a:lnTo>
                  <a:pt x="485" y="2852"/>
                </a:lnTo>
                <a:lnTo>
                  <a:pt x="448" y="2865"/>
                </a:lnTo>
                <a:lnTo>
                  <a:pt x="412" y="2883"/>
                </a:lnTo>
                <a:lnTo>
                  <a:pt x="380" y="2904"/>
                </a:lnTo>
                <a:lnTo>
                  <a:pt x="350" y="2930"/>
                </a:lnTo>
                <a:lnTo>
                  <a:pt x="324" y="2960"/>
                </a:lnTo>
                <a:lnTo>
                  <a:pt x="302" y="2992"/>
                </a:lnTo>
                <a:lnTo>
                  <a:pt x="284" y="3027"/>
                </a:lnTo>
                <a:lnTo>
                  <a:pt x="271" y="3065"/>
                </a:lnTo>
                <a:lnTo>
                  <a:pt x="263" y="3104"/>
                </a:lnTo>
                <a:lnTo>
                  <a:pt x="112" y="3104"/>
                </a:lnTo>
                <a:lnTo>
                  <a:pt x="87" y="3101"/>
                </a:lnTo>
                <a:lnTo>
                  <a:pt x="63" y="3093"/>
                </a:lnTo>
                <a:lnTo>
                  <a:pt x="42" y="3080"/>
                </a:lnTo>
                <a:lnTo>
                  <a:pt x="25" y="3062"/>
                </a:lnTo>
                <a:lnTo>
                  <a:pt x="11" y="3041"/>
                </a:lnTo>
                <a:lnTo>
                  <a:pt x="3" y="3018"/>
                </a:lnTo>
                <a:lnTo>
                  <a:pt x="0" y="2992"/>
                </a:lnTo>
                <a:lnTo>
                  <a:pt x="0" y="2743"/>
                </a:lnTo>
                <a:close/>
                <a:moveTo>
                  <a:pt x="1657" y="2143"/>
                </a:moveTo>
                <a:lnTo>
                  <a:pt x="1648" y="2145"/>
                </a:lnTo>
                <a:lnTo>
                  <a:pt x="1642" y="2151"/>
                </a:lnTo>
                <a:lnTo>
                  <a:pt x="1640" y="2160"/>
                </a:lnTo>
                <a:lnTo>
                  <a:pt x="1640" y="2490"/>
                </a:lnTo>
                <a:lnTo>
                  <a:pt x="1642" y="2499"/>
                </a:lnTo>
                <a:lnTo>
                  <a:pt x="1648" y="2505"/>
                </a:lnTo>
                <a:lnTo>
                  <a:pt x="1657" y="2508"/>
                </a:lnTo>
                <a:lnTo>
                  <a:pt x="2084" y="2508"/>
                </a:lnTo>
                <a:lnTo>
                  <a:pt x="2092" y="2506"/>
                </a:lnTo>
                <a:lnTo>
                  <a:pt x="2098" y="2500"/>
                </a:lnTo>
                <a:lnTo>
                  <a:pt x="2101" y="2493"/>
                </a:lnTo>
                <a:lnTo>
                  <a:pt x="2100" y="2484"/>
                </a:lnTo>
                <a:lnTo>
                  <a:pt x="2096" y="2477"/>
                </a:lnTo>
                <a:lnTo>
                  <a:pt x="1751" y="2148"/>
                </a:lnTo>
                <a:lnTo>
                  <a:pt x="1747" y="2145"/>
                </a:lnTo>
                <a:lnTo>
                  <a:pt x="1743" y="2144"/>
                </a:lnTo>
                <a:lnTo>
                  <a:pt x="1739" y="2143"/>
                </a:lnTo>
                <a:lnTo>
                  <a:pt x="1657" y="2143"/>
                </a:lnTo>
                <a:close/>
                <a:moveTo>
                  <a:pt x="112" y="1818"/>
                </a:moveTo>
                <a:lnTo>
                  <a:pt x="1396" y="1818"/>
                </a:lnTo>
                <a:lnTo>
                  <a:pt x="1421" y="1820"/>
                </a:lnTo>
                <a:lnTo>
                  <a:pt x="1445" y="1829"/>
                </a:lnTo>
                <a:lnTo>
                  <a:pt x="1466" y="1843"/>
                </a:lnTo>
                <a:lnTo>
                  <a:pt x="1483" y="1859"/>
                </a:lnTo>
                <a:lnTo>
                  <a:pt x="1497" y="1881"/>
                </a:lnTo>
                <a:lnTo>
                  <a:pt x="1505" y="1904"/>
                </a:lnTo>
                <a:lnTo>
                  <a:pt x="1508" y="1929"/>
                </a:lnTo>
                <a:lnTo>
                  <a:pt x="1508" y="2013"/>
                </a:lnTo>
                <a:lnTo>
                  <a:pt x="1730" y="2013"/>
                </a:lnTo>
                <a:lnTo>
                  <a:pt x="1759" y="2016"/>
                </a:lnTo>
                <a:lnTo>
                  <a:pt x="1787" y="2024"/>
                </a:lnTo>
                <a:lnTo>
                  <a:pt x="1813" y="2038"/>
                </a:lnTo>
                <a:lnTo>
                  <a:pt x="1835" y="2056"/>
                </a:lnTo>
                <a:lnTo>
                  <a:pt x="2275" y="2493"/>
                </a:lnTo>
                <a:lnTo>
                  <a:pt x="2292" y="2511"/>
                </a:lnTo>
                <a:lnTo>
                  <a:pt x="2304" y="2531"/>
                </a:lnTo>
                <a:lnTo>
                  <a:pt x="2312" y="2552"/>
                </a:lnTo>
                <a:lnTo>
                  <a:pt x="2319" y="2576"/>
                </a:lnTo>
                <a:lnTo>
                  <a:pt x="2321" y="2600"/>
                </a:lnTo>
                <a:lnTo>
                  <a:pt x="2321" y="2681"/>
                </a:lnTo>
                <a:lnTo>
                  <a:pt x="0" y="2681"/>
                </a:lnTo>
                <a:lnTo>
                  <a:pt x="0" y="1929"/>
                </a:lnTo>
                <a:lnTo>
                  <a:pt x="3" y="1904"/>
                </a:lnTo>
                <a:lnTo>
                  <a:pt x="11" y="1881"/>
                </a:lnTo>
                <a:lnTo>
                  <a:pt x="25" y="1859"/>
                </a:lnTo>
                <a:lnTo>
                  <a:pt x="42" y="1843"/>
                </a:lnTo>
                <a:lnTo>
                  <a:pt x="63" y="1829"/>
                </a:lnTo>
                <a:lnTo>
                  <a:pt x="87" y="1820"/>
                </a:lnTo>
                <a:lnTo>
                  <a:pt x="112" y="1818"/>
                </a:lnTo>
                <a:close/>
                <a:moveTo>
                  <a:pt x="2749" y="1554"/>
                </a:moveTo>
                <a:lnTo>
                  <a:pt x="2744" y="1662"/>
                </a:lnTo>
                <a:lnTo>
                  <a:pt x="2735" y="1768"/>
                </a:lnTo>
                <a:lnTo>
                  <a:pt x="2721" y="1871"/>
                </a:lnTo>
                <a:lnTo>
                  <a:pt x="2704" y="1972"/>
                </a:lnTo>
                <a:lnTo>
                  <a:pt x="2682" y="2067"/>
                </a:lnTo>
                <a:lnTo>
                  <a:pt x="2657" y="2160"/>
                </a:lnTo>
                <a:lnTo>
                  <a:pt x="2731" y="2186"/>
                </a:lnTo>
                <a:lnTo>
                  <a:pt x="2800" y="2214"/>
                </a:lnTo>
                <a:lnTo>
                  <a:pt x="2866" y="2245"/>
                </a:lnTo>
                <a:lnTo>
                  <a:pt x="2929" y="2278"/>
                </a:lnTo>
                <a:lnTo>
                  <a:pt x="2977" y="2214"/>
                </a:lnTo>
                <a:lnTo>
                  <a:pt x="3020" y="2148"/>
                </a:lnTo>
                <a:lnTo>
                  <a:pt x="3058" y="2080"/>
                </a:lnTo>
                <a:lnTo>
                  <a:pt x="3092" y="2010"/>
                </a:lnTo>
                <a:lnTo>
                  <a:pt x="3122" y="1936"/>
                </a:lnTo>
                <a:lnTo>
                  <a:pt x="3148" y="1863"/>
                </a:lnTo>
                <a:lnTo>
                  <a:pt x="3168" y="1787"/>
                </a:lnTo>
                <a:lnTo>
                  <a:pt x="3185" y="1711"/>
                </a:lnTo>
                <a:lnTo>
                  <a:pt x="3196" y="1632"/>
                </a:lnTo>
                <a:lnTo>
                  <a:pt x="3203" y="1554"/>
                </a:lnTo>
                <a:lnTo>
                  <a:pt x="2749" y="1554"/>
                </a:lnTo>
                <a:close/>
                <a:moveTo>
                  <a:pt x="2516" y="844"/>
                </a:moveTo>
                <a:lnTo>
                  <a:pt x="2416" y="868"/>
                </a:lnTo>
                <a:lnTo>
                  <a:pt x="2313" y="886"/>
                </a:lnTo>
                <a:lnTo>
                  <a:pt x="2208" y="900"/>
                </a:lnTo>
                <a:lnTo>
                  <a:pt x="2101" y="910"/>
                </a:lnTo>
                <a:lnTo>
                  <a:pt x="1993" y="915"/>
                </a:lnTo>
                <a:lnTo>
                  <a:pt x="1993" y="1409"/>
                </a:lnTo>
                <a:lnTo>
                  <a:pt x="2605" y="1409"/>
                </a:lnTo>
                <a:lnTo>
                  <a:pt x="2600" y="1308"/>
                </a:lnTo>
                <a:lnTo>
                  <a:pt x="2590" y="1210"/>
                </a:lnTo>
                <a:lnTo>
                  <a:pt x="2577" y="1114"/>
                </a:lnTo>
                <a:lnTo>
                  <a:pt x="2561" y="1021"/>
                </a:lnTo>
                <a:lnTo>
                  <a:pt x="2540" y="931"/>
                </a:lnTo>
                <a:lnTo>
                  <a:pt x="2516" y="844"/>
                </a:lnTo>
                <a:close/>
                <a:moveTo>
                  <a:pt x="1325" y="844"/>
                </a:moveTo>
                <a:lnTo>
                  <a:pt x="1301" y="931"/>
                </a:lnTo>
                <a:lnTo>
                  <a:pt x="1280" y="1021"/>
                </a:lnTo>
                <a:lnTo>
                  <a:pt x="1264" y="1114"/>
                </a:lnTo>
                <a:lnTo>
                  <a:pt x="1250" y="1210"/>
                </a:lnTo>
                <a:lnTo>
                  <a:pt x="1241" y="1308"/>
                </a:lnTo>
                <a:lnTo>
                  <a:pt x="1236" y="1409"/>
                </a:lnTo>
                <a:lnTo>
                  <a:pt x="1849" y="1409"/>
                </a:lnTo>
                <a:lnTo>
                  <a:pt x="1849" y="915"/>
                </a:lnTo>
                <a:lnTo>
                  <a:pt x="1740" y="910"/>
                </a:lnTo>
                <a:lnTo>
                  <a:pt x="1633" y="900"/>
                </a:lnTo>
                <a:lnTo>
                  <a:pt x="1529" y="886"/>
                </a:lnTo>
                <a:lnTo>
                  <a:pt x="1426" y="867"/>
                </a:lnTo>
                <a:lnTo>
                  <a:pt x="1325" y="844"/>
                </a:lnTo>
                <a:close/>
                <a:moveTo>
                  <a:pt x="2929" y="685"/>
                </a:moveTo>
                <a:lnTo>
                  <a:pt x="2866" y="718"/>
                </a:lnTo>
                <a:lnTo>
                  <a:pt x="2800" y="749"/>
                </a:lnTo>
                <a:lnTo>
                  <a:pt x="2731" y="777"/>
                </a:lnTo>
                <a:lnTo>
                  <a:pt x="2657" y="803"/>
                </a:lnTo>
                <a:lnTo>
                  <a:pt x="2682" y="896"/>
                </a:lnTo>
                <a:lnTo>
                  <a:pt x="2704" y="991"/>
                </a:lnTo>
                <a:lnTo>
                  <a:pt x="2721" y="1092"/>
                </a:lnTo>
                <a:lnTo>
                  <a:pt x="2735" y="1195"/>
                </a:lnTo>
                <a:lnTo>
                  <a:pt x="2744" y="1301"/>
                </a:lnTo>
                <a:lnTo>
                  <a:pt x="2749" y="1409"/>
                </a:lnTo>
                <a:lnTo>
                  <a:pt x="3203" y="1409"/>
                </a:lnTo>
                <a:lnTo>
                  <a:pt x="3196" y="1330"/>
                </a:lnTo>
                <a:lnTo>
                  <a:pt x="3185" y="1252"/>
                </a:lnTo>
                <a:lnTo>
                  <a:pt x="3168" y="1175"/>
                </a:lnTo>
                <a:lnTo>
                  <a:pt x="3148" y="1100"/>
                </a:lnTo>
                <a:lnTo>
                  <a:pt x="3122" y="1026"/>
                </a:lnTo>
                <a:lnTo>
                  <a:pt x="3092" y="953"/>
                </a:lnTo>
                <a:lnTo>
                  <a:pt x="3058" y="883"/>
                </a:lnTo>
                <a:lnTo>
                  <a:pt x="3019" y="815"/>
                </a:lnTo>
                <a:lnTo>
                  <a:pt x="2977" y="749"/>
                </a:lnTo>
                <a:lnTo>
                  <a:pt x="2929" y="685"/>
                </a:lnTo>
                <a:close/>
                <a:moveTo>
                  <a:pt x="912" y="685"/>
                </a:moveTo>
                <a:lnTo>
                  <a:pt x="865" y="749"/>
                </a:lnTo>
                <a:lnTo>
                  <a:pt x="822" y="815"/>
                </a:lnTo>
                <a:lnTo>
                  <a:pt x="783" y="883"/>
                </a:lnTo>
                <a:lnTo>
                  <a:pt x="749" y="954"/>
                </a:lnTo>
                <a:lnTo>
                  <a:pt x="719" y="1027"/>
                </a:lnTo>
                <a:lnTo>
                  <a:pt x="693" y="1100"/>
                </a:lnTo>
                <a:lnTo>
                  <a:pt x="673" y="1176"/>
                </a:lnTo>
                <a:lnTo>
                  <a:pt x="656" y="1252"/>
                </a:lnTo>
                <a:lnTo>
                  <a:pt x="645" y="1331"/>
                </a:lnTo>
                <a:lnTo>
                  <a:pt x="638" y="1409"/>
                </a:lnTo>
                <a:lnTo>
                  <a:pt x="1092" y="1409"/>
                </a:lnTo>
                <a:lnTo>
                  <a:pt x="1097" y="1301"/>
                </a:lnTo>
                <a:lnTo>
                  <a:pt x="1106" y="1195"/>
                </a:lnTo>
                <a:lnTo>
                  <a:pt x="1120" y="1092"/>
                </a:lnTo>
                <a:lnTo>
                  <a:pt x="1137" y="991"/>
                </a:lnTo>
                <a:lnTo>
                  <a:pt x="1159" y="896"/>
                </a:lnTo>
                <a:lnTo>
                  <a:pt x="1183" y="803"/>
                </a:lnTo>
                <a:lnTo>
                  <a:pt x="1111" y="777"/>
                </a:lnTo>
                <a:lnTo>
                  <a:pt x="1041" y="749"/>
                </a:lnTo>
                <a:lnTo>
                  <a:pt x="975" y="718"/>
                </a:lnTo>
                <a:lnTo>
                  <a:pt x="912" y="685"/>
                </a:lnTo>
                <a:close/>
                <a:moveTo>
                  <a:pt x="2401" y="287"/>
                </a:moveTo>
                <a:lnTo>
                  <a:pt x="2441" y="339"/>
                </a:lnTo>
                <a:lnTo>
                  <a:pt x="2480" y="397"/>
                </a:lnTo>
                <a:lnTo>
                  <a:pt x="2516" y="459"/>
                </a:lnTo>
                <a:lnTo>
                  <a:pt x="2550" y="524"/>
                </a:lnTo>
                <a:lnTo>
                  <a:pt x="2582" y="593"/>
                </a:lnTo>
                <a:lnTo>
                  <a:pt x="2612" y="665"/>
                </a:lnTo>
                <a:lnTo>
                  <a:pt x="2689" y="638"/>
                </a:lnTo>
                <a:lnTo>
                  <a:pt x="2762" y="608"/>
                </a:lnTo>
                <a:lnTo>
                  <a:pt x="2833" y="574"/>
                </a:lnTo>
                <a:lnTo>
                  <a:pt x="2778" y="522"/>
                </a:lnTo>
                <a:lnTo>
                  <a:pt x="2720" y="474"/>
                </a:lnTo>
                <a:lnTo>
                  <a:pt x="2660" y="428"/>
                </a:lnTo>
                <a:lnTo>
                  <a:pt x="2599" y="387"/>
                </a:lnTo>
                <a:lnTo>
                  <a:pt x="2535" y="350"/>
                </a:lnTo>
                <a:lnTo>
                  <a:pt x="2469" y="316"/>
                </a:lnTo>
                <a:lnTo>
                  <a:pt x="2401" y="287"/>
                </a:lnTo>
                <a:close/>
                <a:moveTo>
                  <a:pt x="1441" y="287"/>
                </a:moveTo>
                <a:lnTo>
                  <a:pt x="1373" y="316"/>
                </a:lnTo>
                <a:lnTo>
                  <a:pt x="1306" y="350"/>
                </a:lnTo>
                <a:lnTo>
                  <a:pt x="1242" y="387"/>
                </a:lnTo>
                <a:lnTo>
                  <a:pt x="1180" y="428"/>
                </a:lnTo>
                <a:lnTo>
                  <a:pt x="1121" y="474"/>
                </a:lnTo>
                <a:lnTo>
                  <a:pt x="1064" y="522"/>
                </a:lnTo>
                <a:lnTo>
                  <a:pt x="1009" y="574"/>
                </a:lnTo>
                <a:lnTo>
                  <a:pt x="1078" y="608"/>
                </a:lnTo>
                <a:lnTo>
                  <a:pt x="1152" y="638"/>
                </a:lnTo>
                <a:lnTo>
                  <a:pt x="1229" y="665"/>
                </a:lnTo>
                <a:lnTo>
                  <a:pt x="1259" y="593"/>
                </a:lnTo>
                <a:lnTo>
                  <a:pt x="1291" y="524"/>
                </a:lnTo>
                <a:lnTo>
                  <a:pt x="1325" y="459"/>
                </a:lnTo>
                <a:lnTo>
                  <a:pt x="1362" y="397"/>
                </a:lnTo>
                <a:lnTo>
                  <a:pt x="1400" y="339"/>
                </a:lnTo>
                <a:lnTo>
                  <a:pt x="1441" y="287"/>
                </a:lnTo>
                <a:close/>
                <a:moveTo>
                  <a:pt x="1849" y="195"/>
                </a:moveTo>
                <a:lnTo>
                  <a:pt x="1773" y="202"/>
                </a:lnTo>
                <a:lnTo>
                  <a:pt x="1724" y="227"/>
                </a:lnTo>
                <a:lnTo>
                  <a:pt x="1678" y="258"/>
                </a:lnTo>
                <a:lnTo>
                  <a:pt x="1634" y="295"/>
                </a:lnTo>
                <a:lnTo>
                  <a:pt x="1589" y="338"/>
                </a:lnTo>
                <a:lnTo>
                  <a:pt x="1548" y="387"/>
                </a:lnTo>
                <a:lnTo>
                  <a:pt x="1509" y="442"/>
                </a:lnTo>
                <a:lnTo>
                  <a:pt x="1471" y="500"/>
                </a:lnTo>
                <a:lnTo>
                  <a:pt x="1436" y="564"/>
                </a:lnTo>
                <a:lnTo>
                  <a:pt x="1403" y="632"/>
                </a:lnTo>
                <a:lnTo>
                  <a:pt x="1372" y="706"/>
                </a:lnTo>
                <a:lnTo>
                  <a:pt x="1464" y="725"/>
                </a:lnTo>
                <a:lnTo>
                  <a:pt x="1557" y="742"/>
                </a:lnTo>
                <a:lnTo>
                  <a:pt x="1653" y="754"/>
                </a:lnTo>
                <a:lnTo>
                  <a:pt x="1750" y="762"/>
                </a:lnTo>
                <a:lnTo>
                  <a:pt x="1849" y="768"/>
                </a:lnTo>
                <a:lnTo>
                  <a:pt x="1849" y="195"/>
                </a:lnTo>
                <a:close/>
                <a:moveTo>
                  <a:pt x="1993" y="195"/>
                </a:moveTo>
                <a:lnTo>
                  <a:pt x="1993" y="768"/>
                </a:lnTo>
                <a:lnTo>
                  <a:pt x="2091" y="762"/>
                </a:lnTo>
                <a:lnTo>
                  <a:pt x="2189" y="754"/>
                </a:lnTo>
                <a:lnTo>
                  <a:pt x="2284" y="742"/>
                </a:lnTo>
                <a:lnTo>
                  <a:pt x="2377" y="725"/>
                </a:lnTo>
                <a:lnTo>
                  <a:pt x="2469" y="706"/>
                </a:lnTo>
                <a:lnTo>
                  <a:pt x="2438" y="632"/>
                </a:lnTo>
                <a:lnTo>
                  <a:pt x="2405" y="564"/>
                </a:lnTo>
                <a:lnTo>
                  <a:pt x="2370" y="500"/>
                </a:lnTo>
                <a:lnTo>
                  <a:pt x="2333" y="442"/>
                </a:lnTo>
                <a:lnTo>
                  <a:pt x="2293" y="387"/>
                </a:lnTo>
                <a:lnTo>
                  <a:pt x="2252" y="338"/>
                </a:lnTo>
                <a:lnTo>
                  <a:pt x="2208" y="295"/>
                </a:lnTo>
                <a:lnTo>
                  <a:pt x="2163" y="258"/>
                </a:lnTo>
                <a:lnTo>
                  <a:pt x="2117" y="227"/>
                </a:lnTo>
                <a:lnTo>
                  <a:pt x="2069" y="202"/>
                </a:lnTo>
                <a:lnTo>
                  <a:pt x="1993" y="195"/>
                </a:lnTo>
                <a:close/>
                <a:moveTo>
                  <a:pt x="1921" y="0"/>
                </a:moveTo>
                <a:lnTo>
                  <a:pt x="2013" y="3"/>
                </a:lnTo>
                <a:lnTo>
                  <a:pt x="2104" y="12"/>
                </a:lnTo>
                <a:lnTo>
                  <a:pt x="2194" y="26"/>
                </a:lnTo>
                <a:lnTo>
                  <a:pt x="2282" y="45"/>
                </a:lnTo>
                <a:lnTo>
                  <a:pt x="2369" y="70"/>
                </a:lnTo>
                <a:lnTo>
                  <a:pt x="2454" y="100"/>
                </a:lnTo>
                <a:lnTo>
                  <a:pt x="2538" y="135"/>
                </a:lnTo>
                <a:lnTo>
                  <a:pt x="2618" y="175"/>
                </a:lnTo>
                <a:lnTo>
                  <a:pt x="2697" y="221"/>
                </a:lnTo>
                <a:lnTo>
                  <a:pt x="2772" y="270"/>
                </a:lnTo>
                <a:lnTo>
                  <a:pt x="2845" y="325"/>
                </a:lnTo>
                <a:lnTo>
                  <a:pt x="2914" y="385"/>
                </a:lnTo>
                <a:lnTo>
                  <a:pt x="2980" y="449"/>
                </a:lnTo>
                <a:lnTo>
                  <a:pt x="3042" y="517"/>
                </a:lnTo>
                <a:lnTo>
                  <a:pt x="3097" y="585"/>
                </a:lnTo>
                <a:lnTo>
                  <a:pt x="3148" y="656"/>
                </a:lnTo>
                <a:lnTo>
                  <a:pt x="3195" y="730"/>
                </a:lnTo>
                <a:lnTo>
                  <a:pt x="3236" y="807"/>
                </a:lnTo>
                <a:lnTo>
                  <a:pt x="3274" y="885"/>
                </a:lnTo>
                <a:lnTo>
                  <a:pt x="3306" y="967"/>
                </a:lnTo>
                <a:lnTo>
                  <a:pt x="3334" y="1049"/>
                </a:lnTo>
                <a:lnTo>
                  <a:pt x="3358" y="1133"/>
                </a:lnTo>
                <a:lnTo>
                  <a:pt x="3375" y="1218"/>
                </a:lnTo>
                <a:lnTo>
                  <a:pt x="3389" y="1305"/>
                </a:lnTo>
                <a:lnTo>
                  <a:pt x="3396" y="1393"/>
                </a:lnTo>
                <a:lnTo>
                  <a:pt x="3399" y="1482"/>
                </a:lnTo>
                <a:lnTo>
                  <a:pt x="3396" y="1570"/>
                </a:lnTo>
                <a:lnTo>
                  <a:pt x="3389" y="1658"/>
                </a:lnTo>
                <a:lnTo>
                  <a:pt x="3375" y="1745"/>
                </a:lnTo>
                <a:lnTo>
                  <a:pt x="3358" y="1830"/>
                </a:lnTo>
                <a:lnTo>
                  <a:pt x="3334" y="1915"/>
                </a:lnTo>
                <a:lnTo>
                  <a:pt x="3306" y="1997"/>
                </a:lnTo>
                <a:lnTo>
                  <a:pt x="3274" y="2078"/>
                </a:lnTo>
                <a:lnTo>
                  <a:pt x="3236" y="2156"/>
                </a:lnTo>
                <a:lnTo>
                  <a:pt x="3194" y="2234"/>
                </a:lnTo>
                <a:lnTo>
                  <a:pt x="3148" y="2307"/>
                </a:lnTo>
                <a:lnTo>
                  <a:pt x="3097" y="2379"/>
                </a:lnTo>
                <a:lnTo>
                  <a:pt x="3042" y="2447"/>
                </a:lnTo>
                <a:lnTo>
                  <a:pt x="2980" y="2514"/>
                </a:lnTo>
                <a:lnTo>
                  <a:pt x="2916" y="2577"/>
                </a:lnTo>
                <a:lnTo>
                  <a:pt x="2847" y="2635"/>
                </a:lnTo>
                <a:lnTo>
                  <a:pt x="2776" y="2690"/>
                </a:lnTo>
                <a:lnTo>
                  <a:pt x="2702" y="2739"/>
                </a:lnTo>
                <a:lnTo>
                  <a:pt x="2625" y="2783"/>
                </a:lnTo>
                <a:lnTo>
                  <a:pt x="2546" y="2824"/>
                </a:lnTo>
                <a:lnTo>
                  <a:pt x="2465" y="2859"/>
                </a:lnTo>
                <a:lnTo>
                  <a:pt x="2465" y="2648"/>
                </a:lnTo>
                <a:lnTo>
                  <a:pt x="2532" y="2614"/>
                </a:lnTo>
                <a:lnTo>
                  <a:pt x="2597" y="2577"/>
                </a:lnTo>
                <a:lnTo>
                  <a:pt x="2659" y="2536"/>
                </a:lnTo>
                <a:lnTo>
                  <a:pt x="2719" y="2490"/>
                </a:lnTo>
                <a:lnTo>
                  <a:pt x="2777" y="2442"/>
                </a:lnTo>
                <a:lnTo>
                  <a:pt x="2833" y="2389"/>
                </a:lnTo>
                <a:lnTo>
                  <a:pt x="2762" y="2355"/>
                </a:lnTo>
                <a:lnTo>
                  <a:pt x="2689" y="2325"/>
                </a:lnTo>
                <a:lnTo>
                  <a:pt x="2612" y="2298"/>
                </a:lnTo>
                <a:lnTo>
                  <a:pt x="2579" y="2377"/>
                </a:lnTo>
                <a:lnTo>
                  <a:pt x="2543" y="2452"/>
                </a:lnTo>
                <a:lnTo>
                  <a:pt x="2505" y="2523"/>
                </a:lnTo>
                <a:lnTo>
                  <a:pt x="2464" y="2590"/>
                </a:lnTo>
                <a:lnTo>
                  <a:pt x="2460" y="2551"/>
                </a:lnTo>
                <a:lnTo>
                  <a:pt x="2451" y="2514"/>
                </a:lnTo>
                <a:lnTo>
                  <a:pt x="2438" y="2478"/>
                </a:lnTo>
                <a:lnTo>
                  <a:pt x="2419" y="2444"/>
                </a:lnTo>
                <a:lnTo>
                  <a:pt x="2398" y="2412"/>
                </a:lnTo>
                <a:lnTo>
                  <a:pt x="2423" y="2364"/>
                </a:lnTo>
                <a:lnTo>
                  <a:pt x="2446" y="2312"/>
                </a:lnTo>
                <a:lnTo>
                  <a:pt x="2469" y="2257"/>
                </a:lnTo>
                <a:lnTo>
                  <a:pt x="2380" y="2238"/>
                </a:lnTo>
                <a:lnTo>
                  <a:pt x="2289" y="2222"/>
                </a:lnTo>
                <a:lnTo>
                  <a:pt x="2196" y="2210"/>
                </a:lnTo>
                <a:lnTo>
                  <a:pt x="2034" y="2050"/>
                </a:lnTo>
                <a:lnTo>
                  <a:pt x="2134" y="2056"/>
                </a:lnTo>
                <a:lnTo>
                  <a:pt x="2232" y="2066"/>
                </a:lnTo>
                <a:lnTo>
                  <a:pt x="2329" y="2080"/>
                </a:lnTo>
                <a:lnTo>
                  <a:pt x="2424" y="2097"/>
                </a:lnTo>
                <a:lnTo>
                  <a:pt x="2516" y="2119"/>
                </a:lnTo>
                <a:lnTo>
                  <a:pt x="2540" y="2032"/>
                </a:lnTo>
                <a:lnTo>
                  <a:pt x="2561" y="1942"/>
                </a:lnTo>
                <a:lnTo>
                  <a:pt x="2577" y="1849"/>
                </a:lnTo>
                <a:lnTo>
                  <a:pt x="2590" y="1753"/>
                </a:lnTo>
                <a:lnTo>
                  <a:pt x="2600" y="1654"/>
                </a:lnTo>
                <a:lnTo>
                  <a:pt x="2605" y="1554"/>
                </a:lnTo>
                <a:lnTo>
                  <a:pt x="1993" y="1554"/>
                </a:lnTo>
                <a:lnTo>
                  <a:pt x="1993" y="2009"/>
                </a:lnTo>
                <a:lnTo>
                  <a:pt x="1936" y="1954"/>
                </a:lnTo>
                <a:lnTo>
                  <a:pt x="1910" y="1930"/>
                </a:lnTo>
                <a:lnTo>
                  <a:pt x="1880" y="1910"/>
                </a:lnTo>
                <a:lnTo>
                  <a:pt x="1849" y="1894"/>
                </a:lnTo>
                <a:lnTo>
                  <a:pt x="1849" y="1554"/>
                </a:lnTo>
                <a:lnTo>
                  <a:pt x="1236" y="1554"/>
                </a:lnTo>
                <a:lnTo>
                  <a:pt x="1239" y="1614"/>
                </a:lnTo>
                <a:lnTo>
                  <a:pt x="1243" y="1673"/>
                </a:lnTo>
                <a:lnTo>
                  <a:pt x="1099" y="1673"/>
                </a:lnTo>
                <a:lnTo>
                  <a:pt x="1095" y="1614"/>
                </a:lnTo>
                <a:lnTo>
                  <a:pt x="1092" y="1554"/>
                </a:lnTo>
                <a:lnTo>
                  <a:pt x="638" y="1554"/>
                </a:lnTo>
                <a:lnTo>
                  <a:pt x="643" y="1614"/>
                </a:lnTo>
                <a:lnTo>
                  <a:pt x="651" y="1673"/>
                </a:lnTo>
                <a:lnTo>
                  <a:pt x="454" y="1673"/>
                </a:lnTo>
                <a:lnTo>
                  <a:pt x="445" y="1577"/>
                </a:lnTo>
                <a:lnTo>
                  <a:pt x="442" y="1482"/>
                </a:lnTo>
                <a:lnTo>
                  <a:pt x="445" y="1394"/>
                </a:lnTo>
                <a:lnTo>
                  <a:pt x="452" y="1306"/>
                </a:lnTo>
                <a:lnTo>
                  <a:pt x="466" y="1219"/>
                </a:lnTo>
                <a:lnTo>
                  <a:pt x="484" y="1134"/>
                </a:lnTo>
                <a:lnTo>
                  <a:pt x="507" y="1049"/>
                </a:lnTo>
                <a:lnTo>
                  <a:pt x="535" y="967"/>
                </a:lnTo>
                <a:lnTo>
                  <a:pt x="568" y="886"/>
                </a:lnTo>
                <a:lnTo>
                  <a:pt x="605" y="807"/>
                </a:lnTo>
                <a:lnTo>
                  <a:pt x="647" y="730"/>
                </a:lnTo>
                <a:lnTo>
                  <a:pt x="693" y="656"/>
                </a:lnTo>
                <a:lnTo>
                  <a:pt x="745" y="585"/>
                </a:lnTo>
                <a:lnTo>
                  <a:pt x="800" y="516"/>
                </a:lnTo>
                <a:lnTo>
                  <a:pt x="862" y="448"/>
                </a:lnTo>
                <a:lnTo>
                  <a:pt x="928" y="385"/>
                </a:lnTo>
                <a:lnTo>
                  <a:pt x="997" y="325"/>
                </a:lnTo>
                <a:lnTo>
                  <a:pt x="1069" y="270"/>
                </a:lnTo>
                <a:lnTo>
                  <a:pt x="1144" y="221"/>
                </a:lnTo>
                <a:lnTo>
                  <a:pt x="1223" y="175"/>
                </a:lnTo>
                <a:lnTo>
                  <a:pt x="1304" y="135"/>
                </a:lnTo>
                <a:lnTo>
                  <a:pt x="1386" y="100"/>
                </a:lnTo>
                <a:lnTo>
                  <a:pt x="1472" y="70"/>
                </a:lnTo>
                <a:lnTo>
                  <a:pt x="1558" y="45"/>
                </a:lnTo>
                <a:lnTo>
                  <a:pt x="1647" y="26"/>
                </a:lnTo>
                <a:lnTo>
                  <a:pt x="1738" y="12"/>
                </a:lnTo>
                <a:lnTo>
                  <a:pt x="1828" y="3"/>
                </a:lnTo>
                <a:lnTo>
                  <a:pt x="1921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11233F"/>
              </a:solidFill>
              <a:effectLst/>
              <a:uLnTx/>
              <a:uFillTx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060601" y="567576"/>
            <a:ext cx="110595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5B9BD5"/>
                </a:solidFill>
                <a:latin typeface="PermianSlabSerifTypeface" panose="02000000000000000000" pitchFamily="50" charset="0"/>
              </a:rPr>
              <a:t>УСЛОВИЯ ВЫДАЧИ СУБСИДИИ</a:t>
            </a:r>
            <a:endParaRPr lang="ru-RU" b="1" dirty="0">
              <a:solidFill>
                <a:srgbClr val="5B9BD5"/>
              </a:solidFill>
              <a:latin typeface="PermianSlabSerifTypeface" panose="02000000000000000000" pitchFamily="50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864327" y="1268140"/>
            <a:ext cx="1369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PermianSlabSerifTypeface" panose="02000000000000000000" pitchFamily="50" charset="0"/>
              </a:rPr>
              <a:t>ОСНОВНЫЕ </a:t>
            </a:r>
          </a:p>
          <a:p>
            <a:r>
              <a:rPr lang="ru-RU" sz="1400" dirty="0" smtClean="0">
                <a:latin typeface="PermianSlabSerifTypeface" panose="02000000000000000000" pitchFamily="50" charset="0"/>
              </a:rPr>
              <a:t>ИЗМЕНЕНИЯ</a:t>
            </a:r>
            <a:endParaRPr lang="ru-RU" sz="1400" dirty="0">
              <a:latin typeface="PermianSlabSerifTypeface" panose="02000000000000000000" pitchFamily="50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05645" y="1321842"/>
            <a:ext cx="7367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latin typeface="PermianSlabSerifTypeface" panose="02000000000000000000" pitchFamily="50" charset="0"/>
              </a:rPr>
              <a:t>На </a:t>
            </a:r>
            <a:r>
              <a:rPr lang="ru-RU" dirty="0">
                <a:latin typeface="PermianSlabSerifTypeface" panose="02000000000000000000" pitchFamily="50" charset="0"/>
              </a:rPr>
              <a:t>20% </a:t>
            </a:r>
            <a:r>
              <a:rPr lang="ru-RU" dirty="0" smtClean="0">
                <a:latin typeface="PermianSlabSerifTypeface" panose="02000000000000000000" pitchFamily="50" charset="0"/>
              </a:rPr>
              <a:t>увеличены лимиты </a:t>
            </a:r>
            <a:r>
              <a:rPr lang="ru-RU" dirty="0">
                <a:latin typeface="PermianSlabSerifTypeface" panose="02000000000000000000" pitchFamily="50" charset="0"/>
              </a:rPr>
              <a:t>компенсации </a:t>
            </a:r>
            <a:r>
              <a:rPr lang="ru-RU" dirty="0" smtClean="0">
                <a:latin typeface="PermianSlabSerifTypeface" panose="02000000000000000000" pitchFamily="50" charset="0"/>
              </a:rPr>
              <a:t> по </a:t>
            </a:r>
            <a:r>
              <a:rPr lang="ru-RU" dirty="0">
                <a:latin typeface="PermianSlabSerifTypeface" panose="02000000000000000000" pitchFamily="50" charset="0"/>
              </a:rPr>
              <a:t>переделам экспортируемого товара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805645" y="2231044"/>
            <a:ext cx="7367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latin typeface="PermianSlabSerifTypeface" panose="02000000000000000000" pitchFamily="50" charset="0"/>
              </a:rPr>
              <a:t>Период компенсации транспортных затрат, совершенных </a:t>
            </a:r>
            <a:br>
              <a:rPr lang="ru-RU" dirty="0" smtClean="0">
                <a:latin typeface="PermianSlabSerifTypeface" panose="02000000000000000000" pitchFamily="50" charset="0"/>
              </a:rPr>
            </a:br>
            <a:r>
              <a:rPr lang="ru-RU" dirty="0" smtClean="0">
                <a:latin typeface="PermianSlabSerifTypeface" panose="02000000000000000000" pitchFamily="50" charset="0"/>
              </a:rPr>
              <a:t>с 01 июля 2022 года по 31 мая 2023 года</a:t>
            </a:r>
            <a:endParaRPr lang="ru-RU" dirty="0">
              <a:latin typeface="PermianSlabSerifTypeface" panose="02000000000000000000" pitchFamily="50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805645" y="3078411"/>
            <a:ext cx="7367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dirty="0" smtClean="0">
                <a:latin typeface="PermianSlabSerifTypeface" panose="02000000000000000000" pitchFamily="50" charset="0"/>
              </a:rPr>
              <a:t>Отсутствие налоговой задолженности по </a:t>
            </a:r>
            <a:r>
              <a:rPr lang="ru-RU" dirty="0">
                <a:latin typeface="PermianSlabSerifTypeface" panose="02000000000000000000" pitchFamily="50" charset="0"/>
              </a:rPr>
              <a:t>состоянию на дату </a:t>
            </a:r>
            <a:r>
              <a:rPr lang="ru-RU" dirty="0" smtClean="0">
                <a:latin typeface="PermianSlabSerifTypeface" panose="02000000000000000000" pitchFamily="50" charset="0"/>
              </a:rPr>
              <a:t>не </a:t>
            </a:r>
            <a:r>
              <a:rPr lang="ru-RU" dirty="0">
                <a:latin typeface="PermianSlabSerifTypeface" panose="02000000000000000000" pitchFamily="50" charset="0"/>
              </a:rPr>
              <a:t>более чем за 30 календарных дней </a:t>
            </a:r>
            <a:r>
              <a:rPr lang="ru-RU" dirty="0" smtClean="0">
                <a:latin typeface="PermianSlabSerifTypeface" panose="02000000000000000000" pitchFamily="50" charset="0"/>
              </a:rPr>
              <a:t>до </a:t>
            </a:r>
            <a:r>
              <a:rPr lang="ru-RU" dirty="0">
                <a:latin typeface="PermianSlabSerifTypeface" panose="02000000000000000000" pitchFamily="50" charset="0"/>
              </a:rPr>
              <a:t>дня подачи </a:t>
            </a:r>
            <a:r>
              <a:rPr lang="ru-RU" dirty="0" smtClean="0">
                <a:latin typeface="PermianSlabSerifTypeface" panose="02000000000000000000" pitchFamily="50" charset="0"/>
              </a:rPr>
              <a:t>заявки</a:t>
            </a:r>
            <a:endParaRPr lang="ru-RU" dirty="0">
              <a:latin typeface="PermianSlabSerifTypeface" panose="02000000000000000000" pitchFamily="50" charset="0"/>
            </a:endParaRPr>
          </a:p>
        </p:txBody>
      </p:sp>
      <p:sp>
        <p:nvSpPr>
          <p:cNvPr id="55" name="Freeform 998"/>
          <p:cNvSpPr>
            <a:spLocks noEditPoints="1"/>
          </p:cNvSpPr>
          <p:nvPr/>
        </p:nvSpPr>
        <p:spPr bwMode="auto">
          <a:xfrm>
            <a:off x="809911" y="4501388"/>
            <a:ext cx="468960" cy="437321"/>
          </a:xfrm>
          <a:custGeom>
            <a:avLst/>
            <a:gdLst>
              <a:gd name="T0" fmla="*/ 1404 w 3370"/>
              <a:gd name="T1" fmla="*/ 2644 h 3044"/>
              <a:gd name="T2" fmla="*/ 2445 w 3370"/>
              <a:gd name="T3" fmla="*/ 2599 h 3044"/>
              <a:gd name="T4" fmla="*/ 2640 w 3370"/>
              <a:gd name="T5" fmla="*/ 2842 h 3044"/>
              <a:gd name="T6" fmla="*/ 2969 w 3370"/>
              <a:gd name="T7" fmla="*/ 2475 h 3044"/>
              <a:gd name="T8" fmla="*/ 305 w 3370"/>
              <a:gd name="T9" fmla="*/ 2689 h 3044"/>
              <a:gd name="T10" fmla="*/ 2848 w 3370"/>
              <a:gd name="T11" fmla="*/ 2223 h 3044"/>
              <a:gd name="T12" fmla="*/ 2042 w 3370"/>
              <a:gd name="T13" fmla="*/ 2400 h 3044"/>
              <a:gd name="T14" fmla="*/ 595 w 3370"/>
              <a:gd name="T15" fmla="*/ 2344 h 3044"/>
              <a:gd name="T16" fmla="*/ 590 w 3370"/>
              <a:gd name="T17" fmla="*/ 2414 h 3044"/>
              <a:gd name="T18" fmla="*/ 1878 w 3370"/>
              <a:gd name="T19" fmla="*/ 2534 h 3044"/>
              <a:gd name="T20" fmla="*/ 3034 w 3370"/>
              <a:gd name="T21" fmla="*/ 2317 h 3044"/>
              <a:gd name="T22" fmla="*/ 1620 w 3370"/>
              <a:gd name="T23" fmla="*/ 2029 h 3044"/>
              <a:gd name="T24" fmla="*/ 1460 w 3370"/>
              <a:gd name="T25" fmla="*/ 2030 h 3044"/>
              <a:gd name="T26" fmla="*/ 961 w 3370"/>
              <a:gd name="T27" fmla="*/ 2284 h 3044"/>
              <a:gd name="T28" fmla="*/ 674 w 3370"/>
              <a:gd name="T29" fmla="*/ 2244 h 3044"/>
              <a:gd name="T30" fmla="*/ 398 w 3370"/>
              <a:gd name="T31" fmla="*/ 2182 h 3044"/>
              <a:gd name="T32" fmla="*/ 2895 w 3370"/>
              <a:gd name="T33" fmla="*/ 2064 h 3044"/>
              <a:gd name="T34" fmla="*/ 281 w 3370"/>
              <a:gd name="T35" fmla="*/ 1874 h 3044"/>
              <a:gd name="T36" fmla="*/ 113 w 3370"/>
              <a:gd name="T37" fmla="*/ 1639 h 3044"/>
              <a:gd name="T38" fmla="*/ 931 w 3370"/>
              <a:gd name="T39" fmla="*/ 1886 h 3044"/>
              <a:gd name="T40" fmla="*/ 2270 w 3370"/>
              <a:gd name="T41" fmla="*/ 1865 h 3044"/>
              <a:gd name="T42" fmla="*/ 2192 w 3370"/>
              <a:gd name="T43" fmla="*/ 1794 h 3044"/>
              <a:gd name="T44" fmla="*/ 974 w 3370"/>
              <a:gd name="T45" fmla="*/ 1731 h 3044"/>
              <a:gd name="T46" fmla="*/ 2050 w 3370"/>
              <a:gd name="T47" fmla="*/ 1407 h 3044"/>
              <a:gd name="T48" fmla="*/ 1750 w 3370"/>
              <a:gd name="T49" fmla="*/ 1409 h 3044"/>
              <a:gd name="T50" fmla="*/ 1296 w 3370"/>
              <a:gd name="T51" fmla="*/ 1664 h 3044"/>
              <a:gd name="T52" fmla="*/ 2693 w 3370"/>
              <a:gd name="T53" fmla="*/ 1625 h 3044"/>
              <a:gd name="T54" fmla="*/ 2808 w 3370"/>
              <a:gd name="T55" fmla="*/ 1328 h 3044"/>
              <a:gd name="T56" fmla="*/ 730 w 3370"/>
              <a:gd name="T57" fmla="*/ 1288 h 3044"/>
              <a:gd name="T58" fmla="*/ 449 w 3370"/>
              <a:gd name="T59" fmla="*/ 1176 h 3044"/>
              <a:gd name="T60" fmla="*/ 2933 w 3370"/>
              <a:gd name="T61" fmla="*/ 881 h 3044"/>
              <a:gd name="T62" fmla="*/ 2417 w 3370"/>
              <a:gd name="T63" fmla="*/ 1052 h 3044"/>
              <a:gd name="T64" fmla="*/ 1178 w 3370"/>
              <a:gd name="T65" fmla="*/ 1117 h 3044"/>
              <a:gd name="T66" fmla="*/ 450 w 3370"/>
              <a:gd name="T67" fmla="*/ 1020 h 3044"/>
              <a:gd name="T68" fmla="*/ 1268 w 3370"/>
              <a:gd name="T69" fmla="*/ 1266 h 3044"/>
              <a:gd name="T70" fmla="*/ 2633 w 3370"/>
              <a:gd name="T71" fmla="*/ 1240 h 3044"/>
              <a:gd name="T72" fmla="*/ 3248 w 3370"/>
              <a:gd name="T73" fmla="*/ 1005 h 3044"/>
              <a:gd name="T74" fmla="*/ 1634 w 3370"/>
              <a:gd name="T75" fmla="*/ 1014 h 3044"/>
              <a:gd name="T76" fmla="*/ 1994 w 3370"/>
              <a:gd name="T77" fmla="*/ 714 h 3044"/>
              <a:gd name="T78" fmla="*/ 2191 w 3370"/>
              <a:gd name="T79" fmla="*/ 973 h 3044"/>
              <a:gd name="T80" fmla="*/ 2471 w 3370"/>
              <a:gd name="T81" fmla="*/ 925 h 3044"/>
              <a:gd name="T82" fmla="*/ 2885 w 3370"/>
              <a:gd name="T83" fmla="*/ 521 h 3044"/>
              <a:gd name="T84" fmla="*/ 112 w 3370"/>
              <a:gd name="T85" fmla="*/ 733 h 3044"/>
              <a:gd name="T86" fmla="*/ 1275 w 3370"/>
              <a:gd name="T87" fmla="*/ 117 h 3044"/>
              <a:gd name="T88" fmla="*/ 163 w 3370"/>
              <a:gd name="T89" fmla="*/ 292 h 3044"/>
              <a:gd name="T90" fmla="*/ 567 w 3370"/>
              <a:gd name="T91" fmla="*/ 532 h 3044"/>
              <a:gd name="T92" fmla="*/ 1886 w 3370"/>
              <a:gd name="T93" fmla="*/ 608 h 3044"/>
              <a:gd name="T94" fmla="*/ 2903 w 3370"/>
              <a:gd name="T95" fmla="*/ 370 h 3044"/>
              <a:gd name="T96" fmla="*/ 2346 w 3370"/>
              <a:gd name="T97" fmla="*/ 161 h 3044"/>
              <a:gd name="T98" fmla="*/ 1731 w 3370"/>
              <a:gd name="T99" fmla="*/ 4 h 3044"/>
              <a:gd name="T100" fmla="*/ 2646 w 3370"/>
              <a:gd name="T101" fmla="*/ 101 h 3044"/>
              <a:gd name="T102" fmla="*/ 3021 w 3370"/>
              <a:gd name="T103" fmla="*/ 785 h 3044"/>
              <a:gd name="T104" fmla="*/ 3320 w 3370"/>
              <a:gd name="T105" fmla="*/ 1516 h 3044"/>
              <a:gd name="T106" fmla="*/ 3187 w 3370"/>
              <a:gd name="T107" fmla="*/ 2206 h 3044"/>
              <a:gd name="T108" fmla="*/ 2792 w 3370"/>
              <a:gd name="T109" fmla="*/ 2922 h 3044"/>
              <a:gd name="T110" fmla="*/ 2022 w 3370"/>
              <a:gd name="T111" fmla="*/ 3034 h 3044"/>
              <a:gd name="T112" fmla="*/ 1067 w 3370"/>
              <a:gd name="T113" fmla="*/ 3010 h 3044"/>
              <a:gd name="T114" fmla="*/ 283 w 3370"/>
              <a:gd name="T115" fmla="*/ 2807 h 3044"/>
              <a:gd name="T116" fmla="*/ 12 w 3370"/>
              <a:gd name="T117" fmla="*/ 2084 h 3044"/>
              <a:gd name="T118" fmla="*/ 338 w 3370"/>
              <a:gd name="T119" fmla="*/ 1015 h 3044"/>
              <a:gd name="T120" fmla="*/ 16 w 3370"/>
              <a:gd name="T121" fmla="*/ 285 h 3044"/>
              <a:gd name="T122" fmla="*/ 739 w 3370"/>
              <a:gd name="T123" fmla="*/ 42 h 3044"/>
              <a:gd name="T124" fmla="*/ 1500 w 3370"/>
              <a:gd name="T125" fmla="*/ 0 h 3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370" h="3044">
                <a:moveTo>
                  <a:pt x="1966" y="2644"/>
                </a:moveTo>
                <a:lnTo>
                  <a:pt x="1796" y="2649"/>
                </a:lnTo>
                <a:lnTo>
                  <a:pt x="1787" y="2649"/>
                </a:lnTo>
                <a:lnTo>
                  <a:pt x="1741" y="2650"/>
                </a:lnTo>
                <a:lnTo>
                  <a:pt x="1741" y="2932"/>
                </a:lnTo>
                <a:lnTo>
                  <a:pt x="1856" y="2929"/>
                </a:lnTo>
                <a:lnTo>
                  <a:pt x="1966" y="2924"/>
                </a:lnTo>
                <a:lnTo>
                  <a:pt x="1966" y="2644"/>
                </a:lnTo>
                <a:close/>
                <a:moveTo>
                  <a:pt x="1404" y="2644"/>
                </a:moveTo>
                <a:lnTo>
                  <a:pt x="1404" y="2925"/>
                </a:lnTo>
                <a:lnTo>
                  <a:pt x="1514" y="2929"/>
                </a:lnTo>
                <a:lnTo>
                  <a:pt x="1629" y="2932"/>
                </a:lnTo>
                <a:lnTo>
                  <a:pt x="1629" y="2650"/>
                </a:lnTo>
                <a:lnTo>
                  <a:pt x="1583" y="2649"/>
                </a:lnTo>
                <a:lnTo>
                  <a:pt x="1574" y="2649"/>
                </a:lnTo>
                <a:lnTo>
                  <a:pt x="1404" y="2644"/>
                </a:lnTo>
                <a:close/>
                <a:moveTo>
                  <a:pt x="2247" y="2623"/>
                </a:moveTo>
                <a:lnTo>
                  <a:pt x="2163" y="2630"/>
                </a:lnTo>
                <a:lnTo>
                  <a:pt x="2078" y="2636"/>
                </a:lnTo>
                <a:lnTo>
                  <a:pt x="2078" y="2918"/>
                </a:lnTo>
                <a:lnTo>
                  <a:pt x="2164" y="2911"/>
                </a:lnTo>
                <a:lnTo>
                  <a:pt x="2247" y="2903"/>
                </a:lnTo>
                <a:lnTo>
                  <a:pt x="2247" y="2623"/>
                </a:lnTo>
                <a:close/>
                <a:moveTo>
                  <a:pt x="1123" y="2623"/>
                </a:moveTo>
                <a:lnTo>
                  <a:pt x="1123" y="2903"/>
                </a:lnTo>
                <a:lnTo>
                  <a:pt x="1206" y="2911"/>
                </a:lnTo>
                <a:lnTo>
                  <a:pt x="1292" y="2918"/>
                </a:lnTo>
                <a:lnTo>
                  <a:pt x="1292" y="2637"/>
                </a:lnTo>
                <a:lnTo>
                  <a:pt x="1207" y="2630"/>
                </a:lnTo>
                <a:lnTo>
                  <a:pt x="1123" y="2623"/>
                </a:lnTo>
                <a:close/>
                <a:moveTo>
                  <a:pt x="2528" y="2587"/>
                </a:moveTo>
                <a:lnTo>
                  <a:pt x="2445" y="2599"/>
                </a:lnTo>
                <a:lnTo>
                  <a:pt x="2359" y="2611"/>
                </a:lnTo>
                <a:lnTo>
                  <a:pt x="2359" y="2890"/>
                </a:lnTo>
                <a:lnTo>
                  <a:pt x="2446" y="2877"/>
                </a:lnTo>
                <a:lnTo>
                  <a:pt x="2528" y="2864"/>
                </a:lnTo>
                <a:lnTo>
                  <a:pt x="2528" y="2587"/>
                </a:lnTo>
                <a:close/>
                <a:moveTo>
                  <a:pt x="843" y="2587"/>
                </a:moveTo>
                <a:lnTo>
                  <a:pt x="843" y="2864"/>
                </a:lnTo>
                <a:lnTo>
                  <a:pt x="924" y="2877"/>
                </a:lnTo>
                <a:lnTo>
                  <a:pt x="1011" y="2890"/>
                </a:lnTo>
                <a:lnTo>
                  <a:pt x="1011" y="2611"/>
                </a:lnTo>
                <a:lnTo>
                  <a:pt x="925" y="2599"/>
                </a:lnTo>
                <a:lnTo>
                  <a:pt x="843" y="2587"/>
                </a:lnTo>
                <a:close/>
                <a:moveTo>
                  <a:pt x="2808" y="2529"/>
                </a:moveTo>
                <a:lnTo>
                  <a:pt x="2727" y="2548"/>
                </a:lnTo>
                <a:lnTo>
                  <a:pt x="2640" y="2567"/>
                </a:lnTo>
                <a:lnTo>
                  <a:pt x="2640" y="2842"/>
                </a:lnTo>
                <a:lnTo>
                  <a:pt x="2700" y="2829"/>
                </a:lnTo>
                <a:lnTo>
                  <a:pt x="2756" y="2815"/>
                </a:lnTo>
                <a:lnTo>
                  <a:pt x="2808" y="2800"/>
                </a:lnTo>
                <a:lnTo>
                  <a:pt x="2808" y="2529"/>
                </a:lnTo>
                <a:close/>
                <a:moveTo>
                  <a:pt x="562" y="2529"/>
                </a:moveTo>
                <a:lnTo>
                  <a:pt x="562" y="2800"/>
                </a:lnTo>
                <a:lnTo>
                  <a:pt x="614" y="2815"/>
                </a:lnTo>
                <a:lnTo>
                  <a:pt x="670" y="2829"/>
                </a:lnTo>
                <a:lnTo>
                  <a:pt x="730" y="2842"/>
                </a:lnTo>
                <a:lnTo>
                  <a:pt x="730" y="2567"/>
                </a:lnTo>
                <a:lnTo>
                  <a:pt x="643" y="2548"/>
                </a:lnTo>
                <a:lnTo>
                  <a:pt x="562" y="2529"/>
                </a:lnTo>
                <a:close/>
                <a:moveTo>
                  <a:pt x="3089" y="2416"/>
                </a:moveTo>
                <a:lnTo>
                  <a:pt x="3053" y="2438"/>
                </a:lnTo>
                <a:lnTo>
                  <a:pt x="3014" y="2457"/>
                </a:lnTo>
                <a:lnTo>
                  <a:pt x="2969" y="2475"/>
                </a:lnTo>
                <a:lnTo>
                  <a:pt x="2921" y="2494"/>
                </a:lnTo>
                <a:lnTo>
                  <a:pt x="2921" y="2763"/>
                </a:lnTo>
                <a:lnTo>
                  <a:pt x="2959" y="2748"/>
                </a:lnTo>
                <a:lnTo>
                  <a:pt x="2993" y="2733"/>
                </a:lnTo>
                <a:lnTo>
                  <a:pt x="3022" y="2718"/>
                </a:lnTo>
                <a:lnTo>
                  <a:pt x="3046" y="2703"/>
                </a:lnTo>
                <a:lnTo>
                  <a:pt x="3065" y="2689"/>
                </a:lnTo>
                <a:lnTo>
                  <a:pt x="3078" y="2675"/>
                </a:lnTo>
                <a:lnTo>
                  <a:pt x="3086" y="2662"/>
                </a:lnTo>
                <a:lnTo>
                  <a:pt x="3089" y="2650"/>
                </a:lnTo>
                <a:lnTo>
                  <a:pt x="3089" y="2416"/>
                </a:lnTo>
                <a:close/>
                <a:moveTo>
                  <a:pt x="281" y="2416"/>
                </a:moveTo>
                <a:lnTo>
                  <a:pt x="281" y="2650"/>
                </a:lnTo>
                <a:lnTo>
                  <a:pt x="284" y="2662"/>
                </a:lnTo>
                <a:lnTo>
                  <a:pt x="292" y="2675"/>
                </a:lnTo>
                <a:lnTo>
                  <a:pt x="305" y="2689"/>
                </a:lnTo>
                <a:lnTo>
                  <a:pt x="324" y="2703"/>
                </a:lnTo>
                <a:lnTo>
                  <a:pt x="348" y="2718"/>
                </a:lnTo>
                <a:lnTo>
                  <a:pt x="377" y="2733"/>
                </a:lnTo>
                <a:lnTo>
                  <a:pt x="411" y="2748"/>
                </a:lnTo>
                <a:lnTo>
                  <a:pt x="449" y="2763"/>
                </a:lnTo>
                <a:lnTo>
                  <a:pt x="449" y="2494"/>
                </a:lnTo>
                <a:lnTo>
                  <a:pt x="401" y="2475"/>
                </a:lnTo>
                <a:lnTo>
                  <a:pt x="356" y="2457"/>
                </a:lnTo>
                <a:lnTo>
                  <a:pt x="317" y="2438"/>
                </a:lnTo>
                <a:lnTo>
                  <a:pt x="281" y="2416"/>
                </a:lnTo>
                <a:close/>
                <a:moveTo>
                  <a:pt x="2943" y="2170"/>
                </a:moveTo>
                <a:lnTo>
                  <a:pt x="2935" y="2175"/>
                </a:lnTo>
                <a:lnTo>
                  <a:pt x="2927" y="2180"/>
                </a:lnTo>
                <a:lnTo>
                  <a:pt x="2908" y="2192"/>
                </a:lnTo>
                <a:lnTo>
                  <a:pt x="2893" y="2201"/>
                </a:lnTo>
                <a:lnTo>
                  <a:pt x="2848" y="2223"/>
                </a:lnTo>
                <a:lnTo>
                  <a:pt x="2798" y="2246"/>
                </a:lnTo>
                <a:lnTo>
                  <a:pt x="2744" y="2265"/>
                </a:lnTo>
                <a:lnTo>
                  <a:pt x="2685" y="2285"/>
                </a:lnTo>
                <a:lnTo>
                  <a:pt x="2621" y="2302"/>
                </a:lnTo>
                <a:lnTo>
                  <a:pt x="2555" y="2319"/>
                </a:lnTo>
                <a:lnTo>
                  <a:pt x="2486" y="2334"/>
                </a:lnTo>
                <a:lnTo>
                  <a:pt x="2480" y="2335"/>
                </a:lnTo>
                <a:lnTo>
                  <a:pt x="2473" y="2337"/>
                </a:lnTo>
                <a:lnTo>
                  <a:pt x="2420" y="2347"/>
                </a:lnTo>
                <a:lnTo>
                  <a:pt x="2330" y="2363"/>
                </a:lnTo>
                <a:lnTo>
                  <a:pt x="2235" y="2377"/>
                </a:lnTo>
                <a:lnTo>
                  <a:pt x="2137" y="2389"/>
                </a:lnTo>
                <a:lnTo>
                  <a:pt x="2136" y="2389"/>
                </a:lnTo>
                <a:lnTo>
                  <a:pt x="2134" y="2389"/>
                </a:lnTo>
                <a:lnTo>
                  <a:pt x="2133" y="2389"/>
                </a:lnTo>
                <a:lnTo>
                  <a:pt x="2042" y="2400"/>
                </a:lnTo>
                <a:lnTo>
                  <a:pt x="1949" y="2408"/>
                </a:lnTo>
                <a:lnTo>
                  <a:pt x="1855" y="2414"/>
                </a:lnTo>
                <a:lnTo>
                  <a:pt x="1854" y="2414"/>
                </a:lnTo>
                <a:lnTo>
                  <a:pt x="1733" y="2420"/>
                </a:lnTo>
                <a:lnTo>
                  <a:pt x="1611" y="2423"/>
                </a:lnTo>
                <a:lnTo>
                  <a:pt x="1517" y="2424"/>
                </a:lnTo>
                <a:lnTo>
                  <a:pt x="1446" y="2424"/>
                </a:lnTo>
                <a:lnTo>
                  <a:pt x="1311" y="2420"/>
                </a:lnTo>
                <a:lnTo>
                  <a:pt x="1180" y="2414"/>
                </a:lnTo>
                <a:lnTo>
                  <a:pt x="1180" y="2414"/>
                </a:lnTo>
                <a:lnTo>
                  <a:pt x="1074" y="2407"/>
                </a:lnTo>
                <a:lnTo>
                  <a:pt x="972" y="2398"/>
                </a:lnTo>
                <a:lnTo>
                  <a:pt x="873" y="2387"/>
                </a:lnTo>
                <a:lnTo>
                  <a:pt x="776" y="2374"/>
                </a:lnTo>
                <a:lnTo>
                  <a:pt x="684" y="2360"/>
                </a:lnTo>
                <a:lnTo>
                  <a:pt x="595" y="2344"/>
                </a:lnTo>
                <a:lnTo>
                  <a:pt x="511" y="2327"/>
                </a:lnTo>
                <a:lnTo>
                  <a:pt x="432" y="2307"/>
                </a:lnTo>
                <a:lnTo>
                  <a:pt x="404" y="2300"/>
                </a:lnTo>
                <a:lnTo>
                  <a:pt x="386" y="2295"/>
                </a:lnTo>
                <a:lnTo>
                  <a:pt x="339" y="2282"/>
                </a:lnTo>
                <a:lnTo>
                  <a:pt x="334" y="2281"/>
                </a:lnTo>
                <a:lnTo>
                  <a:pt x="282" y="2263"/>
                </a:lnTo>
                <a:lnTo>
                  <a:pt x="290" y="2278"/>
                </a:lnTo>
                <a:lnTo>
                  <a:pt x="304" y="2293"/>
                </a:lnTo>
                <a:lnTo>
                  <a:pt x="326" y="2309"/>
                </a:lnTo>
                <a:lnTo>
                  <a:pt x="353" y="2327"/>
                </a:lnTo>
                <a:lnTo>
                  <a:pt x="387" y="2343"/>
                </a:lnTo>
                <a:lnTo>
                  <a:pt x="428" y="2361"/>
                </a:lnTo>
                <a:lnTo>
                  <a:pt x="475" y="2378"/>
                </a:lnTo>
                <a:lnTo>
                  <a:pt x="527" y="2396"/>
                </a:lnTo>
                <a:lnTo>
                  <a:pt x="590" y="2414"/>
                </a:lnTo>
                <a:lnTo>
                  <a:pt x="660" y="2432"/>
                </a:lnTo>
                <a:lnTo>
                  <a:pt x="735" y="2449"/>
                </a:lnTo>
                <a:lnTo>
                  <a:pt x="818" y="2465"/>
                </a:lnTo>
                <a:lnTo>
                  <a:pt x="906" y="2481"/>
                </a:lnTo>
                <a:lnTo>
                  <a:pt x="1000" y="2494"/>
                </a:lnTo>
                <a:lnTo>
                  <a:pt x="1100" y="2506"/>
                </a:lnTo>
                <a:lnTo>
                  <a:pt x="1205" y="2516"/>
                </a:lnTo>
                <a:lnTo>
                  <a:pt x="1315" y="2525"/>
                </a:lnTo>
                <a:lnTo>
                  <a:pt x="1431" y="2531"/>
                </a:lnTo>
                <a:lnTo>
                  <a:pt x="1492" y="2534"/>
                </a:lnTo>
                <a:lnTo>
                  <a:pt x="1543" y="2535"/>
                </a:lnTo>
                <a:lnTo>
                  <a:pt x="1614" y="2537"/>
                </a:lnTo>
                <a:lnTo>
                  <a:pt x="1685" y="2537"/>
                </a:lnTo>
                <a:lnTo>
                  <a:pt x="1756" y="2537"/>
                </a:lnTo>
                <a:lnTo>
                  <a:pt x="1827" y="2536"/>
                </a:lnTo>
                <a:lnTo>
                  <a:pt x="1878" y="2534"/>
                </a:lnTo>
                <a:lnTo>
                  <a:pt x="1939" y="2532"/>
                </a:lnTo>
                <a:lnTo>
                  <a:pt x="2055" y="2526"/>
                </a:lnTo>
                <a:lnTo>
                  <a:pt x="2165" y="2516"/>
                </a:lnTo>
                <a:lnTo>
                  <a:pt x="2270" y="2506"/>
                </a:lnTo>
                <a:lnTo>
                  <a:pt x="2370" y="2494"/>
                </a:lnTo>
                <a:lnTo>
                  <a:pt x="2464" y="2481"/>
                </a:lnTo>
                <a:lnTo>
                  <a:pt x="2552" y="2465"/>
                </a:lnTo>
                <a:lnTo>
                  <a:pt x="2635" y="2449"/>
                </a:lnTo>
                <a:lnTo>
                  <a:pt x="2710" y="2432"/>
                </a:lnTo>
                <a:lnTo>
                  <a:pt x="2780" y="2414"/>
                </a:lnTo>
                <a:lnTo>
                  <a:pt x="2843" y="2396"/>
                </a:lnTo>
                <a:lnTo>
                  <a:pt x="2891" y="2380"/>
                </a:lnTo>
                <a:lnTo>
                  <a:pt x="2935" y="2364"/>
                </a:lnTo>
                <a:lnTo>
                  <a:pt x="2973" y="2347"/>
                </a:lnTo>
                <a:lnTo>
                  <a:pt x="3006" y="2332"/>
                </a:lnTo>
                <a:lnTo>
                  <a:pt x="3034" y="2317"/>
                </a:lnTo>
                <a:lnTo>
                  <a:pt x="3056" y="2301"/>
                </a:lnTo>
                <a:lnTo>
                  <a:pt x="3073" y="2287"/>
                </a:lnTo>
                <a:lnTo>
                  <a:pt x="3083" y="2273"/>
                </a:lnTo>
                <a:lnTo>
                  <a:pt x="3088" y="2259"/>
                </a:lnTo>
                <a:lnTo>
                  <a:pt x="3086" y="2253"/>
                </a:lnTo>
                <a:lnTo>
                  <a:pt x="3080" y="2245"/>
                </a:lnTo>
                <a:lnTo>
                  <a:pt x="3070" y="2236"/>
                </a:lnTo>
                <a:lnTo>
                  <a:pt x="3056" y="2224"/>
                </a:lnTo>
                <a:lnTo>
                  <a:pt x="3037" y="2212"/>
                </a:lnTo>
                <a:lnTo>
                  <a:pt x="3013" y="2199"/>
                </a:lnTo>
                <a:lnTo>
                  <a:pt x="2981" y="2184"/>
                </a:lnTo>
                <a:lnTo>
                  <a:pt x="2943" y="2170"/>
                </a:lnTo>
                <a:close/>
                <a:moveTo>
                  <a:pt x="1797" y="2023"/>
                </a:moveTo>
                <a:lnTo>
                  <a:pt x="1713" y="2027"/>
                </a:lnTo>
                <a:lnTo>
                  <a:pt x="1628" y="2029"/>
                </a:lnTo>
                <a:lnTo>
                  <a:pt x="1620" y="2029"/>
                </a:lnTo>
                <a:lnTo>
                  <a:pt x="1573" y="2030"/>
                </a:lnTo>
                <a:lnTo>
                  <a:pt x="1573" y="2311"/>
                </a:lnTo>
                <a:lnTo>
                  <a:pt x="1634" y="2310"/>
                </a:lnTo>
                <a:lnTo>
                  <a:pt x="1658" y="2309"/>
                </a:lnTo>
                <a:lnTo>
                  <a:pt x="1762" y="2306"/>
                </a:lnTo>
                <a:lnTo>
                  <a:pt x="1797" y="2304"/>
                </a:lnTo>
                <a:lnTo>
                  <a:pt x="1797" y="2023"/>
                </a:lnTo>
                <a:close/>
                <a:moveTo>
                  <a:pt x="1236" y="2023"/>
                </a:moveTo>
                <a:lnTo>
                  <a:pt x="1236" y="2304"/>
                </a:lnTo>
                <a:lnTo>
                  <a:pt x="1327" y="2308"/>
                </a:lnTo>
                <a:lnTo>
                  <a:pt x="1337" y="2308"/>
                </a:lnTo>
                <a:lnTo>
                  <a:pt x="1413" y="2310"/>
                </a:lnTo>
                <a:lnTo>
                  <a:pt x="1421" y="2310"/>
                </a:lnTo>
                <a:lnTo>
                  <a:pt x="1428" y="2310"/>
                </a:lnTo>
                <a:lnTo>
                  <a:pt x="1460" y="2311"/>
                </a:lnTo>
                <a:lnTo>
                  <a:pt x="1460" y="2030"/>
                </a:lnTo>
                <a:lnTo>
                  <a:pt x="1414" y="2029"/>
                </a:lnTo>
                <a:lnTo>
                  <a:pt x="1405" y="2029"/>
                </a:lnTo>
                <a:lnTo>
                  <a:pt x="1320" y="2027"/>
                </a:lnTo>
                <a:lnTo>
                  <a:pt x="1236" y="2023"/>
                </a:lnTo>
                <a:close/>
                <a:moveTo>
                  <a:pt x="2078" y="2003"/>
                </a:moveTo>
                <a:lnTo>
                  <a:pt x="1994" y="2010"/>
                </a:lnTo>
                <a:lnTo>
                  <a:pt x="1910" y="2017"/>
                </a:lnTo>
                <a:lnTo>
                  <a:pt x="1910" y="2298"/>
                </a:lnTo>
                <a:lnTo>
                  <a:pt x="1947" y="2295"/>
                </a:lnTo>
                <a:lnTo>
                  <a:pt x="1972" y="2293"/>
                </a:lnTo>
                <a:lnTo>
                  <a:pt x="2025" y="2288"/>
                </a:lnTo>
                <a:lnTo>
                  <a:pt x="2078" y="2283"/>
                </a:lnTo>
                <a:lnTo>
                  <a:pt x="2078" y="2003"/>
                </a:lnTo>
                <a:close/>
                <a:moveTo>
                  <a:pt x="955" y="2003"/>
                </a:moveTo>
                <a:lnTo>
                  <a:pt x="955" y="2283"/>
                </a:lnTo>
                <a:lnTo>
                  <a:pt x="961" y="2284"/>
                </a:lnTo>
                <a:lnTo>
                  <a:pt x="967" y="2285"/>
                </a:lnTo>
                <a:lnTo>
                  <a:pt x="984" y="2286"/>
                </a:lnTo>
                <a:lnTo>
                  <a:pt x="1053" y="2292"/>
                </a:lnTo>
                <a:lnTo>
                  <a:pt x="1123" y="2298"/>
                </a:lnTo>
                <a:lnTo>
                  <a:pt x="1123" y="2017"/>
                </a:lnTo>
                <a:lnTo>
                  <a:pt x="1039" y="2010"/>
                </a:lnTo>
                <a:lnTo>
                  <a:pt x="955" y="2003"/>
                </a:lnTo>
                <a:close/>
                <a:moveTo>
                  <a:pt x="2359" y="1967"/>
                </a:moveTo>
                <a:lnTo>
                  <a:pt x="2276" y="1979"/>
                </a:lnTo>
                <a:lnTo>
                  <a:pt x="2191" y="1991"/>
                </a:lnTo>
                <a:lnTo>
                  <a:pt x="2191" y="2269"/>
                </a:lnTo>
                <a:lnTo>
                  <a:pt x="2277" y="2257"/>
                </a:lnTo>
                <a:lnTo>
                  <a:pt x="2359" y="2244"/>
                </a:lnTo>
                <a:lnTo>
                  <a:pt x="2359" y="1967"/>
                </a:lnTo>
                <a:close/>
                <a:moveTo>
                  <a:pt x="674" y="1967"/>
                </a:moveTo>
                <a:lnTo>
                  <a:pt x="674" y="2244"/>
                </a:lnTo>
                <a:lnTo>
                  <a:pt x="756" y="2257"/>
                </a:lnTo>
                <a:lnTo>
                  <a:pt x="843" y="2269"/>
                </a:lnTo>
                <a:lnTo>
                  <a:pt x="843" y="1991"/>
                </a:lnTo>
                <a:lnTo>
                  <a:pt x="757" y="1979"/>
                </a:lnTo>
                <a:lnTo>
                  <a:pt x="674" y="1967"/>
                </a:lnTo>
                <a:close/>
                <a:moveTo>
                  <a:pt x="2640" y="1908"/>
                </a:moveTo>
                <a:lnTo>
                  <a:pt x="2558" y="1928"/>
                </a:lnTo>
                <a:lnTo>
                  <a:pt x="2471" y="1947"/>
                </a:lnTo>
                <a:lnTo>
                  <a:pt x="2471" y="2222"/>
                </a:lnTo>
                <a:lnTo>
                  <a:pt x="2532" y="2209"/>
                </a:lnTo>
                <a:lnTo>
                  <a:pt x="2588" y="2195"/>
                </a:lnTo>
                <a:lnTo>
                  <a:pt x="2640" y="2180"/>
                </a:lnTo>
                <a:lnTo>
                  <a:pt x="2640" y="1908"/>
                </a:lnTo>
                <a:close/>
                <a:moveTo>
                  <a:pt x="393" y="1908"/>
                </a:moveTo>
                <a:lnTo>
                  <a:pt x="393" y="2180"/>
                </a:lnTo>
                <a:lnTo>
                  <a:pt x="398" y="2182"/>
                </a:lnTo>
                <a:lnTo>
                  <a:pt x="420" y="2187"/>
                </a:lnTo>
                <a:lnTo>
                  <a:pt x="487" y="2205"/>
                </a:lnTo>
                <a:lnTo>
                  <a:pt x="562" y="2222"/>
                </a:lnTo>
                <a:lnTo>
                  <a:pt x="562" y="1948"/>
                </a:lnTo>
                <a:lnTo>
                  <a:pt x="475" y="1928"/>
                </a:lnTo>
                <a:lnTo>
                  <a:pt x="393" y="1908"/>
                </a:lnTo>
                <a:close/>
                <a:moveTo>
                  <a:pt x="2921" y="1796"/>
                </a:moveTo>
                <a:lnTo>
                  <a:pt x="2885" y="1816"/>
                </a:lnTo>
                <a:lnTo>
                  <a:pt x="2845" y="1837"/>
                </a:lnTo>
                <a:lnTo>
                  <a:pt x="2800" y="1855"/>
                </a:lnTo>
                <a:lnTo>
                  <a:pt x="2752" y="1874"/>
                </a:lnTo>
                <a:lnTo>
                  <a:pt x="2752" y="2142"/>
                </a:lnTo>
                <a:lnTo>
                  <a:pt x="2798" y="2123"/>
                </a:lnTo>
                <a:lnTo>
                  <a:pt x="2837" y="2103"/>
                </a:lnTo>
                <a:lnTo>
                  <a:pt x="2870" y="2084"/>
                </a:lnTo>
                <a:lnTo>
                  <a:pt x="2895" y="2064"/>
                </a:lnTo>
                <a:lnTo>
                  <a:pt x="2915" y="2048"/>
                </a:lnTo>
                <a:lnTo>
                  <a:pt x="2920" y="2039"/>
                </a:lnTo>
                <a:lnTo>
                  <a:pt x="2921" y="2030"/>
                </a:lnTo>
                <a:lnTo>
                  <a:pt x="2921" y="1796"/>
                </a:lnTo>
                <a:close/>
                <a:moveTo>
                  <a:pt x="112" y="1796"/>
                </a:moveTo>
                <a:lnTo>
                  <a:pt x="112" y="2030"/>
                </a:lnTo>
                <a:lnTo>
                  <a:pt x="115" y="2042"/>
                </a:lnTo>
                <a:lnTo>
                  <a:pt x="124" y="2055"/>
                </a:lnTo>
                <a:lnTo>
                  <a:pt x="138" y="2070"/>
                </a:lnTo>
                <a:lnTo>
                  <a:pt x="157" y="2084"/>
                </a:lnTo>
                <a:lnTo>
                  <a:pt x="183" y="2099"/>
                </a:lnTo>
                <a:lnTo>
                  <a:pt x="212" y="2115"/>
                </a:lnTo>
                <a:lnTo>
                  <a:pt x="248" y="2130"/>
                </a:lnTo>
                <a:lnTo>
                  <a:pt x="249" y="2130"/>
                </a:lnTo>
                <a:lnTo>
                  <a:pt x="281" y="2142"/>
                </a:lnTo>
                <a:lnTo>
                  <a:pt x="281" y="1874"/>
                </a:lnTo>
                <a:lnTo>
                  <a:pt x="233" y="1855"/>
                </a:lnTo>
                <a:lnTo>
                  <a:pt x="188" y="1837"/>
                </a:lnTo>
                <a:lnTo>
                  <a:pt x="148" y="1816"/>
                </a:lnTo>
                <a:lnTo>
                  <a:pt x="112" y="1796"/>
                </a:lnTo>
                <a:close/>
                <a:moveTo>
                  <a:pt x="385" y="1513"/>
                </a:moveTo>
                <a:lnTo>
                  <a:pt x="331" y="1527"/>
                </a:lnTo>
                <a:lnTo>
                  <a:pt x="285" y="1541"/>
                </a:lnTo>
                <a:lnTo>
                  <a:pt x="246" y="1555"/>
                </a:lnTo>
                <a:lnTo>
                  <a:pt x="212" y="1568"/>
                </a:lnTo>
                <a:lnTo>
                  <a:pt x="185" y="1581"/>
                </a:lnTo>
                <a:lnTo>
                  <a:pt x="162" y="1593"/>
                </a:lnTo>
                <a:lnTo>
                  <a:pt x="145" y="1604"/>
                </a:lnTo>
                <a:lnTo>
                  <a:pt x="132" y="1615"/>
                </a:lnTo>
                <a:lnTo>
                  <a:pt x="122" y="1624"/>
                </a:lnTo>
                <a:lnTo>
                  <a:pt x="116" y="1632"/>
                </a:lnTo>
                <a:lnTo>
                  <a:pt x="113" y="1639"/>
                </a:lnTo>
                <a:lnTo>
                  <a:pt x="117" y="1651"/>
                </a:lnTo>
                <a:lnTo>
                  <a:pt x="129" y="1666"/>
                </a:lnTo>
                <a:lnTo>
                  <a:pt x="145" y="1680"/>
                </a:lnTo>
                <a:lnTo>
                  <a:pt x="166" y="1696"/>
                </a:lnTo>
                <a:lnTo>
                  <a:pt x="194" y="1712"/>
                </a:lnTo>
                <a:lnTo>
                  <a:pt x="228" y="1727"/>
                </a:lnTo>
                <a:lnTo>
                  <a:pt x="266" y="1744"/>
                </a:lnTo>
                <a:lnTo>
                  <a:pt x="309" y="1760"/>
                </a:lnTo>
                <a:lnTo>
                  <a:pt x="358" y="1775"/>
                </a:lnTo>
                <a:lnTo>
                  <a:pt x="422" y="1794"/>
                </a:lnTo>
                <a:lnTo>
                  <a:pt x="491" y="1812"/>
                </a:lnTo>
                <a:lnTo>
                  <a:pt x="567" y="1829"/>
                </a:lnTo>
                <a:lnTo>
                  <a:pt x="649" y="1845"/>
                </a:lnTo>
                <a:lnTo>
                  <a:pt x="737" y="1861"/>
                </a:lnTo>
                <a:lnTo>
                  <a:pt x="831" y="1874"/>
                </a:lnTo>
                <a:lnTo>
                  <a:pt x="931" y="1886"/>
                </a:lnTo>
                <a:lnTo>
                  <a:pt x="1037" y="1896"/>
                </a:lnTo>
                <a:lnTo>
                  <a:pt x="1147" y="1905"/>
                </a:lnTo>
                <a:lnTo>
                  <a:pt x="1262" y="1912"/>
                </a:lnTo>
                <a:lnTo>
                  <a:pt x="1323" y="1914"/>
                </a:lnTo>
                <a:lnTo>
                  <a:pt x="1375" y="1915"/>
                </a:lnTo>
                <a:lnTo>
                  <a:pt x="1444" y="1917"/>
                </a:lnTo>
                <a:lnTo>
                  <a:pt x="1517" y="1917"/>
                </a:lnTo>
                <a:lnTo>
                  <a:pt x="1571" y="1917"/>
                </a:lnTo>
                <a:lnTo>
                  <a:pt x="1624" y="1916"/>
                </a:lnTo>
                <a:lnTo>
                  <a:pt x="1666" y="1915"/>
                </a:lnTo>
                <a:lnTo>
                  <a:pt x="1703" y="1914"/>
                </a:lnTo>
                <a:lnTo>
                  <a:pt x="1829" y="1909"/>
                </a:lnTo>
                <a:lnTo>
                  <a:pt x="1947" y="1900"/>
                </a:lnTo>
                <a:lnTo>
                  <a:pt x="2062" y="1890"/>
                </a:lnTo>
                <a:lnTo>
                  <a:pt x="2169" y="1878"/>
                </a:lnTo>
                <a:lnTo>
                  <a:pt x="2270" y="1865"/>
                </a:lnTo>
                <a:lnTo>
                  <a:pt x="2364" y="1848"/>
                </a:lnTo>
                <a:lnTo>
                  <a:pt x="2453" y="1832"/>
                </a:lnTo>
                <a:lnTo>
                  <a:pt x="2534" y="1813"/>
                </a:lnTo>
                <a:lnTo>
                  <a:pt x="2607" y="1795"/>
                </a:lnTo>
                <a:lnTo>
                  <a:pt x="2675" y="1775"/>
                </a:lnTo>
                <a:lnTo>
                  <a:pt x="2724" y="1759"/>
                </a:lnTo>
                <a:lnTo>
                  <a:pt x="2769" y="1744"/>
                </a:lnTo>
                <a:lnTo>
                  <a:pt x="2807" y="1727"/>
                </a:lnTo>
                <a:lnTo>
                  <a:pt x="2840" y="1711"/>
                </a:lnTo>
                <a:lnTo>
                  <a:pt x="2743" y="1730"/>
                </a:lnTo>
                <a:lnTo>
                  <a:pt x="2641" y="1748"/>
                </a:lnTo>
                <a:lnTo>
                  <a:pt x="2535" y="1762"/>
                </a:lnTo>
                <a:lnTo>
                  <a:pt x="2423" y="1775"/>
                </a:lnTo>
                <a:lnTo>
                  <a:pt x="2309" y="1786"/>
                </a:lnTo>
                <a:lnTo>
                  <a:pt x="2192" y="1794"/>
                </a:lnTo>
                <a:lnTo>
                  <a:pt x="2192" y="1794"/>
                </a:lnTo>
                <a:lnTo>
                  <a:pt x="2191" y="1794"/>
                </a:lnTo>
                <a:lnTo>
                  <a:pt x="2189" y="1794"/>
                </a:lnTo>
                <a:lnTo>
                  <a:pt x="2082" y="1799"/>
                </a:lnTo>
                <a:lnTo>
                  <a:pt x="1972" y="1803"/>
                </a:lnTo>
                <a:lnTo>
                  <a:pt x="1913" y="1804"/>
                </a:lnTo>
                <a:lnTo>
                  <a:pt x="1854" y="1804"/>
                </a:lnTo>
                <a:lnTo>
                  <a:pt x="1802" y="1804"/>
                </a:lnTo>
                <a:lnTo>
                  <a:pt x="1750" y="1803"/>
                </a:lnTo>
                <a:lnTo>
                  <a:pt x="1632" y="1800"/>
                </a:lnTo>
                <a:lnTo>
                  <a:pt x="1517" y="1794"/>
                </a:lnTo>
                <a:lnTo>
                  <a:pt x="1517" y="1794"/>
                </a:lnTo>
                <a:lnTo>
                  <a:pt x="1399" y="1786"/>
                </a:lnTo>
                <a:lnTo>
                  <a:pt x="1287" y="1775"/>
                </a:lnTo>
                <a:lnTo>
                  <a:pt x="1177" y="1763"/>
                </a:lnTo>
                <a:lnTo>
                  <a:pt x="1073" y="1749"/>
                </a:lnTo>
                <a:lnTo>
                  <a:pt x="974" y="1731"/>
                </a:lnTo>
                <a:lnTo>
                  <a:pt x="880" y="1713"/>
                </a:lnTo>
                <a:lnTo>
                  <a:pt x="835" y="1704"/>
                </a:lnTo>
                <a:lnTo>
                  <a:pt x="822" y="1701"/>
                </a:lnTo>
                <a:lnTo>
                  <a:pt x="757" y="1685"/>
                </a:lnTo>
                <a:lnTo>
                  <a:pt x="695" y="1668"/>
                </a:lnTo>
                <a:lnTo>
                  <a:pt x="638" y="1649"/>
                </a:lnTo>
                <a:lnTo>
                  <a:pt x="584" y="1630"/>
                </a:lnTo>
                <a:lnTo>
                  <a:pt x="535" y="1609"/>
                </a:lnTo>
                <a:lnTo>
                  <a:pt x="490" y="1588"/>
                </a:lnTo>
                <a:lnTo>
                  <a:pt x="450" y="1565"/>
                </a:lnTo>
                <a:lnTo>
                  <a:pt x="416" y="1541"/>
                </a:lnTo>
                <a:lnTo>
                  <a:pt x="387" y="1516"/>
                </a:lnTo>
                <a:lnTo>
                  <a:pt x="386" y="1514"/>
                </a:lnTo>
                <a:lnTo>
                  <a:pt x="385" y="1513"/>
                </a:lnTo>
                <a:close/>
                <a:moveTo>
                  <a:pt x="2134" y="1403"/>
                </a:moveTo>
                <a:lnTo>
                  <a:pt x="2050" y="1407"/>
                </a:lnTo>
                <a:lnTo>
                  <a:pt x="1965" y="1409"/>
                </a:lnTo>
                <a:lnTo>
                  <a:pt x="1956" y="1409"/>
                </a:lnTo>
                <a:lnTo>
                  <a:pt x="1910" y="1410"/>
                </a:lnTo>
                <a:lnTo>
                  <a:pt x="1910" y="1690"/>
                </a:lnTo>
                <a:lnTo>
                  <a:pt x="2023" y="1688"/>
                </a:lnTo>
                <a:lnTo>
                  <a:pt x="2134" y="1684"/>
                </a:lnTo>
                <a:lnTo>
                  <a:pt x="2134" y="1403"/>
                </a:lnTo>
                <a:close/>
                <a:moveTo>
                  <a:pt x="1573" y="1403"/>
                </a:moveTo>
                <a:lnTo>
                  <a:pt x="1573" y="1684"/>
                </a:lnTo>
                <a:lnTo>
                  <a:pt x="1579" y="1685"/>
                </a:lnTo>
                <a:lnTo>
                  <a:pt x="1703" y="1689"/>
                </a:lnTo>
                <a:lnTo>
                  <a:pt x="1716" y="1690"/>
                </a:lnTo>
                <a:lnTo>
                  <a:pt x="1756" y="1690"/>
                </a:lnTo>
                <a:lnTo>
                  <a:pt x="1797" y="1691"/>
                </a:lnTo>
                <a:lnTo>
                  <a:pt x="1797" y="1410"/>
                </a:lnTo>
                <a:lnTo>
                  <a:pt x="1750" y="1409"/>
                </a:lnTo>
                <a:lnTo>
                  <a:pt x="1746" y="1409"/>
                </a:lnTo>
                <a:lnTo>
                  <a:pt x="1742" y="1409"/>
                </a:lnTo>
                <a:lnTo>
                  <a:pt x="1573" y="1403"/>
                </a:lnTo>
                <a:close/>
                <a:moveTo>
                  <a:pt x="2415" y="1383"/>
                </a:moveTo>
                <a:lnTo>
                  <a:pt x="2331" y="1390"/>
                </a:lnTo>
                <a:lnTo>
                  <a:pt x="2247" y="1396"/>
                </a:lnTo>
                <a:lnTo>
                  <a:pt x="2247" y="1677"/>
                </a:lnTo>
                <a:lnTo>
                  <a:pt x="2311" y="1673"/>
                </a:lnTo>
                <a:lnTo>
                  <a:pt x="2316" y="1673"/>
                </a:lnTo>
                <a:lnTo>
                  <a:pt x="2366" y="1668"/>
                </a:lnTo>
                <a:lnTo>
                  <a:pt x="2415" y="1663"/>
                </a:lnTo>
                <a:lnTo>
                  <a:pt x="2415" y="1383"/>
                </a:lnTo>
                <a:close/>
                <a:moveTo>
                  <a:pt x="1292" y="1383"/>
                </a:moveTo>
                <a:lnTo>
                  <a:pt x="1292" y="1663"/>
                </a:lnTo>
                <a:lnTo>
                  <a:pt x="1294" y="1664"/>
                </a:lnTo>
                <a:lnTo>
                  <a:pt x="1296" y="1664"/>
                </a:lnTo>
                <a:lnTo>
                  <a:pt x="1318" y="1666"/>
                </a:lnTo>
                <a:lnTo>
                  <a:pt x="1424" y="1675"/>
                </a:lnTo>
                <a:lnTo>
                  <a:pt x="1446" y="1677"/>
                </a:lnTo>
                <a:lnTo>
                  <a:pt x="1460" y="1678"/>
                </a:lnTo>
                <a:lnTo>
                  <a:pt x="1460" y="1396"/>
                </a:lnTo>
                <a:lnTo>
                  <a:pt x="1376" y="1390"/>
                </a:lnTo>
                <a:lnTo>
                  <a:pt x="1292" y="1383"/>
                </a:lnTo>
                <a:close/>
                <a:moveTo>
                  <a:pt x="2696" y="1347"/>
                </a:moveTo>
                <a:lnTo>
                  <a:pt x="2613" y="1359"/>
                </a:lnTo>
                <a:lnTo>
                  <a:pt x="2528" y="1371"/>
                </a:lnTo>
                <a:lnTo>
                  <a:pt x="2528" y="1649"/>
                </a:lnTo>
                <a:lnTo>
                  <a:pt x="2571" y="1644"/>
                </a:lnTo>
                <a:lnTo>
                  <a:pt x="2615" y="1637"/>
                </a:lnTo>
                <a:lnTo>
                  <a:pt x="2653" y="1631"/>
                </a:lnTo>
                <a:lnTo>
                  <a:pt x="2691" y="1625"/>
                </a:lnTo>
                <a:lnTo>
                  <a:pt x="2693" y="1625"/>
                </a:lnTo>
                <a:lnTo>
                  <a:pt x="2696" y="1624"/>
                </a:lnTo>
                <a:lnTo>
                  <a:pt x="2696" y="1347"/>
                </a:lnTo>
                <a:close/>
                <a:moveTo>
                  <a:pt x="1011" y="1347"/>
                </a:moveTo>
                <a:lnTo>
                  <a:pt x="1011" y="1624"/>
                </a:lnTo>
                <a:lnTo>
                  <a:pt x="1043" y="1629"/>
                </a:lnTo>
                <a:lnTo>
                  <a:pt x="1075" y="1635"/>
                </a:lnTo>
                <a:lnTo>
                  <a:pt x="1077" y="1635"/>
                </a:lnTo>
                <a:lnTo>
                  <a:pt x="1079" y="1635"/>
                </a:lnTo>
                <a:lnTo>
                  <a:pt x="1128" y="1643"/>
                </a:lnTo>
                <a:lnTo>
                  <a:pt x="1180" y="1649"/>
                </a:lnTo>
                <a:lnTo>
                  <a:pt x="1180" y="1371"/>
                </a:lnTo>
                <a:lnTo>
                  <a:pt x="1094" y="1359"/>
                </a:lnTo>
                <a:lnTo>
                  <a:pt x="1011" y="1347"/>
                </a:lnTo>
                <a:close/>
                <a:moveTo>
                  <a:pt x="2977" y="1288"/>
                </a:moveTo>
                <a:lnTo>
                  <a:pt x="2895" y="1308"/>
                </a:lnTo>
                <a:lnTo>
                  <a:pt x="2808" y="1328"/>
                </a:lnTo>
                <a:lnTo>
                  <a:pt x="2808" y="1602"/>
                </a:lnTo>
                <a:lnTo>
                  <a:pt x="2815" y="1600"/>
                </a:lnTo>
                <a:lnTo>
                  <a:pt x="2822" y="1599"/>
                </a:lnTo>
                <a:lnTo>
                  <a:pt x="2865" y="1590"/>
                </a:lnTo>
                <a:lnTo>
                  <a:pt x="2909" y="1579"/>
                </a:lnTo>
                <a:lnTo>
                  <a:pt x="2952" y="1567"/>
                </a:lnTo>
                <a:lnTo>
                  <a:pt x="2977" y="1560"/>
                </a:lnTo>
                <a:lnTo>
                  <a:pt x="2977" y="1288"/>
                </a:lnTo>
                <a:close/>
                <a:moveTo>
                  <a:pt x="730" y="1288"/>
                </a:moveTo>
                <a:lnTo>
                  <a:pt x="730" y="1559"/>
                </a:lnTo>
                <a:lnTo>
                  <a:pt x="782" y="1574"/>
                </a:lnTo>
                <a:lnTo>
                  <a:pt x="838" y="1588"/>
                </a:lnTo>
                <a:lnTo>
                  <a:pt x="899" y="1602"/>
                </a:lnTo>
                <a:lnTo>
                  <a:pt x="899" y="1328"/>
                </a:lnTo>
                <a:lnTo>
                  <a:pt x="812" y="1308"/>
                </a:lnTo>
                <a:lnTo>
                  <a:pt x="730" y="1288"/>
                </a:lnTo>
                <a:close/>
                <a:moveTo>
                  <a:pt x="3258" y="1176"/>
                </a:moveTo>
                <a:lnTo>
                  <a:pt x="3222" y="1196"/>
                </a:lnTo>
                <a:lnTo>
                  <a:pt x="3182" y="1217"/>
                </a:lnTo>
                <a:lnTo>
                  <a:pt x="3137" y="1235"/>
                </a:lnTo>
                <a:lnTo>
                  <a:pt x="3089" y="1254"/>
                </a:lnTo>
                <a:lnTo>
                  <a:pt x="3089" y="1523"/>
                </a:lnTo>
                <a:lnTo>
                  <a:pt x="3128" y="1508"/>
                </a:lnTo>
                <a:lnTo>
                  <a:pt x="3162" y="1493"/>
                </a:lnTo>
                <a:lnTo>
                  <a:pt x="3190" y="1477"/>
                </a:lnTo>
                <a:lnTo>
                  <a:pt x="3215" y="1463"/>
                </a:lnTo>
                <a:lnTo>
                  <a:pt x="3233" y="1449"/>
                </a:lnTo>
                <a:lnTo>
                  <a:pt x="3246" y="1435"/>
                </a:lnTo>
                <a:lnTo>
                  <a:pt x="3255" y="1422"/>
                </a:lnTo>
                <a:lnTo>
                  <a:pt x="3258" y="1410"/>
                </a:lnTo>
                <a:lnTo>
                  <a:pt x="3258" y="1176"/>
                </a:lnTo>
                <a:close/>
                <a:moveTo>
                  <a:pt x="449" y="1176"/>
                </a:moveTo>
                <a:lnTo>
                  <a:pt x="449" y="1410"/>
                </a:lnTo>
                <a:lnTo>
                  <a:pt x="449" y="1413"/>
                </a:lnTo>
                <a:lnTo>
                  <a:pt x="450" y="1415"/>
                </a:lnTo>
                <a:lnTo>
                  <a:pt x="454" y="1421"/>
                </a:lnTo>
                <a:lnTo>
                  <a:pt x="467" y="1437"/>
                </a:lnTo>
                <a:lnTo>
                  <a:pt x="485" y="1454"/>
                </a:lnTo>
                <a:lnTo>
                  <a:pt x="510" y="1470"/>
                </a:lnTo>
                <a:lnTo>
                  <a:pt x="540" y="1487"/>
                </a:lnTo>
                <a:lnTo>
                  <a:pt x="576" y="1504"/>
                </a:lnTo>
                <a:lnTo>
                  <a:pt x="618" y="1521"/>
                </a:lnTo>
                <a:lnTo>
                  <a:pt x="618" y="1254"/>
                </a:lnTo>
                <a:lnTo>
                  <a:pt x="570" y="1235"/>
                </a:lnTo>
                <a:lnTo>
                  <a:pt x="525" y="1217"/>
                </a:lnTo>
                <a:lnTo>
                  <a:pt x="485" y="1196"/>
                </a:lnTo>
                <a:lnTo>
                  <a:pt x="449" y="1176"/>
                </a:lnTo>
                <a:close/>
                <a:moveTo>
                  <a:pt x="2933" y="881"/>
                </a:moveTo>
                <a:lnTo>
                  <a:pt x="2928" y="884"/>
                </a:lnTo>
                <a:lnTo>
                  <a:pt x="2922" y="888"/>
                </a:lnTo>
                <a:lnTo>
                  <a:pt x="2902" y="899"/>
                </a:lnTo>
                <a:lnTo>
                  <a:pt x="2885" y="909"/>
                </a:lnTo>
                <a:lnTo>
                  <a:pt x="2862" y="921"/>
                </a:lnTo>
                <a:lnTo>
                  <a:pt x="2840" y="931"/>
                </a:lnTo>
                <a:lnTo>
                  <a:pt x="2834" y="934"/>
                </a:lnTo>
                <a:lnTo>
                  <a:pt x="2828" y="937"/>
                </a:lnTo>
                <a:lnTo>
                  <a:pt x="2782" y="956"/>
                </a:lnTo>
                <a:lnTo>
                  <a:pt x="2772" y="959"/>
                </a:lnTo>
                <a:lnTo>
                  <a:pt x="2713" y="979"/>
                </a:lnTo>
                <a:lnTo>
                  <a:pt x="2692" y="986"/>
                </a:lnTo>
                <a:lnTo>
                  <a:pt x="2656" y="997"/>
                </a:lnTo>
                <a:lnTo>
                  <a:pt x="2582" y="1016"/>
                </a:lnTo>
                <a:lnTo>
                  <a:pt x="2502" y="1034"/>
                </a:lnTo>
                <a:lnTo>
                  <a:pt x="2417" y="1052"/>
                </a:lnTo>
                <a:lnTo>
                  <a:pt x="2327" y="1067"/>
                </a:lnTo>
                <a:lnTo>
                  <a:pt x="2234" y="1082"/>
                </a:lnTo>
                <a:lnTo>
                  <a:pt x="2136" y="1094"/>
                </a:lnTo>
                <a:lnTo>
                  <a:pt x="2036" y="1104"/>
                </a:lnTo>
                <a:lnTo>
                  <a:pt x="1932" y="1112"/>
                </a:lnTo>
                <a:lnTo>
                  <a:pt x="1826" y="1120"/>
                </a:lnTo>
                <a:lnTo>
                  <a:pt x="1718" y="1125"/>
                </a:lnTo>
                <a:lnTo>
                  <a:pt x="1606" y="1127"/>
                </a:lnTo>
                <a:lnTo>
                  <a:pt x="1517" y="1128"/>
                </a:lnTo>
                <a:lnTo>
                  <a:pt x="1454" y="1128"/>
                </a:lnTo>
                <a:lnTo>
                  <a:pt x="1390" y="1127"/>
                </a:lnTo>
                <a:lnTo>
                  <a:pt x="1285" y="1123"/>
                </a:lnTo>
                <a:lnTo>
                  <a:pt x="1181" y="1117"/>
                </a:lnTo>
                <a:lnTo>
                  <a:pt x="1181" y="1117"/>
                </a:lnTo>
                <a:lnTo>
                  <a:pt x="1180" y="1117"/>
                </a:lnTo>
                <a:lnTo>
                  <a:pt x="1178" y="1117"/>
                </a:lnTo>
                <a:lnTo>
                  <a:pt x="1177" y="1117"/>
                </a:lnTo>
                <a:lnTo>
                  <a:pt x="1082" y="1111"/>
                </a:lnTo>
                <a:lnTo>
                  <a:pt x="990" y="1103"/>
                </a:lnTo>
                <a:lnTo>
                  <a:pt x="899" y="1094"/>
                </a:lnTo>
                <a:lnTo>
                  <a:pt x="899" y="1094"/>
                </a:lnTo>
                <a:lnTo>
                  <a:pt x="898" y="1093"/>
                </a:lnTo>
                <a:lnTo>
                  <a:pt x="898" y="1093"/>
                </a:lnTo>
                <a:lnTo>
                  <a:pt x="801" y="1081"/>
                </a:lnTo>
                <a:lnTo>
                  <a:pt x="707" y="1067"/>
                </a:lnTo>
                <a:lnTo>
                  <a:pt x="617" y="1052"/>
                </a:lnTo>
                <a:lnTo>
                  <a:pt x="530" y="1034"/>
                </a:lnTo>
                <a:lnTo>
                  <a:pt x="463" y="1019"/>
                </a:lnTo>
                <a:lnTo>
                  <a:pt x="458" y="1018"/>
                </a:lnTo>
                <a:lnTo>
                  <a:pt x="451" y="1016"/>
                </a:lnTo>
                <a:lnTo>
                  <a:pt x="450" y="1018"/>
                </a:lnTo>
                <a:lnTo>
                  <a:pt x="450" y="1020"/>
                </a:lnTo>
                <a:lnTo>
                  <a:pt x="455" y="1032"/>
                </a:lnTo>
                <a:lnTo>
                  <a:pt x="466" y="1047"/>
                </a:lnTo>
                <a:lnTo>
                  <a:pt x="483" y="1061"/>
                </a:lnTo>
                <a:lnTo>
                  <a:pt x="504" y="1076"/>
                </a:lnTo>
                <a:lnTo>
                  <a:pt x="532" y="1092"/>
                </a:lnTo>
                <a:lnTo>
                  <a:pt x="566" y="1108"/>
                </a:lnTo>
                <a:lnTo>
                  <a:pt x="604" y="1124"/>
                </a:lnTo>
                <a:lnTo>
                  <a:pt x="647" y="1140"/>
                </a:lnTo>
                <a:lnTo>
                  <a:pt x="695" y="1155"/>
                </a:lnTo>
                <a:lnTo>
                  <a:pt x="759" y="1174"/>
                </a:lnTo>
                <a:lnTo>
                  <a:pt x="828" y="1191"/>
                </a:lnTo>
                <a:lnTo>
                  <a:pt x="904" y="1209"/>
                </a:lnTo>
                <a:lnTo>
                  <a:pt x="986" y="1225"/>
                </a:lnTo>
                <a:lnTo>
                  <a:pt x="1074" y="1240"/>
                </a:lnTo>
                <a:lnTo>
                  <a:pt x="1168" y="1254"/>
                </a:lnTo>
                <a:lnTo>
                  <a:pt x="1268" y="1266"/>
                </a:lnTo>
                <a:lnTo>
                  <a:pt x="1374" y="1276"/>
                </a:lnTo>
                <a:lnTo>
                  <a:pt x="1484" y="1285"/>
                </a:lnTo>
                <a:lnTo>
                  <a:pt x="1599" y="1292"/>
                </a:lnTo>
                <a:lnTo>
                  <a:pt x="1660" y="1294"/>
                </a:lnTo>
                <a:lnTo>
                  <a:pt x="1712" y="1295"/>
                </a:lnTo>
                <a:lnTo>
                  <a:pt x="1781" y="1297"/>
                </a:lnTo>
                <a:lnTo>
                  <a:pt x="1854" y="1297"/>
                </a:lnTo>
                <a:lnTo>
                  <a:pt x="1926" y="1297"/>
                </a:lnTo>
                <a:lnTo>
                  <a:pt x="1995" y="1295"/>
                </a:lnTo>
                <a:lnTo>
                  <a:pt x="2047" y="1294"/>
                </a:lnTo>
                <a:lnTo>
                  <a:pt x="2108" y="1292"/>
                </a:lnTo>
                <a:lnTo>
                  <a:pt x="2223" y="1285"/>
                </a:lnTo>
                <a:lnTo>
                  <a:pt x="2333" y="1276"/>
                </a:lnTo>
                <a:lnTo>
                  <a:pt x="2439" y="1266"/>
                </a:lnTo>
                <a:lnTo>
                  <a:pt x="2539" y="1254"/>
                </a:lnTo>
                <a:lnTo>
                  <a:pt x="2633" y="1240"/>
                </a:lnTo>
                <a:lnTo>
                  <a:pt x="2721" y="1225"/>
                </a:lnTo>
                <a:lnTo>
                  <a:pt x="2803" y="1209"/>
                </a:lnTo>
                <a:lnTo>
                  <a:pt x="2879" y="1192"/>
                </a:lnTo>
                <a:lnTo>
                  <a:pt x="2948" y="1174"/>
                </a:lnTo>
                <a:lnTo>
                  <a:pt x="3012" y="1155"/>
                </a:lnTo>
                <a:lnTo>
                  <a:pt x="3061" y="1140"/>
                </a:lnTo>
                <a:lnTo>
                  <a:pt x="3103" y="1124"/>
                </a:lnTo>
                <a:lnTo>
                  <a:pt x="3142" y="1107"/>
                </a:lnTo>
                <a:lnTo>
                  <a:pt x="3176" y="1092"/>
                </a:lnTo>
                <a:lnTo>
                  <a:pt x="3204" y="1076"/>
                </a:lnTo>
                <a:lnTo>
                  <a:pt x="3225" y="1061"/>
                </a:lnTo>
                <a:lnTo>
                  <a:pt x="3241" y="1046"/>
                </a:lnTo>
                <a:lnTo>
                  <a:pt x="3253" y="1032"/>
                </a:lnTo>
                <a:lnTo>
                  <a:pt x="3257" y="1019"/>
                </a:lnTo>
                <a:lnTo>
                  <a:pt x="3255" y="1012"/>
                </a:lnTo>
                <a:lnTo>
                  <a:pt x="3248" y="1005"/>
                </a:lnTo>
                <a:lnTo>
                  <a:pt x="3239" y="996"/>
                </a:lnTo>
                <a:lnTo>
                  <a:pt x="3226" y="985"/>
                </a:lnTo>
                <a:lnTo>
                  <a:pt x="3209" y="974"/>
                </a:lnTo>
                <a:lnTo>
                  <a:pt x="3187" y="962"/>
                </a:lnTo>
                <a:lnTo>
                  <a:pt x="3160" y="949"/>
                </a:lnTo>
                <a:lnTo>
                  <a:pt x="3127" y="936"/>
                </a:lnTo>
                <a:lnTo>
                  <a:pt x="3089" y="922"/>
                </a:lnTo>
                <a:lnTo>
                  <a:pt x="3043" y="908"/>
                </a:lnTo>
                <a:lnTo>
                  <a:pt x="2992" y="895"/>
                </a:lnTo>
                <a:lnTo>
                  <a:pt x="2933" y="881"/>
                </a:lnTo>
                <a:close/>
                <a:moveTo>
                  <a:pt x="1797" y="727"/>
                </a:moveTo>
                <a:lnTo>
                  <a:pt x="1628" y="732"/>
                </a:lnTo>
                <a:lnTo>
                  <a:pt x="1619" y="732"/>
                </a:lnTo>
                <a:lnTo>
                  <a:pt x="1573" y="733"/>
                </a:lnTo>
                <a:lnTo>
                  <a:pt x="1573" y="1015"/>
                </a:lnTo>
                <a:lnTo>
                  <a:pt x="1634" y="1014"/>
                </a:lnTo>
                <a:lnTo>
                  <a:pt x="1651" y="1013"/>
                </a:lnTo>
                <a:lnTo>
                  <a:pt x="1767" y="1010"/>
                </a:lnTo>
                <a:lnTo>
                  <a:pt x="1768" y="1010"/>
                </a:lnTo>
                <a:lnTo>
                  <a:pt x="1769" y="1010"/>
                </a:lnTo>
                <a:lnTo>
                  <a:pt x="1797" y="1008"/>
                </a:lnTo>
                <a:lnTo>
                  <a:pt x="1797" y="727"/>
                </a:lnTo>
                <a:close/>
                <a:moveTo>
                  <a:pt x="1236" y="727"/>
                </a:moveTo>
                <a:lnTo>
                  <a:pt x="1236" y="1008"/>
                </a:lnTo>
                <a:lnTo>
                  <a:pt x="1347" y="1012"/>
                </a:lnTo>
                <a:lnTo>
                  <a:pt x="1460" y="1015"/>
                </a:lnTo>
                <a:lnTo>
                  <a:pt x="1460" y="733"/>
                </a:lnTo>
                <a:lnTo>
                  <a:pt x="1414" y="732"/>
                </a:lnTo>
                <a:lnTo>
                  <a:pt x="1405" y="732"/>
                </a:lnTo>
                <a:lnTo>
                  <a:pt x="1236" y="727"/>
                </a:lnTo>
                <a:close/>
                <a:moveTo>
                  <a:pt x="2078" y="706"/>
                </a:moveTo>
                <a:lnTo>
                  <a:pt x="1994" y="714"/>
                </a:lnTo>
                <a:lnTo>
                  <a:pt x="1910" y="721"/>
                </a:lnTo>
                <a:lnTo>
                  <a:pt x="1910" y="1002"/>
                </a:lnTo>
                <a:lnTo>
                  <a:pt x="1995" y="994"/>
                </a:lnTo>
                <a:lnTo>
                  <a:pt x="2078" y="986"/>
                </a:lnTo>
                <a:lnTo>
                  <a:pt x="2078" y="706"/>
                </a:lnTo>
                <a:close/>
                <a:moveTo>
                  <a:pt x="955" y="706"/>
                </a:moveTo>
                <a:lnTo>
                  <a:pt x="955" y="986"/>
                </a:lnTo>
                <a:lnTo>
                  <a:pt x="1039" y="994"/>
                </a:lnTo>
                <a:lnTo>
                  <a:pt x="1123" y="1001"/>
                </a:lnTo>
                <a:lnTo>
                  <a:pt x="1123" y="721"/>
                </a:lnTo>
                <a:lnTo>
                  <a:pt x="1039" y="714"/>
                </a:lnTo>
                <a:lnTo>
                  <a:pt x="955" y="706"/>
                </a:lnTo>
                <a:close/>
                <a:moveTo>
                  <a:pt x="2359" y="671"/>
                </a:moveTo>
                <a:lnTo>
                  <a:pt x="2276" y="683"/>
                </a:lnTo>
                <a:lnTo>
                  <a:pt x="2191" y="694"/>
                </a:lnTo>
                <a:lnTo>
                  <a:pt x="2191" y="973"/>
                </a:lnTo>
                <a:lnTo>
                  <a:pt x="2277" y="961"/>
                </a:lnTo>
                <a:lnTo>
                  <a:pt x="2359" y="947"/>
                </a:lnTo>
                <a:lnTo>
                  <a:pt x="2359" y="671"/>
                </a:lnTo>
                <a:close/>
                <a:moveTo>
                  <a:pt x="674" y="671"/>
                </a:moveTo>
                <a:lnTo>
                  <a:pt x="674" y="947"/>
                </a:lnTo>
                <a:lnTo>
                  <a:pt x="692" y="950"/>
                </a:lnTo>
                <a:lnTo>
                  <a:pt x="787" y="966"/>
                </a:lnTo>
                <a:lnTo>
                  <a:pt x="809" y="969"/>
                </a:lnTo>
                <a:lnTo>
                  <a:pt x="843" y="973"/>
                </a:lnTo>
                <a:lnTo>
                  <a:pt x="843" y="694"/>
                </a:lnTo>
                <a:lnTo>
                  <a:pt x="757" y="683"/>
                </a:lnTo>
                <a:lnTo>
                  <a:pt x="674" y="671"/>
                </a:lnTo>
                <a:close/>
                <a:moveTo>
                  <a:pt x="2640" y="612"/>
                </a:moveTo>
                <a:lnTo>
                  <a:pt x="2558" y="632"/>
                </a:lnTo>
                <a:lnTo>
                  <a:pt x="2471" y="650"/>
                </a:lnTo>
                <a:lnTo>
                  <a:pt x="2471" y="925"/>
                </a:lnTo>
                <a:lnTo>
                  <a:pt x="2532" y="911"/>
                </a:lnTo>
                <a:lnTo>
                  <a:pt x="2588" y="898"/>
                </a:lnTo>
                <a:lnTo>
                  <a:pt x="2640" y="884"/>
                </a:lnTo>
                <a:lnTo>
                  <a:pt x="2640" y="612"/>
                </a:lnTo>
                <a:close/>
                <a:moveTo>
                  <a:pt x="393" y="612"/>
                </a:moveTo>
                <a:lnTo>
                  <a:pt x="393" y="884"/>
                </a:lnTo>
                <a:lnTo>
                  <a:pt x="423" y="892"/>
                </a:lnTo>
                <a:lnTo>
                  <a:pt x="453" y="900"/>
                </a:lnTo>
                <a:lnTo>
                  <a:pt x="496" y="911"/>
                </a:lnTo>
                <a:lnTo>
                  <a:pt x="541" y="922"/>
                </a:lnTo>
                <a:lnTo>
                  <a:pt x="562" y="926"/>
                </a:lnTo>
                <a:lnTo>
                  <a:pt x="562" y="650"/>
                </a:lnTo>
                <a:lnTo>
                  <a:pt x="475" y="632"/>
                </a:lnTo>
                <a:lnTo>
                  <a:pt x="393" y="612"/>
                </a:lnTo>
                <a:close/>
                <a:moveTo>
                  <a:pt x="2921" y="499"/>
                </a:moveTo>
                <a:lnTo>
                  <a:pt x="2885" y="521"/>
                </a:lnTo>
                <a:lnTo>
                  <a:pt x="2845" y="540"/>
                </a:lnTo>
                <a:lnTo>
                  <a:pt x="2800" y="559"/>
                </a:lnTo>
                <a:lnTo>
                  <a:pt x="2752" y="577"/>
                </a:lnTo>
                <a:lnTo>
                  <a:pt x="2752" y="846"/>
                </a:lnTo>
                <a:lnTo>
                  <a:pt x="2793" y="828"/>
                </a:lnTo>
                <a:lnTo>
                  <a:pt x="2830" y="811"/>
                </a:lnTo>
                <a:lnTo>
                  <a:pt x="2860" y="794"/>
                </a:lnTo>
                <a:lnTo>
                  <a:pt x="2886" y="776"/>
                </a:lnTo>
                <a:lnTo>
                  <a:pt x="2906" y="760"/>
                </a:lnTo>
                <a:lnTo>
                  <a:pt x="2907" y="761"/>
                </a:lnTo>
                <a:lnTo>
                  <a:pt x="2915" y="751"/>
                </a:lnTo>
                <a:lnTo>
                  <a:pt x="2920" y="741"/>
                </a:lnTo>
                <a:lnTo>
                  <a:pt x="2921" y="733"/>
                </a:lnTo>
                <a:lnTo>
                  <a:pt x="2921" y="499"/>
                </a:lnTo>
                <a:close/>
                <a:moveTo>
                  <a:pt x="112" y="499"/>
                </a:moveTo>
                <a:lnTo>
                  <a:pt x="112" y="733"/>
                </a:lnTo>
                <a:lnTo>
                  <a:pt x="115" y="745"/>
                </a:lnTo>
                <a:lnTo>
                  <a:pt x="124" y="759"/>
                </a:lnTo>
                <a:lnTo>
                  <a:pt x="137" y="772"/>
                </a:lnTo>
                <a:lnTo>
                  <a:pt x="155" y="786"/>
                </a:lnTo>
                <a:lnTo>
                  <a:pt x="180" y="802"/>
                </a:lnTo>
                <a:lnTo>
                  <a:pt x="208" y="816"/>
                </a:lnTo>
                <a:lnTo>
                  <a:pt x="242" y="832"/>
                </a:lnTo>
                <a:lnTo>
                  <a:pt x="281" y="847"/>
                </a:lnTo>
                <a:lnTo>
                  <a:pt x="281" y="577"/>
                </a:lnTo>
                <a:lnTo>
                  <a:pt x="233" y="559"/>
                </a:lnTo>
                <a:lnTo>
                  <a:pt x="188" y="540"/>
                </a:lnTo>
                <a:lnTo>
                  <a:pt x="148" y="521"/>
                </a:lnTo>
                <a:lnTo>
                  <a:pt x="112" y="499"/>
                </a:lnTo>
                <a:close/>
                <a:moveTo>
                  <a:pt x="1517" y="113"/>
                </a:moveTo>
                <a:lnTo>
                  <a:pt x="1393" y="114"/>
                </a:lnTo>
                <a:lnTo>
                  <a:pt x="1275" y="117"/>
                </a:lnTo>
                <a:lnTo>
                  <a:pt x="1163" y="121"/>
                </a:lnTo>
                <a:lnTo>
                  <a:pt x="1057" y="126"/>
                </a:lnTo>
                <a:lnTo>
                  <a:pt x="956" y="134"/>
                </a:lnTo>
                <a:lnTo>
                  <a:pt x="861" y="142"/>
                </a:lnTo>
                <a:lnTo>
                  <a:pt x="772" y="151"/>
                </a:lnTo>
                <a:lnTo>
                  <a:pt x="688" y="161"/>
                </a:lnTo>
                <a:lnTo>
                  <a:pt x="610" y="173"/>
                </a:lnTo>
                <a:lnTo>
                  <a:pt x="537" y="185"/>
                </a:lnTo>
                <a:lnTo>
                  <a:pt x="471" y="197"/>
                </a:lnTo>
                <a:lnTo>
                  <a:pt x="410" y="210"/>
                </a:lnTo>
                <a:lnTo>
                  <a:pt x="354" y="224"/>
                </a:lnTo>
                <a:lnTo>
                  <a:pt x="305" y="237"/>
                </a:lnTo>
                <a:lnTo>
                  <a:pt x="261" y="251"/>
                </a:lnTo>
                <a:lnTo>
                  <a:pt x="223" y="265"/>
                </a:lnTo>
                <a:lnTo>
                  <a:pt x="190" y="279"/>
                </a:lnTo>
                <a:lnTo>
                  <a:pt x="163" y="292"/>
                </a:lnTo>
                <a:lnTo>
                  <a:pt x="143" y="306"/>
                </a:lnTo>
                <a:lnTo>
                  <a:pt x="127" y="319"/>
                </a:lnTo>
                <a:lnTo>
                  <a:pt x="117" y="331"/>
                </a:lnTo>
                <a:lnTo>
                  <a:pt x="113" y="344"/>
                </a:lnTo>
                <a:lnTo>
                  <a:pt x="118" y="357"/>
                </a:lnTo>
                <a:lnTo>
                  <a:pt x="130" y="370"/>
                </a:lnTo>
                <a:lnTo>
                  <a:pt x="146" y="385"/>
                </a:lnTo>
                <a:lnTo>
                  <a:pt x="169" y="400"/>
                </a:lnTo>
                <a:lnTo>
                  <a:pt x="196" y="415"/>
                </a:lnTo>
                <a:lnTo>
                  <a:pt x="229" y="432"/>
                </a:lnTo>
                <a:lnTo>
                  <a:pt x="267" y="447"/>
                </a:lnTo>
                <a:lnTo>
                  <a:pt x="310" y="464"/>
                </a:lnTo>
                <a:lnTo>
                  <a:pt x="358" y="479"/>
                </a:lnTo>
                <a:lnTo>
                  <a:pt x="422" y="497"/>
                </a:lnTo>
                <a:lnTo>
                  <a:pt x="491" y="516"/>
                </a:lnTo>
                <a:lnTo>
                  <a:pt x="567" y="532"/>
                </a:lnTo>
                <a:lnTo>
                  <a:pt x="649" y="549"/>
                </a:lnTo>
                <a:lnTo>
                  <a:pt x="737" y="564"/>
                </a:lnTo>
                <a:lnTo>
                  <a:pt x="831" y="577"/>
                </a:lnTo>
                <a:lnTo>
                  <a:pt x="931" y="590"/>
                </a:lnTo>
                <a:lnTo>
                  <a:pt x="1037" y="600"/>
                </a:lnTo>
                <a:lnTo>
                  <a:pt x="1147" y="608"/>
                </a:lnTo>
                <a:lnTo>
                  <a:pt x="1262" y="615"/>
                </a:lnTo>
                <a:lnTo>
                  <a:pt x="1323" y="617"/>
                </a:lnTo>
                <a:lnTo>
                  <a:pt x="1375" y="618"/>
                </a:lnTo>
                <a:lnTo>
                  <a:pt x="1444" y="620"/>
                </a:lnTo>
                <a:lnTo>
                  <a:pt x="1517" y="620"/>
                </a:lnTo>
                <a:lnTo>
                  <a:pt x="1589" y="620"/>
                </a:lnTo>
                <a:lnTo>
                  <a:pt x="1658" y="618"/>
                </a:lnTo>
                <a:lnTo>
                  <a:pt x="1710" y="617"/>
                </a:lnTo>
                <a:lnTo>
                  <a:pt x="1771" y="615"/>
                </a:lnTo>
                <a:lnTo>
                  <a:pt x="1886" y="608"/>
                </a:lnTo>
                <a:lnTo>
                  <a:pt x="1996" y="600"/>
                </a:lnTo>
                <a:lnTo>
                  <a:pt x="2102" y="590"/>
                </a:lnTo>
                <a:lnTo>
                  <a:pt x="2202" y="577"/>
                </a:lnTo>
                <a:lnTo>
                  <a:pt x="2296" y="564"/>
                </a:lnTo>
                <a:lnTo>
                  <a:pt x="2384" y="549"/>
                </a:lnTo>
                <a:lnTo>
                  <a:pt x="2466" y="532"/>
                </a:lnTo>
                <a:lnTo>
                  <a:pt x="2542" y="516"/>
                </a:lnTo>
                <a:lnTo>
                  <a:pt x="2611" y="497"/>
                </a:lnTo>
                <a:lnTo>
                  <a:pt x="2675" y="479"/>
                </a:lnTo>
                <a:lnTo>
                  <a:pt x="2723" y="464"/>
                </a:lnTo>
                <a:lnTo>
                  <a:pt x="2765" y="447"/>
                </a:lnTo>
                <a:lnTo>
                  <a:pt x="2804" y="432"/>
                </a:lnTo>
                <a:lnTo>
                  <a:pt x="2837" y="415"/>
                </a:lnTo>
                <a:lnTo>
                  <a:pt x="2865" y="400"/>
                </a:lnTo>
                <a:lnTo>
                  <a:pt x="2887" y="385"/>
                </a:lnTo>
                <a:lnTo>
                  <a:pt x="2903" y="370"/>
                </a:lnTo>
                <a:lnTo>
                  <a:pt x="2915" y="357"/>
                </a:lnTo>
                <a:lnTo>
                  <a:pt x="2920" y="344"/>
                </a:lnTo>
                <a:lnTo>
                  <a:pt x="2916" y="331"/>
                </a:lnTo>
                <a:lnTo>
                  <a:pt x="2906" y="319"/>
                </a:lnTo>
                <a:lnTo>
                  <a:pt x="2891" y="306"/>
                </a:lnTo>
                <a:lnTo>
                  <a:pt x="2870" y="292"/>
                </a:lnTo>
                <a:lnTo>
                  <a:pt x="2843" y="279"/>
                </a:lnTo>
                <a:lnTo>
                  <a:pt x="2810" y="265"/>
                </a:lnTo>
                <a:lnTo>
                  <a:pt x="2772" y="251"/>
                </a:lnTo>
                <a:lnTo>
                  <a:pt x="2728" y="237"/>
                </a:lnTo>
                <a:lnTo>
                  <a:pt x="2679" y="224"/>
                </a:lnTo>
                <a:lnTo>
                  <a:pt x="2623" y="210"/>
                </a:lnTo>
                <a:lnTo>
                  <a:pt x="2562" y="197"/>
                </a:lnTo>
                <a:lnTo>
                  <a:pt x="2496" y="185"/>
                </a:lnTo>
                <a:lnTo>
                  <a:pt x="2423" y="173"/>
                </a:lnTo>
                <a:lnTo>
                  <a:pt x="2346" y="161"/>
                </a:lnTo>
                <a:lnTo>
                  <a:pt x="2262" y="151"/>
                </a:lnTo>
                <a:lnTo>
                  <a:pt x="2172" y="142"/>
                </a:lnTo>
                <a:lnTo>
                  <a:pt x="2077" y="134"/>
                </a:lnTo>
                <a:lnTo>
                  <a:pt x="1976" y="126"/>
                </a:lnTo>
                <a:lnTo>
                  <a:pt x="1870" y="121"/>
                </a:lnTo>
                <a:lnTo>
                  <a:pt x="1758" y="117"/>
                </a:lnTo>
                <a:lnTo>
                  <a:pt x="1640" y="114"/>
                </a:lnTo>
                <a:lnTo>
                  <a:pt x="1517" y="113"/>
                </a:lnTo>
                <a:close/>
                <a:moveTo>
                  <a:pt x="1517" y="0"/>
                </a:moveTo>
                <a:lnTo>
                  <a:pt x="1533" y="0"/>
                </a:lnTo>
                <a:lnTo>
                  <a:pt x="1554" y="0"/>
                </a:lnTo>
                <a:lnTo>
                  <a:pt x="1581" y="1"/>
                </a:lnTo>
                <a:lnTo>
                  <a:pt x="1612" y="1"/>
                </a:lnTo>
                <a:lnTo>
                  <a:pt x="1648" y="2"/>
                </a:lnTo>
                <a:lnTo>
                  <a:pt x="1688" y="2"/>
                </a:lnTo>
                <a:lnTo>
                  <a:pt x="1731" y="4"/>
                </a:lnTo>
                <a:lnTo>
                  <a:pt x="1778" y="5"/>
                </a:lnTo>
                <a:lnTo>
                  <a:pt x="1828" y="8"/>
                </a:lnTo>
                <a:lnTo>
                  <a:pt x="1881" y="10"/>
                </a:lnTo>
                <a:lnTo>
                  <a:pt x="1935" y="13"/>
                </a:lnTo>
                <a:lnTo>
                  <a:pt x="1992" y="17"/>
                </a:lnTo>
                <a:lnTo>
                  <a:pt x="2051" y="20"/>
                </a:lnTo>
                <a:lnTo>
                  <a:pt x="2111" y="25"/>
                </a:lnTo>
                <a:lnTo>
                  <a:pt x="2171" y="30"/>
                </a:lnTo>
                <a:lnTo>
                  <a:pt x="2232" y="36"/>
                </a:lnTo>
                <a:lnTo>
                  <a:pt x="2294" y="42"/>
                </a:lnTo>
                <a:lnTo>
                  <a:pt x="2355" y="51"/>
                </a:lnTo>
                <a:lnTo>
                  <a:pt x="2416" y="59"/>
                </a:lnTo>
                <a:lnTo>
                  <a:pt x="2475" y="68"/>
                </a:lnTo>
                <a:lnTo>
                  <a:pt x="2535" y="77"/>
                </a:lnTo>
                <a:lnTo>
                  <a:pt x="2591" y="88"/>
                </a:lnTo>
                <a:lnTo>
                  <a:pt x="2646" y="101"/>
                </a:lnTo>
                <a:lnTo>
                  <a:pt x="2699" y="114"/>
                </a:lnTo>
                <a:lnTo>
                  <a:pt x="2750" y="128"/>
                </a:lnTo>
                <a:lnTo>
                  <a:pt x="2797" y="143"/>
                </a:lnTo>
                <a:lnTo>
                  <a:pt x="2841" y="159"/>
                </a:lnTo>
                <a:lnTo>
                  <a:pt x="2882" y="178"/>
                </a:lnTo>
                <a:lnTo>
                  <a:pt x="2918" y="196"/>
                </a:lnTo>
                <a:lnTo>
                  <a:pt x="2950" y="217"/>
                </a:lnTo>
                <a:lnTo>
                  <a:pt x="2977" y="238"/>
                </a:lnTo>
                <a:lnTo>
                  <a:pt x="2999" y="261"/>
                </a:lnTo>
                <a:lnTo>
                  <a:pt x="3017" y="285"/>
                </a:lnTo>
                <a:lnTo>
                  <a:pt x="3027" y="311"/>
                </a:lnTo>
                <a:lnTo>
                  <a:pt x="3032" y="339"/>
                </a:lnTo>
                <a:lnTo>
                  <a:pt x="3033" y="339"/>
                </a:lnTo>
                <a:lnTo>
                  <a:pt x="3033" y="733"/>
                </a:lnTo>
                <a:lnTo>
                  <a:pt x="3030" y="760"/>
                </a:lnTo>
                <a:lnTo>
                  <a:pt x="3021" y="785"/>
                </a:lnTo>
                <a:lnTo>
                  <a:pt x="3086" y="804"/>
                </a:lnTo>
                <a:lnTo>
                  <a:pt x="3144" y="822"/>
                </a:lnTo>
                <a:lnTo>
                  <a:pt x="3196" y="843"/>
                </a:lnTo>
                <a:lnTo>
                  <a:pt x="3240" y="863"/>
                </a:lnTo>
                <a:lnTo>
                  <a:pt x="3279" y="886"/>
                </a:lnTo>
                <a:lnTo>
                  <a:pt x="3310" y="909"/>
                </a:lnTo>
                <a:lnTo>
                  <a:pt x="3335" y="934"/>
                </a:lnTo>
                <a:lnTo>
                  <a:pt x="3353" y="960"/>
                </a:lnTo>
                <a:lnTo>
                  <a:pt x="3365" y="986"/>
                </a:lnTo>
                <a:lnTo>
                  <a:pt x="3369" y="1015"/>
                </a:lnTo>
                <a:lnTo>
                  <a:pt x="3370" y="1015"/>
                </a:lnTo>
                <a:lnTo>
                  <a:pt x="3370" y="1410"/>
                </a:lnTo>
                <a:lnTo>
                  <a:pt x="3367" y="1438"/>
                </a:lnTo>
                <a:lnTo>
                  <a:pt x="3357" y="1465"/>
                </a:lnTo>
                <a:lnTo>
                  <a:pt x="3341" y="1492"/>
                </a:lnTo>
                <a:lnTo>
                  <a:pt x="3320" y="1516"/>
                </a:lnTo>
                <a:lnTo>
                  <a:pt x="3292" y="1540"/>
                </a:lnTo>
                <a:lnTo>
                  <a:pt x="3261" y="1563"/>
                </a:lnTo>
                <a:lnTo>
                  <a:pt x="3223" y="1585"/>
                </a:lnTo>
                <a:lnTo>
                  <a:pt x="3182" y="1605"/>
                </a:lnTo>
                <a:lnTo>
                  <a:pt x="3136" y="1625"/>
                </a:lnTo>
                <a:lnTo>
                  <a:pt x="3086" y="1643"/>
                </a:lnTo>
                <a:lnTo>
                  <a:pt x="3033" y="1661"/>
                </a:lnTo>
                <a:lnTo>
                  <a:pt x="3033" y="2030"/>
                </a:lnTo>
                <a:lnTo>
                  <a:pt x="3030" y="2055"/>
                </a:lnTo>
                <a:lnTo>
                  <a:pt x="3022" y="2080"/>
                </a:lnTo>
                <a:lnTo>
                  <a:pt x="3063" y="2098"/>
                </a:lnTo>
                <a:lnTo>
                  <a:pt x="3098" y="2118"/>
                </a:lnTo>
                <a:lnTo>
                  <a:pt x="3128" y="2138"/>
                </a:lnTo>
                <a:lnTo>
                  <a:pt x="3154" y="2160"/>
                </a:lnTo>
                <a:lnTo>
                  <a:pt x="3173" y="2182"/>
                </a:lnTo>
                <a:lnTo>
                  <a:pt x="3187" y="2206"/>
                </a:lnTo>
                <a:lnTo>
                  <a:pt x="3196" y="2229"/>
                </a:lnTo>
                <a:lnTo>
                  <a:pt x="3200" y="2255"/>
                </a:lnTo>
                <a:lnTo>
                  <a:pt x="3202" y="2255"/>
                </a:lnTo>
                <a:lnTo>
                  <a:pt x="3202" y="2650"/>
                </a:lnTo>
                <a:lnTo>
                  <a:pt x="3198" y="2678"/>
                </a:lnTo>
                <a:lnTo>
                  <a:pt x="3188" y="2706"/>
                </a:lnTo>
                <a:lnTo>
                  <a:pt x="3172" y="2733"/>
                </a:lnTo>
                <a:lnTo>
                  <a:pt x="3149" y="2758"/>
                </a:lnTo>
                <a:lnTo>
                  <a:pt x="3121" y="2783"/>
                </a:lnTo>
                <a:lnTo>
                  <a:pt x="3087" y="2807"/>
                </a:lnTo>
                <a:lnTo>
                  <a:pt x="3048" y="2828"/>
                </a:lnTo>
                <a:lnTo>
                  <a:pt x="3005" y="2850"/>
                </a:lnTo>
                <a:lnTo>
                  <a:pt x="2957" y="2869"/>
                </a:lnTo>
                <a:lnTo>
                  <a:pt x="2906" y="2887"/>
                </a:lnTo>
                <a:lnTo>
                  <a:pt x="2850" y="2906"/>
                </a:lnTo>
                <a:lnTo>
                  <a:pt x="2792" y="2922"/>
                </a:lnTo>
                <a:lnTo>
                  <a:pt x="2730" y="2938"/>
                </a:lnTo>
                <a:lnTo>
                  <a:pt x="2665" y="2952"/>
                </a:lnTo>
                <a:lnTo>
                  <a:pt x="2599" y="2965"/>
                </a:lnTo>
                <a:lnTo>
                  <a:pt x="2530" y="2978"/>
                </a:lnTo>
                <a:lnTo>
                  <a:pt x="2459" y="2989"/>
                </a:lnTo>
                <a:lnTo>
                  <a:pt x="2387" y="2999"/>
                </a:lnTo>
                <a:lnTo>
                  <a:pt x="2313" y="3008"/>
                </a:lnTo>
                <a:lnTo>
                  <a:pt x="2310" y="3008"/>
                </a:lnTo>
                <a:lnTo>
                  <a:pt x="2306" y="3009"/>
                </a:lnTo>
                <a:lnTo>
                  <a:pt x="2303" y="3010"/>
                </a:lnTo>
                <a:lnTo>
                  <a:pt x="2302" y="3009"/>
                </a:lnTo>
                <a:lnTo>
                  <a:pt x="2300" y="3009"/>
                </a:lnTo>
                <a:lnTo>
                  <a:pt x="2164" y="3023"/>
                </a:lnTo>
                <a:lnTo>
                  <a:pt x="2027" y="3033"/>
                </a:lnTo>
                <a:lnTo>
                  <a:pt x="2025" y="3034"/>
                </a:lnTo>
                <a:lnTo>
                  <a:pt x="2022" y="3034"/>
                </a:lnTo>
                <a:lnTo>
                  <a:pt x="2021" y="3034"/>
                </a:lnTo>
                <a:lnTo>
                  <a:pt x="2019" y="3034"/>
                </a:lnTo>
                <a:lnTo>
                  <a:pt x="1905" y="3039"/>
                </a:lnTo>
                <a:lnTo>
                  <a:pt x="1793" y="3043"/>
                </a:lnTo>
                <a:lnTo>
                  <a:pt x="1685" y="3044"/>
                </a:lnTo>
                <a:lnTo>
                  <a:pt x="1577" y="3043"/>
                </a:lnTo>
                <a:lnTo>
                  <a:pt x="1465" y="3039"/>
                </a:lnTo>
                <a:lnTo>
                  <a:pt x="1351" y="3034"/>
                </a:lnTo>
                <a:lnTo>
                  <a:pt x="1349" y="3034"/>
                </a:lnTo>
                <a:lnTo>
                  <a:pt x="1348" y="3034"/>
                </a:lnTo>
                <a:lnTo>
                  <a:pt x="1345" y="3034"/>
                </a:lnTo>
                <a:lnTo>
                  <a:pt x="1343" y="3033"/>
                </a:lnTo>
                <a:lnTo>
                  <a:pt x="1206" y="3023"/>
                </a:lnTo>
                <a:lnTo>
                  <a:pt x="1070" y="3009"/>
                </a:lnTo>
                <a:lnTo>
                  <a:pt x="1068" y="3009"/>
                </a:lnTo>
                <a:lnTo>
                  <a:pt x="1067" y="3010"/>
                </a:lnTo>
                <a:lnTo>
                  <a:pt x="1064" y="3009"/>
                </a:lnTo>
                <a:lnTo>
                  <a:pt x="1060" y="3009"/>
                </a:lnTo>
                <a:lnTo>
                  <a:pt x="1057" y="3008"/>
                </a:lnTo>
                <a:lnTo>
                  <a:pt x="983" y="2999"/>
                </a:lnTo>
                <a:lnTo>
                  <a:pt x="911" y="2989"/>
                </a:lnTo>
                <a:lnTo>
                  <a:pt x="840" y="2978"/>
                </a:lnTo>
                <a:lnTo>
                  <a:pt x="771" y="2965"/>
                </a:lnTo>
                <a:lnTo>
                  <a:pt x="705" y="2952"/>
                </a:lnTo>
                <a:lnTo>
                  <a:pt x="640" y="2938"/>
                </a:lnTo>
                <a:lnTo>
                  <a:pt x="578" y="2922"/>
                </a:lnTo>
                <a:lnTo>
                  <a:pt x="520" y="2906"/>
                </a:lnTo>
                <a:lnTo>
                  <a:pt x="464" y="2888"/>
                </a:lnTo>
                <a:lnTo>
                  <a:pt x="413" y="2869"/>
                </a:lnTo>
                <a:lnTo>
                  <a:pt x="365" y="2850"/>
                </a:lnTo>
                <a:lnTo>
                  <a:pt x="322" y="2829"/>
                </a:lnTo>
                <a:lnTo>
                  <a:pt x="283" y="2807"/>
                </a:lnTo>
                <a:lnTo>
                  <a:pt x="249" y="2783"/>
                </a:lnTo>
                <a:lnTo>
                  <a:pt x="221" y="2759"/>
                </a:lnTo>
                <a:lnTo>
                  <a:pt x="198" y="2734"/>
                </a:lnTo>
                <a:lnTo>
                  <a:pt x="182" y="2707"/>
                </a:lnTo>
                <a:lnTo>
                  <a:pt x="172" y="2679"/>
                </a:lnTo>
                <a:lnTo>
                  <a:pt x="169" y="2650"/>
                </a:lnTo>
                <a:lnTo>
                  <a:pt x="169" y="2255"/>
                </a:lnTo>
                <a:lnTo>
                  <a:pt x="170" y="2255"/>
                </a:lnTo>
                <a:lnTo>
                  <a:pt x="172" y="2238"/>
                </a:lnTo>
                <a:lnTo>
                  <a:pt x="177" y="2220"/>
                </a:lnTo>
                <a:lnTo>
                  <a:pt x="138" y="2200"/>
                </a:lnTo>
                <a:lnTo>
                  <a:pt x="103" y="2178"/>
                </a:lnTo>
                <a:lnTo>
                  <a:pt x="73" y="2157"/>
                </a:lnTo>
                <a:lnTo>
                  <a:pt x="47" y="2133"/>
                </a:lnTo>
                <a:lnTo>
                  <a:pt x="28" y="2109"/>
                </a:lnTo>
                <a:lnTo>
                  <a:pt x="12" y="2084"/>
                </a:lnTo>
                <a:lnTo>
                  <a:pt x="3" y="2057"/>
                </a:lnTo>
                <a:lnTo>
                  <a:pt x="0" y="2030"/>
                </a:lnTo>
                <a:lnTo>
                  <a:pt x="0" y="1635"/>
                </a:lnTo>
                <a:lnTo>
                  <a:pt x="1" y="1635"/>
                </a:lnTo>
                <a:lnTo>
                  <a:pt x="5" y="1607"/>
                </a:lnTo>
                <a:lnTo>
                  <a:pt x="16" y="1581"/>
                </a:lnTo>
                <a:lnTo>
                  <a:pt x="34" y="1555"/>
                </a:lnTo>
                <a:lnTo>
                  <a:pt x="58" y="1532"/>
                </a:lnTo>
                <a:lnTo>
                  <a:pt x="88" y="1508"/>
                </a:lnTo>
                <a:lnTo>
                  <a:pt x="125" y="1486"/>
                </a:lnTo>
                <a:lnTo>
                  <a:pt x="169" y="1465"/>
                </a:lnTo>
                <a:lnTo>
                  <a:pt x="218" y="1445"/>
                </a:lnTo>
                <a:lnTo>
                  <a:pt x="274" y="1427"/>
                </a:lnTo>
                <a:lnTo>
                  <a:pt x="337" y="1409"/>
                </a:lnTo>
                <a:lnTo>
                  <a:pt x="337" y="1015"/>
                </a:lnTo>
                <a:lnTo>
                  <a:pt x="338" y="1015"/>
                </a:lnTo>
                <a:lnTo>
                  <a:pt x="343" y="986"/>
                </a:lnTo>
                <a:lnTo>
                  <a:pt x="289" y="969"/>
                </a:lnTo>
                <a:lnTo>
                  <a:pt x="238" y="950"/>
                </a:lnTo>
                <a:lnTo>
                  <a:pt x="192" y="931"/>
                </a:lnTo>
                <a:lnTo>
                  <a:pt x="149" y="909"/>
                </a:lnTo>
                <a:lnTo>
                  <a:pt x="111" y="888"/>
                </a:lnTo>
                <a:lnTo>
                  <a:pt x="79" y="865"/>
                </a:lnTo>
                <a:lnTo>
                  <a:pt x="51" y="841"/>
                </a:lnTo>
                <a:lnTo>
                  <a:pt x="30" y="815"/>
                </a:lnTo>
                <a:lnTo>
                  <a:pt x="13" y="790"/>
                </a:lnTo>
                <a:lnTo>
                  <a:pt x="3" y="762"/>
                </a:lnTo>
                <a:lnTo>
                  <a:pt x="0" y="733"/>
                </a:lnTo>
                <a:lnTo>
                  <a:pt x="0" y="339"/>
                </a:lnTo>
                <a:lnTo>
                  <a:pt x="1" y="339"/>
                </a:lnTo>
                <a:lnTo>
                  <a:pt x="6" y="311"/>
                </a:lnTo>
                <a:lnTo>
                  <a:pt x="16" y="285"/>
                </a:lnTo>
                <a:lnTo>
                  <a:pt x="34" y="261"/>
                </a:lnTo>
                <a:lnTo>
                  <a:pt x="56" y="238"/>
                </a:lnTo>
                <a:lnTo>
                  <a:pt x="83" y="217"/>
                </a:lnTo>
                <a:lnTo>
                  <a:pt x="115" y="196"/>
                </a:lnTo>
                <a:lnTo>
                  <a:pt x="151" y="178"/>
                </a:lnTo>
                <a:lnTo>
                  <a:pt x="192" y="159"/>
                </a:lnTo>
                <a:lnTo>
                  <a:pt x="236" y="143"/>
                </a:lnTo>
                <a:lnTo>
                  <a:pt x="283" y="128"/>
                </a:lnTo>
                <a:lnTo>
                  <a:pt x="334" y="114"/>
                </a:lnTo>
                <a:lnTo>
                  <a:pt x="386" y="101"/>
                </a:lnTo>
                <a:lnTo>
                  <a:pt x="442" y="88"/>
                </a:lnTo>
                <a:lnTo>
                  <a:pt x="498" y="77"/>
                </a:lnTo>
                <a:lnTo>
                  <a:pt x="558" y="68"/>
                </a:lnTo>
                <a:lnTo>
                  <a:pt x="617" y="59"/>
                </a:lnTo>
                <a:lnTo>
                  <a:pt x="678" y="51"/>
                </a:lnTo>
                <a:lnTo>
                  <a:pt x="739" y="42"/>
                </a:lnTo>
                <a:lnTo>
                  <a:pt x="801" y="36"/>
                </a:lnTo>
                <a:lnTo>
                  <a:pt x="862" y="30"/>
                </a:lnTo>
                <a:lnTo>
                  <a:pt x="922" y="25"/>
                </a:lnTo>
                <a:lnTo>
                  <a:pt x="982" y="20"/>
                </a:lnTo>
                <a:lnTo>
                  <a:pt x="1041" y="17"/>
                </a:lnTo>
                <a:lnTo>
                  <a:pt x="1098" y="13"/>
                </a:lnTo>
                <a:lnTo>
                  <a:pt x="1152" y="10"/>
                </a:lnTo>
                <a:lnTo>
                  <a:pt x="1205" y="8"/>
                </a:lnTo>
                <a:lnTo>
                  <a:pt x="1255" y="5"/>
                </a:lnTo>
                <a:lnTo>
                  <a:pt x="1302" y="4"/>
                </a:lnTo>
                <a:lnTo>
                  <a:pt x="1345" y="2"/>
                </a:lnTo>
                <a:lnTo>
                  <a:pt x="1385" y="2"/>
                </a:lnTo>
                <a:lnTo>
                  <a:pt x="1421" y="1"/>
                </a:lnTo>
                <a:lnTo>
                  <a:pt x="1452" y="1"/>
                </a:lnTo>
                <a:lnTo>
                  <a:pt x="1479" y="0"/>
                </a:lnTo>
                <a:lnTo>
                  <a:pt x="1500" y="0"/>
                </a:lnTo>
                <a:lnTo>
                  <a:pt x="1517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11233F"/>
              </a:solidFill>
              <a:effectLst/>
              <a:uLnTx/>
              <a:uFillTx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3879816" y="4417981"/>
            <a:ext cx="18806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49580"/>
            <a:r>
              <a:rPr lang="ru-RU" sz="3600" b="1" kern="0" dirty="0">
                <a:solidFill>
                  <a:srgbClr val="5B9BD5"/>
                </a:solidFill>
                <a:latin typeface="PermianSansTypeface" panose="02000000000000000000" pitchFamily="50" charset="0"/>
              </a:rPr>
              <a:t>3</a:t>
            </a:r>
            <a:r>
              <a:rPr lang="ru-RU" sz="3600" b="1" kern="0" dirty="0" smtClean="0">
                <a:solidFill>
                  <a:srgbClr val="5B9BD5"/>
                </a:solidFill>
                <a:latin typeface="PermianSansTypeface" panose="02000000000000000000" pitchFamily="50" charset="0"/>
              </a:rPr>
              <a:t>0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PermianSansTypeface" panose="02000000000000000000" pitchFamily="50" charset="0"/>
                <a:ea typeface="+mn-ea"/>
                <a:cs typeface="+mn-cs"/>
              </a:rPr>
              <a:t> </a:t>
            </a:r>
            <a:r>
              <a:rPr lang="ru-RU" sz="2000" b="1" kern="0" dirty="0">
                <a:solidFill>
                  <a:prstClr val="black"/>
                </a:solidFill>
                <a:latin typeface="PermianSansTypeface" panose="02000000000000000000" pitchFamily="50" charset="0"/>
              </a:rPr>
              <a:t>млн руб.</a:t>
            </a:r>
          </a:p>
        </p:txBody>
      </p:sp>
      <p:sp>
        <p:nvSpPr>
          <p:cNvPr id="57" name="object 38"/>
          <p:cNvSpPr/>
          <p:nvPr/>
        </p:nvSpPr>
        <p:spPr>
          <a:xfrm>
            <a:off x="1376849" y="4417981"/>
            <a:ext cx="2132554" cy="587647"/>
          </a:xfrm>
          <a:custGeom>
            <a:avLst/>
            <a:gdLst/>
            <a:ahLst/>
            <a:cxnLst/>
            <a:rect l="l" t="t" r="r" b="b"/>
            <a:pathLst>
              <a:path w="4874259" h="1235710">
                <a:moveTo>
                  <a:pt x="4748598" y="1235700"/>
                </a:moveTo>
                <a:lnTo>
                  <a:pt x="125650" y="1235700"/>
                </a:lnTo>
                <a:lnTo>
                  <a:pt x="76862" y="1225787"/>
                </a:lnTo>
                <a:lnTo>
                  <a:pt x="36909" y="1198794"/>
                </a:lnTo>
                <a:lnTo>
                  <a:pt x="9914" y="1158842"/>
                </a:lnTo>
                <a:lnTo>
                  <a:pt x="0" y="1110049"/>
                </a:lnTo>
                <a:lnTo>
                  <a:pt x="0" y="125650"/>
                </a:lnTo>
                <a:lnTo>
                  <a:pt x="9914" y="76862"/>
                </a:lnTo>
                <a:lnTo>
                  <a:pt x="36909" y="36909"/>
                </a:lnTo>
                <a:lnTo>
                  <a:pt x="76862" y="9914"/>
                </a:lnTo>
                <a:lnTo>
                  <a:pt x="125650" y="0"/>
                </a:lnTo>
                <a:lnTo>
                  <a:pt x="4748598" y="0"/>
                </a:lnTo>
                <a:lnTo>
                  <a:pt x="4797386" y="9914"/>
                </a:lnTo>
                <a:lnTo>
                  <a:pt x="4837339" y="36909"/>
                </a:lnTo>
                <a:lnTo>
                  <a:pt x="4864334" y="76862"/>
                </a:lnTo>
                <a:lnTo>
                  <a:pt x="4874249" y="125650"/>
                </a:lnTo>
                <a:lnTo>
                  <a:pt x="4874249" y="1110049"/>
                </a:lnTo>
                <a:lnTo>
                  <a:pt x="4864334" y="1158842"/>
                </a:lnTo>
                <a:lnTo>
                  <a:pt x="4837339" y="1198794"/>
                </a:lnTo>
                <a:lnTo>
                  <a:pt x="4797386" y="1225787"/>
                </a:lnTo>
                <a:lnTo>
                  <a:pt x="4748598" y="1235700"/>
                </a:lnTo>
                <a:close/>
              </a:path>
            </a:pathLst>
          </a:custGeom>
          <a:ln w="10470">
            <a:solidFill>
              <a:srgbClr val="1389C5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flipH="1">
            <a:off x="809911" y="4998124"/>
            <a:ext cx="487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578671" y="4417981"/>
            <a:ext cx="7271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747262" y="4458438"/>
            <a:ext cx="139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latin typeface="PermianSlabSerifTypeface" panose="02000000000000000000" pitchFamily="50" charset="0"/>
              </a:rPr>
              <a:t>ОБЪЕМ </a:t>
            </a:r>
          </a:p>
          <a:p>
            <a:pPr algn="ctr"/>
            <a:r>
              <a:rPr lang="ru-RU" sz="1400" dirty="0" smtClean="0">
                <a:latin typeface="PermianSlabSerifTypeface" panose="02000000000000000000" pitchFamily="50" charset="0"/>
              </a:rPr>
              <a:t>ПОДДЕРЖКИ</a:t>
            </a:r>
            <a:endParaRPr lang="ru-RU" sz="1400" dirty="0">
              <a:latin typeface="PermianSlabSerifTypeface" panose="02000000000000000000" pitchFamily="50" charset="0"/>
            </a:endParaRPr>
          </a:p>
        </p:txBody>
      </p:sp>
      <p:sp>
        <p:nvSpPr>
          <p:cNvPr id="37" name="Номер слайда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6F0-7AB9-4CA6-A04E-A822F78C15CC}" type="slidenum">
              <a:rPr lang="ru-RU" smtClean="0">
                <a:solidFill>
                  <a:schemeClr val="tx1"/>
                </a:solidFill>
              </a:rPr>
              <a:t>3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22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8"/>
          <p:cNvSpPr/>
          <p:nvPr/>
        </p:nvSpPr>
        <p:spPr>
          <a:xfrm>
            <a:off x="1530726" y="1397945"/>
            <a:ext cx="2132554" cy="587647"/>
          </a:xfrm>
          <a:custGeom>
            <a:avLst/>
            <a:gdLst/>
            <a:ahLst/>
            <a:cxnLst/>
            <a:rect l="l" t="t" r="r" b="b"/>
            <a:pathLst>
              <a:path w="4874259" h="1235710">
                <a:moveTo>
                  <a:pt x="4748598" y="1235700"/>
                </a:moveTo>
                <a:lnTo>
                  <a:pt x="125650" y="1235700"/>
                </a:lnTo>
                <a:lnTo>
                  <a:pt x="76862" y="1225787"/>
                </a:lnTo>
                <a:lnTo>
                  <a:pt x="36909" y="1198794"/>
                </a:lnTo>
                <a:lnTo>
                  <a:pt x="9914" y="1158842"/>
                </a:lnTo>
                <a:lnTo>
                  <a:pt x="0" y="1110049"/>
                </a:lnTo>
                <a:lnTo>
                  <a:pt x="0" y="125650"/>
                </a:lnTo>
                <a:lnTo>
                  <a:pt x="9914" y="76862"/>
                </a:lnTo>
                <a:lnTo>
                  <a:pt x="36909" y="36909"/>
                </a:lnTo>
                <a:lnTo>
                  <a:pt x="76862" y="9914"/>
                </a:lnTo>
                <a:lnTo>
                  <a:pt x="125650" y="0"/>
                </a:lnTo>
                <a:lnTo>
                  <a:pt x="4748598" y="0"/>
                </a:lnTo>
                <a:lnTo>
                  <a:pt x="4797386" y="9914"/>
                </a:lnTo>
                <a:lnTo>
                  <a:pt x="4837339" y="36909"/>
                </a:lnTo>
                <a:lnTo>
                  <a:pt x="4864334" y="76862"/>
                </a:lnTo>
                <a:lnTo>
                  <a:pt x="4874249" y="125650"/>
                </a:lnTo>
                <a:lnTo>
                  <a:pt x="4874249" y="1110049"/>
                </a:lnTo>
                <a:lnTo>
                  <a:pt x="4864334" y="1158842"/>
                </a:lnTo>
                <a:lnTo>
                  <a:pt x="4837339" y="1198794"/>
                </a:lnTo>
                <a:lnTo>
                  <a:pt x="4797386" y="1225787"/>
                </a:lnTo>
                <a:lnTo>
                  <a:pt x="4748598" y="1235700"/>
                </a:lnTo>
                <a:close/>
              </a:path>
            </a:pathLst>
          </a:custGeom>
          <a:ln w="10470">
            <a:solidFill>
              <a:srgbClr val="1389C5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" name="object 38"/>
          <p:cNvSpPr/>
          <p:nvPr/>
        </p:nvSpPr>
        <p:spPr>
          <a:xfrm>
            <a:off x="1559441" y="3764312"/>
            <a:ext cx="2132554" cy="587647"/>
          </a:xfrm>
          <a:custGeom>
            <a:avLst/>
            <a:gdLst/>
            <a:ahLst/>
            <a:cxnLst/>
            <a:rect l="l" t="t" r="r" b="b"/>
            <a:pathLst>
              <a:path w="4874259" h="1235710">
                <a:moveTo>
                  <a:pt x="4748598" y="1235700"/>
                </a:moveTo>
                <a:lnTo>
                  <a:pt x="125650" y="1235700"/>
                </a:lnTo>
                <a:lnTo>
                  <a:pt x="76862" y="1225787"/>
                </a:lnTo>
                <a:lnTo>
                  <a:pt x="36909" y="1198794"/>
                </a:lnTo>
                <a:lnTo>
                  <a:pt x="9914" y="1158842"/>
                </a:lnTo>
                <a:lnTo>
                  <a:pt x="0" y="1110049"/>
                </a:lnTo>
                <a:lnTo>
                  <a:pt x="0" y="125650"/>
                </a:lnTo>
                <a:lnTo>
                  <a:pt x="9914" y="76862"/>
                </a:lnTo>
                <a:lnTo>
                  <a:pt x="36909" y="36909"/>
                </a:lnTo>
                <a:lnTo>
                  <a:pt x="76862" y="9914"/>
                </a:lnTo>
                <a:lnTo>
                  <a:pt x="125650" y="0"/>
                </a:lnTo>
                <a:lnTo>
                  <a:pt x="4748598" y="0"/>
                </a:lnTo>
                <a:lnTo>
                  <a:pt x="4797386" y="9914"/>
                </a:lnTo>
                <a:lnTo>
                  <a:pt x="4837339" y="36909"/>
                </a:lnTo>
                <a:lnTo>
                  <a:pt x="4864334" y="76862"/>
                </a:lnTo>
                <a:lnTo>
                  <a:pt x="4874249" y="125650"/>
                </a:lnTo>
                <a:lnTo>
                  <a:pt x="4874249" y="1110049"/>
                </a:lnTo>
                <a:lnTo>
                  <a:pt x="4864334" y="1158842"/>
                </a:lnTo>
                <a:lnTo>
                  <a:pt x="4837339" y="1198794"/>
                </a:lnTo>
                <a:lnTo>
                  <a:pt x="4797386" y="1225787"/>
                </a:lnTo>
                <a:lnTo>
                  <a:pt x="4748598" y="1235700"/>
                </a:lnTo>
                <a:close/>
              </a:path>
            </a:pathLst>
          </a:custGeom>
          <a:ln w="10470">
            <a:solidFill>
              <a:srgbClr val="1389C5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780187" y="1416510"/>
            <a:ext cx="7271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object 65"/>
          <p:cNvGrpSpPr/>
          <p:nvPr/>
        </p:nvGrpSpPr>
        <p:grpSpPr>
          <a:xfrm>
            <a:off x="975402" y="1416510"/>
            <a:ext cx="431426" cy="485383"/>
            <a:chOff x="1112613" y="3915531"/>
            <a:chExt cx="617220" cy="637540"/>
          </a:xfrm>
        </p:grpSpPr>
        <p:sp>
          <p:nvSpPr>
            <p:cNvPr id="6" name="object 66"/>
            <p:cNvSpPr/>
            <p:nvPr/>
          </p:nvSpPr>
          <p:spPr>
            <a:xfrm>
              <a:off x="1112613" y="3915531"/>
              <a:ext cx="617220" cy="637540"/>
            </a:xfrm>
            <a:custGeom>
              <a:avLst/>
              <a:gdLst/>
              <a:ahLst/>
              <a:cxnLst/>
              <a:rect l="l" t="t" r="r" b="b"/>
              <a:pathLst>
                <a:path w="617219" h="637539">
                  <a:moveTo>
                    <a:pt x="123263" y="48260"/>
                  </a:moveTo>
                  <a:lnTo>
                    <a:pt x="91138" y="74930"/>
                  </a:lnTo>
                  <a:lnTo>
                    <a:pt x="77495" y="213360"/>
                  </a:lnTo>
                  <a:lnTo>
                    <a:pt x="54270" y="213360"/>
                  </a:lnTo>
                  <a:lnTo>
                    <a:pt x="42310" y="215900"/>
                  </a:lnTo>
                  <a:lnTo>
                    <a:pt x="32538" y="222250"/>
                  </a:lnTo>
                  <a:lnTo>
                    <a:pt x="25946" y="232410"/>
                  </a:lnTo>
                  <a:lnTo>
                    <a:pt x="23528" y="243840"/>
                  </a:lnTo>
                  <a:lnTo>
                    <a:pt x="23528" y="251460"/>
                  </a:lnTo>
                  <a:lnTo>
                    <a:pt x="14003" y="257810"/>
                  </a:lnTo>
                  <a:lnTo>
                    <a:pt x="6565" y="266700"/>
                  </a:lnTo>
                  <a:lnTo>
                    <a:pt x="1726" y="276860"/>
                  </a:lnTo>
                  <a:lnTo>
                    <a:pt x="0" y="288290"/>
                  </a:lnTo>
                  <a:lnTo>
                    <a:pt x="0" y="598170"/>
                  </a:lnTo>
                  <a:lnTo>
                    <a:pt x="3174" y="613410"/>
                  </a:lnTo>
                  <a:lnTo>
                    <a:pt x="11826" y="626110"/>
                  </a:lnTo>
                  <a:lnTo>
                    <a:pt x="24649" y="635000"/>
                  </a:lnTo>
                  <a:lnTo>
                    <a:pt x="40333" y="637540"/>
                  </a:lnTo>
                  <a:lnTo>
                    <a:pt x="546485" y="637540"/>
                  </a:lnTo>
                  <a:lnTo>
                    <a:pt x="562164" y="635000"/>
                  </a:lnTo>
                  <a:lnTo>
                    <a:pt x="574983" y="626110"/>
                  </a:lnTo>
                  <a:lnTo>
                    <a:pt x="579309" y="619760"/>
                  </a:lnTo>
                  <a:lnTo>
                    <a:pt x="40333" y="619760"/>
                  </a:lnTo>
                  <a:lnTo>
                    <a:pt x="31707" y="618490"/>
                  </a:lnTo>
                  <a:lnTo>
                    <a:pt x="24653" y="613410"/>
                  </a:lnTo>
                  <a:lnTo>
                    <a:pt x="19893" y="607060"/>
                  </a:lnTo>
                  <a:lnTo>
                    <a:pt x="18146" y="598170"/>
                  </a:lnTo>
                  <a:lnTo>
                    <a:pt x="18146" y="572770"/>
                  </a:lnTo>
                  <a:lnTo>
                    <a:pt x="72081" y="572770"/>
                  </a:lnTo>
                  <a:lnTo>
                    <a:pt x="76133" y="568960"/>
                  </a:lnTo>
                  <a:lnTo>
                    <a:pt x="76133" y="558800"/>
                  </a:lnTo>
                  <a:lnTo>
                    <a:pt x="72081" y="554990"/>
                  </a:lnTo>
                  <a:lnTo>
                    <a:pt x="18146" y="554990"/>
                  </a:lnTo>
                  <a:lnTo>
                    <a:pt x="18146" y="331470"/>
                  </a:lnTo>
                  <a:lnTo>
                    <a:pt x="586809" y="331470"/>
                  </a:lnTo>
                  <a:lnTo>
                    <a:pt x="586809" y="313690"/>
                  </a:lnTo>
                  <a:lnTo>
                    <a:pt x="18146" y="313690"/>
                  </a:lnTo>
                  <a:lnTo>
                    <a:pt x="18146" y="288290"/>
                  </a:lnTo>
                  <a:lnTo>
                    <a:pt x="19893" y="279400"/>
                  </a:lnTo>
                  <a:lnTo>
                    <a:pt x="24653" y="273050"/>
                  </a:lnTo>
                  <a:lnTo>
                    <a:pt x="31707" y="267970"/>
                  </a:lnTo>
                  <a:lnTo>
                    <a:pt x="40333" y="266700"/>
                  </a:lnTo>
                  <a:lnTo>
                    <a:pt x="580339" y="266700"/>
                  </a:lnTo>
                  <a:lnTo>
                    <a:pt x="576746" y="261620"/>
                  </a:lnTo>
                  <a:lnTo>
                    <a:pt x="569720" y="255270"/>
                  </a:lnTo>
                  <a:lnTo>
                    <a:pt x="569720" y="248920"/>
                  </a:lnTo>
                  <a:lnTo>
                    <a:pt x="41663" y="248920"/>
                  </a:lnTo>
                  <a:lnTo>
                    <a:pt x="41663" y="237490"/>
                  </a:lnTo>
                  <a:lnTo>
                    <a:pt x="47317" y="231140"/>
                  </a:lnTo>
                  <a:lnTo>
                    <a:pt x="94031" y="231140"/>
                  </a:lnTo>
                  <a:lnTo>
                    <a:pt x="109797" y="71120"/>
                  </a:lnTo>
                  <a:lnTo>
                    <a:pt x="115315" y="66040"/>
                  </a:lnTo>
                  <a:lnTo>
                    <a:pt x="271283" y="66040"/>
                  </a:lnTo>
                  <a:lnTo>
                    <a:pt x="268860" y="63500"/>
                  </a:lnTo>
                  <a:lnTo>
                    <a:pt x="123263" y="48260"/>
                  </a:lnTo>
                  <a:close/>
                </a:path>
                <a:path w="617219" h="637539">
                  <a:moveTo>
                    <a:pt x="586809" y="511810"/>
                  </a:moveTo>
                  <a:lnTo>
                    <a:pt x="568673" y="511810"/>
                  </a:lnTo>
                  <a:lnTo>
                    <a:pt x="568673" y="554990"/>
                  </a:lnTo>
                  <a:lnTo>
                    <a:pt x="120142" y="554990"/>
                  </a:lnTo>
                  <a:lnTo>
                    <a:pt x="116080" y="558800"/>
                  </a:lnTo>
                  <a:lnTo>
                    <a:pt x="116080" y="568960"/>
                  </a:lnTo>
                  <a:lnTo>
                    <a:pt x="120153" y="572770"/>
                  </a:lnTo>
                  <a:lnTo>
                    <a:pt x="568673" y="572770"/>
                  </a:lnTo>
                  <a:lnTo>
                    <a:pt x="568673" y="598170"/>
                  </a:lnTo>
                  <a:lnTo>
                    <a:pt x="566926" y="607060"/>
                  </a:lnTo>
                  <a:lnTo>
                    <a:pt x="562166" y="613410"/>
                  </a:lnTo>
                  <a:lnTo>
                    <a:pt x="555112" y="618490"/>
                  </a:lnTo>
                  <a:lnTo>
                    <a:pt x="546485" y="619760"/>
                  </a:lnTo>
                  <a:lnTo>
                    <a:pt x="579309" y="619760"/>
                  </a:lnTo>
                  <a:lnTo>
                    <a:pt x="583634" y="613410"/>
                  </a:lnTo>
                  <a:lnTo>
                    <a:pt x="586809" y="598170"/>
                  </a:lnTo>
                  <a:lnTo>
                    <a:pt x="586809" y="511810"/>
                  </a:lnTo>
                  <a:close/>
                </a:path>
                <a:path w="617219" h="637539">
                  <a:moveTo>
                    <a:pt x="596337" y="374650"/>
                  </a:moveTo>
                  <a:lnTo>
                    <a:pt x="482414" y="374650"/>
                  </a:lnTo>
                  <a:lnTo>
                    <a:pt x="462853" y="377190"/>
                  </a:lnTo>
                  <a:lnTo>
                    <a:pt x="420437" y="412750"/>
                  </a:lnTo>
                  <a:lnTo>
                    <a:pt x="417652" y="420370"/>
                  </a:lnTo>
                  <a:lnTo>
                    <a:pt x="414699" y="429260"/>
                  </a:lnTo>
                  <a:lnTo>
                    <a:pt x="413610" y="435610"/>
                  </a:lnTo>
                  <a:lnTo>
                    <a:pt x="413610" y="443230"/>
                  </a:lnTo>
                  <a:lnTo>
                    <a:pt x="419026" y="469900"/>
                  </a:lnTo>
                  <a:lnTo>
                    <a:pt x="433786" y="491490"/>
                  </a:lnTo>
                  <a:lnTo>
                    <a:pt x="455659" y="506730"/>
                  </a:lnTo>
                  <a:lnTo>
                    <a:pt x="482414" y="511810"/>
                  </a:lnTo>
                  <a:lnTo>
                    <a:pt x="596337" y="511810"/>
                  </a:lnTo>
                  <a:lnTo>
                    <a:pt x="604267" y="510540"/>
                  </a:lnTo>
                  <a:lnTo>
                    <a:pt x="610748" y="505460"/>
                  </a:lnTo>
                  <a:lnTo>
                    <a:pt x="615120" y="499110"/>
                  </a:lnTo>
                  <a:lnTo>
                    <a:pt x="616190" y="494030"/>
                  </a:lnTo>
                  <a:lnTo>
                    <a:pt x="482414" y="494030"/>
                  </a:lnTo>
                  <a:lnTo>
                    <a:pt x="468562" y="491490"/>
                  </a:lnTo>
                  <a:lnTo>
                    <a:pt x="437871" y="467360"/>
                  </a:lnTo>
                  <a:lnTo>
                    <a:pt x="436049" y="463550"/>
                  </a:lnTo>
                  <a:lnTo>
                    <a:pt x="435400" y="462280"/>
                  </a:lnTo>
                  <a:lnTo>
                    <a:pt x="432845" y="454660"/>
                  </a:lnTo>
                  <a:lnTo>
                    <a:pt x="431756" y="449580"/>
                  </a:lnTo>
                  <a:lnTo>
                    <a:pt x="431756" y="436880"/>
                  </a:lnTo>
                  <a:lnTo>
                    <a:pt x="432845" y="431800"/>
                  </a:lnTo>
                  <a:lnTo>
                    <a:pt x="435400" y="424180"/>
                  </a:lnTo>
                  <a:lnTo>
                    <a:pt x="436049" y="422910"/>
                  </a:lnTo>
                  <a:lnTo>
                    <a:pt x="437117" y="420370"/>
                  </a:lnTo>
                  <a:lnTo>
                    <a:pt x="468562" y="394970"/>
                  </a:lnTo>
                  <a:lnTo>
                    <a:pt x="482414" y="392430"/>
                  </a:lnTo>
                  <a:lnTo>
                    <a:pt x="616191" y="392430"/>
                  </a:lnTo>
                  <a:lnTo>
                    <a:pt x="615125" y="387350"/>
                  </a:lnTo>
                  <a:lnTo>
                    <a:pt x="610752" y="381000"/>
                  </a:lnTo>
                  <a:lnTo>
                    <a:pt x="604269" y="375920"/>
                  </a:lnTo>
                  <a:lnTo>
                    <a:pt x="596337" y="374650"/>
                  </a:lnTo>
                  <a:close/>
                </a:path>
                <a:path w="617219" h="637539">
                  <a:moveTo>
                    <a:pt x="616191" y="392430"/>
                  </a:moveTo>
                  <a:lnTo>
                    <a:pt x="597573" y="392430"/>
                  </a:lnTo>
                  <a:lnTo>
                    <a:pt x="598589" y="393700"/>
                  </a:lnTo>
                  <a:lnTo>
                    <a:pt x="598589" y="492760"/>
                  </a:lnTo>
                  <a:lnTo>
                    <a:pt x="597583" y="494030"/>
                  </a:lnTo>
                  <a:lnTo>
                    <a:pt x="616190" y="494030"/>
                  </a:lnTo>
                  <a:lnTo>
                    <a:pt x="616724" y="491490"/>
                  </a:lnTo>
                  <a:lnTo>
                    <a:pt x="616724" y="394970"/>
                  </a:lnTo>
                  <a:lnTo>
                    <a:pt x="616191" y="392430"/>
                  </a:lnTo>
                  <a:close/>
                </a:path>
                <a:path w="617219" h="637539">
                  <a:moveTo>
                    <a:pt x="586809" y="331470"/>
                  </a:moveTo>
                  <a:lnTo>
                    <a:pt x="568673" y="331470"/>
                  </a:lnTo>
                  <a:lnTo>
                    <a:pt x="568673" y="374650"/>
                  </a:lnTo>
                  <a:lnTo>
                    <a:pt x="586809" y="374650"/>
                  </a:lnTo>
                  <a:lnTo>
                    <a:pt x="586809" y="331470"/>
                  </a:lnTo>
                  <a:close/>
                </a:path>
                <a:path w="617219" h="637539">
                  <a:moveTo>
                    <a:pt x="580339" y="266700"/>
                  </a:moveTo>
                  <a:lnTo>
                    <a:pt x="546485" y="266700"/>
                  </a:lnTo>
                  <a:lnTo>
                    <a:pt x="555112" y="267970"/>
                  </a:lnTo>
                  <a:lnTo>
                    <a:pt x="562166" y="273050"/>
                  </a:lnTo>
                  <a:lnTo>
                    <a:pt x="566926" y="279400"/>
                  </a:lnTo>
                  <a:lnTo>
                    <a:pt x="568673" y="288290"/>
                  </a:lnTo>
                  <a:lnTo>
                    <a:pt x="568673" y="313690"/>
                  </a:lnTo>
                  <a:lnTo>
                    <a:pt x="586809" y="313690"/>
                  </a:lnTo>
                  <a:lnTo>
                    <a:pt x="586809" y="288290"/>
                  </a:lnTo>
                  <a:lnTo>
                    <a:pt x="585591" y="279400"/>
                  </a:lnTo>
                  <a:lnTo>
                    <a:pt x="582136" y="269240"/>
                  </a:lnTo>
                  <a:lnTo>
                    <a:pt x="580339" y="266700"/>
                  </a:lnTo>
                  <a:close/>
                </a:path>
                <a:path w="617219" h="637539">
                  <a:moveTo>
                    <a:pt x="94031" y="231140"/>
                  </a:moveTo>
                  <a:lnTo>
                    <a:pt x="75704" y="231140"/>
                  </a:lnTo>
                  <a:lnTo>
                    <a:pt x="74029" y="248920"/>
                  </a:lnTo>
                  <a:lnTo>
                    <a:pt x="92279" y="248920"/>
                  </a:lnTo>
                  <a:lnTo>
                    <a:pt x="94031" y="231140"/>
                  </a:lnTo>
                  <a:close/>
                </a:path>
                <a:path w="617219" h="637539">
                  <a:moveTo>
                    <a:pt x="165157" y="90170"/>
                  </a:moveTo>
                  <a:lnTo>
                    <a:pt x="157461" y="93980"/>
                  </a:lnTo>
                  <a:lnTo>
                    <a:pt x="153126" y="100330"/>
                  </a:lnTo>
                  <a:lnTo>
                    <a:pt x="148235" y="106680"/>
                  </a:lnTo>
                  <a:lnTo>
                    <a:pt x="142381" y="111760"/>
                  </a:lnTo>
                  <a:lnTo>
                    <a:pt x="135717" y="116840"/>
                  </a:lnTo>
                  <a:lnTo>
                    <a:pt x="128393" y="120650"/>
                  </a:lnTo>
                  <a:lnTo>
                    <a:pt x="120760" y="123190"/>
                  </a:lnTo>
                  <a:lnTo>
                    <a:pt x="115514" y="129540"/>
                  </a:lnTo>
                  <a:lnTo>
                    <a:pt x="103839" y="248920"/>
                  </a:lnTo>
                  <a:lnTo>
                    <a:pt x="122069" y="248920"/>
                  </a:lnTo>
                  <a:lnTo>
                    <a:pt x="132886" y="138430"/>
                  </a:lnTo>
                  <a:lnTo>
                    <a:pt x="133692" y="137160"/>
                  </a:lnTo>
                  <a:lnTo>
                    <a:pt x="134791" y="137160"/>
                  </a:lnTo>
                  <a:lnTo>
                    <a:pt x="144750" y="132080"/>
                  </a:lnTo>
                  <a:lnTo>
                    <a:pt x="153815" y="125730"/>
                  </a:lnTo>
                  <a:lnTo>
                    <a:pt x="161780" y="118110"/>
                  </a:lnTo>
                  <a:lnTo>
                    <a:pt x="168434" y="110490"/>
                  </a:lnTo>
                  <a:lnTo>
                    <a:pt x="169062" y="109220"/>
                  </a:lnTo>
                  <a:lnTo>
                    <a:pt x="170235" y="107950"/>
                  </a:lnTo>
                  <a:lnTo>
                    <a:pt x="250879" y="107950"/>
                  </a:lnTo>
                  <a:lnTo>
                    <a:pt x="251447" y="102870"/>
                  </a:lnTo>
                  <a:lnTo>
                    <a:pt x="247803" y="97790"/>
                  </a:lnTo>
                  <a:lnTo>
                    <a:pt x="165157" y="90170"/>
                  </a:lnTo>
                  <a:close/>
                </a:path>
                <a:path w="617219" h="637539">
                  <a:moveTo>
                    <a:pt x="352366" y="0"/>
                  </a:moveTo>
                  <a:lnTo>
                    <a:pt x="336942" y="3810"/>
                  </a:lnTo>
                  <a:lnTo>
                    <a:pt x="330262" y="7620"/>
                  </a:lnTo>
                  <a:lnTo>
                    <a:pt x="166434" y="248920"/>
                  </a:lnTo>
                  <a:lnTo>
                    <a:pt x="188381" y="248920"/>
                  </a:lnTo>
                  <a:lnTo>
                    <a:pt x="340837" y="24130"/>
                  </a:lnTo>
                  <a:lnTo>
                    <a:pt x="342523" y="21590"/>
                  </a:lnTo>
                  <a:lnTo>
                    <a:pt x="345078" y="20320"/>
                  </a:lnTo>
                  <a:lnTo>
                    <a:pt x="348732" y="20320"/>
                  </a:lnTo>
                  <a:lnTo>
                    <a:pt x="349444" y="19050"/>
                  </a:lnTo>
                  <a:lnTo>
                    <a:pt x="384543" y="19050"/>
                  </a:lnTo>
                  <a:lnTo>
                    <a:pt x="360177" y="2540"/>
                  </a:lnTo>
                  <a:lnTo>
                    <a:pt x="352366" y="0"/>
                  </a:lnTo>
                  <a:close/>
                </a:path>
                <a:path w="617219" h="637539">
                  <a:moveTo>
                    <a:pt x="328953" y="71120"/>
                  </a:moveTo>
                  <a:lnTo>
                    <a:pt x="320890" y="74930"/>
                  </a:lnTo>
                  <a:lnTo>
                    <a:pt x="202318" y="248920"/>
                  </a:lnTo>
                  <a:lnTo>
                    <a:pt x="224265" y="248920"/>
                  </a:lnTo>
                  <a:lnTo>
                    <a:pt x="331937" y="90170"/>
                  </a:lnTo>
                  <a:lnTo>
                    <a:pt x="345402" y="90170"/>
                  </a:lnTo>
                  <a:lnTo>
                    <a:pt x="356347" y="88900"/>
                  </a:lnTo>
                  <a:lnTo>
                    <a:pt x="366975" y="86360"/>
                  </a:lnTo>
                  <a:lnTo>
                    <a:pt x="377025" y="82550"/>
                  </a:lnTo>
                  <a:lnTo>
                    <a:pt x="378051" y="81280"/>
                  </a:lnTo>
                  <a:lnTo>
                    <a:pt x="411614" y="81280"/>
                  </a:lnTo>
                  <a:lnTo>
                    <a:pt x="398663" y="72390"/>
                  </a:lnTo>
                  <a:lnTo>
                    <a:pt x="336921" y="72390"/>
                  </a:lnTo>
                  <a:lnTo>
                    <a:pt x="328953" y="71120"/>
                  </a:lnTo>
                  <a:close/>
                </a:path>
                <a:path w="617219" h="637539">
                  <a:moveTo>
                    <a:pt x="344827" y="179070"/>
                  </a:moveTo>
                  <a:lnTo>
                    <a:pt x="316880" y="184150"/>
                  </a:lnTo>
                  <a:lnTo>
                    <a:pt x="293718" y="199390"/>
                  </a:lnTo>
                  <a:lnTo>
                    <a:pt x="277467" y="220980"/>
                  </a:lnTo>
                  <a:lnTo>
                    <a:pt x="270253" y="248920"/>
                  </a:lnTo>
                  <a:lnTo>
                    <a:pt x="288441" y="248920"/>
                  </a:lnTo>
                  <a:lnTo>
                    <a:pt x="294199" y="228600"/>
                  </a:lnTo>
                  <a:lnTo>
                    <a:pt x="306546" y="212090"/>
                  </a:lnTo>
                  <a:lnTo>
                    <a:pt x="323938" y="200660"/>
                  </a:lnTo>
                  <a:lnTo>
                    <a:pt x="344827" y="196850"/>
                  </a:lnTo>
                  <a:lnTo>
                    <a:pt x="392079" y="196850"/>
                  </a:lnTo>
                  <a:lnTo>
                    <a:pt x="372775" y="184150"/>
                  </a:lnTo>
                  <a:lnTo>
                    <a:pt x="344827" y="179070"/>
                  </a:lnTo>
                  <a:close/>
                </a:path>
                <a:path w="617219" h="637539">
                  <a:moveTo>
                    <a:pt x="392079" y="196850"/>
                  </a:moveTo>
                  <a:lnTo>
                    <a:pt x="344827" y="196850"/>
                  </a:lnTo>
                  <a:lnTo>
                    <a:pt x="365716" y="200660"/>
                  </a:lnTo>
                  <a:lnTo>
                    <a:pt x="383107" y="212090"/>
                  </a:lnTo>
                  <a:lnTo>
                    <a:pt x="395455" y="228600"/>
                  </a:lnTo>
                  <a:lnTo>
                    <a:pt x="401212" y="248920"/>
                  </a:lnTo>
                  <a:lnTo>
                    <a:pt x="419411" y="248920"/>
                  </a:lnTo>
                  <a:lnTo>
                    <a:pt x="412195" y="220980"/>
                  </a:lnTo>
                  <a:lnTo>
                    <a:pt x="395940" y="199390"/>
                  </a:lnTo>
                  <a:lnTo>
                    <a:pt x="392079" y="196850"/>
                  </a:lnTo>
                  <a:close/>
                </a:path>
                <a:path w="617219" h="637539">
                  <a:moveTo>
                    <a:pt x="411614" y="81280"/>
                  </a:moveTo>
                  <a:lnTo>
                    <a:pt x="379349" y="81280"/>
                  </a:lnTo>
                  <a:lnTo>
                    <a:pt x="477095" y="148590"/>
                  </a:lnTo>
                  <a:lnTo>
                    <a:pt x="477650" y="149860"/>
                  </a:lnTo>
                  <a:lnTo>
                    <a:pt x="477503" y="149860"/>
                  </a:lnTo>
                  <a:lnTo>
                    <a:pt x="476967" y="161290"/>
                  </a:lnTo>
                  <a:lnTo>
                    <a:pt x="478198" y="172720"/>
                  </a:lnTo>
                  <a:lnTo>
                    <a:pt x="481148" y="182880"/>
                  </a:lnTo>
                  <a:lnTo>
                    <a:pt x="486341" y="194310"/>
                  </a:lnTo>
                  <a:lnTo>
                    <a:pt x="486267" y="195580"/>
                  </a:lnTo>
                  <a:lnTo>
                    <a:pt x="450164" y="248920"/>
                  </a:lnTo>
                  <a:lnTo>
                    <a:pt x="472121" y="248920"/>
                  </a:lnTo>
                  <a:lnTo>
                    <a:pt x="505188" y="199390"/>
                  </a:lnTo>
                  <a:lnTo>
                    <a:pt x="505576" y="191770"/>
                  </a:lnTo>
                  <a:lnTo>
                    <a:pt x="501565" y="184150"/>
                  </a:lnTo>
                  <a:lnTo>
                    <a:pt x="498175" y="176530"/>
                  </a:lnTo>
                  <a:lnTo>
                    <a:pt x="496007" y="168910"/>
                  </a:lnTo>
                  <a:lnTo>
                    <a:pt x="495097" y="161290"/>
                  </a:lnTo>
                  <a:lnTo>
                    <a:pt x="495482" y="152400"/>
                  </a:lnTo>
                  <a:lnTo>
                    <a:pt x="496529" y="144780"/>
                  </a:lnTo>
                  <a:lnTo>
                    <a:pt x="493021" y="137160"/>
                  </a:lnTo>
                  <a:lnTo>
                    <a:pt x="411614" y="81280"/>
                  </a:lnTo>
                  <a:close/>
                </a:path>
                <a:path w="617219" h="637539">
                  <a:moveTo>
                    <a:pt x="384543" y="19050"/>
                  </a:moveTo>
                  <a:lnTo>
                    <a:pt x="352376" y="19050"/>
                  </a:lnTo>
                  <a:lnTo>
                    <a:pt x="354554" y="20320"/>
                  </a:lnTo>
                  <a:lnTo>
                    <a:pt x="546255" y="151130"/>
                  </a:lnTo>
                  <a:lnTo>
                    <a:pt x="547585" y="157480"/>
                  </a:lnTo>
                  <a:lnTo>
                    <a:pt x="486048" y="248920"/>
                  </a:lnTo>
                  <a:lnTo>
                    <a:pt x="508005" y="248920"/>
                  </a:lnTo>
                  <a:lnTo>
                    <a:pt x="519502" y="231140"/>
                  </a:lnTo>
                  <a:lnTo>
                    <a:pt x="566479" y="231140"/>
                  </a:lnTo>
                  <a:lnTo>
                    <a:pt x="560711" y="222250"/>
                  </a:lnTo>
                  <a:lnTo>
                    <a:pt x="550942" y="215900"/>
                  </a:lnTo>
                  <a:lnTo>
                    <a:pt x="538988" y="213360"/>
                  </a:lnTo>
                  <a:lnTo>
                    <a:pt x="531868" y="213360"/>
                  </a:lnTo>
                  <a:lnTo>
                    <a:pt x="559092" y="172720"/>
                  </a:lnTo>
                  <a:lnTo>
                    <a:pt x="563614" y="162560"/>
                  </a:lnTo>
                  <a:lnTo>
                    <a:pt x="563666" y="151130"/>
                  </a:lnTo>
                  <a:lnTo>
                    <a:pt x="559496" y="140970"/>
                  </a:lnTo>
                  <a:lnTo>
                    <a:pt x="551354" y="132080"/>
                  </a:lnTo>
                  <a:lnTo>
                    <a:pt x="384543" y="19050"/>
                  </a:lnTo>
                  <a:close/>
                </a:path>
                <a:path w="617219" h="637539">
                  <a:moveTo>
                    <a:pt x="566479" y="231140"/>
                  </a:moveTo>
                  <a:lnTo>
                    <a:pt x="545931" y="231140"/>
                  </a:lnTo>
                  <a:lnTo>
                    <a:pt x="551585" y="237490"/>
                  </a:lnTo>
                  <a:lnTo>
                    <a:pt x="551585" y="248920"/>
                  </a:lnTo>
                  <a:lnTo>
                    <a:pt x="569720" y="248920"/>
                  </a:lnTo>
                  <a:lnTo>
                    <a:pt x="569720" y="243840"/>
                  </a:lnTo>
                  <a:lnTo>
                    <a:pt x="567302" y="232410"/>
                  </a:lnTo>
                  <a:lnTo>
                    <a:pt x="566479" y="231140"/>
                  </a:lnTo>
                  <a:close/>
                </a:path>
                <a:path w="617219" h="637539">
                  <a:moveTo>
                    <a:pt x="250879" y="107950"/>
                  </a:moveTo>
                  <a:lnTo>
                    <a:pt x="170235" y="107950"/>
                  </a:lnTo>
                  <a:lnTo>
                    <a:pt x="246013" y="115570"/>
                  </a:lnTo>
                  <a:lnTo>
                    <a:pt x="250453" y="111760"/>
                  </a:lnTo>
                  <a:lnTo>
                    <a:pt x="250879" y="107950"/>
                  </a:lnTo>
                  <a:close/>
                </a:path>
                <a:path w="617219" h="637539">
                  <a:moveTo>
                    <a:pt x="271283" y="66040"/>
                  </a:moveTo>
                  <a:lnTo>
                    <a:pt x="115315" y="66040"/>
                  </a:lnTo>
                  <a:lnTo>
                    <a:pt x="267070" y="81280"/>
                  </a:lnTo>
                  <a:lnTo>
                    <a:pt x="271520" y="77470"/>
                  </a:lnTo>
                  <a:lnTo>
                    <a:pt x="272494" y="67310"/>
                  </a:lnTo>
                  <a:lnTo>
                    <a:pt x="271283" y="66040"/>
                  </a:lnTo>
                  <a:close/>
                </a:path>
                <a:path w="617219" h="637539">
                  <a:moveTo>
                    <a:pt x="383862" y="62230"/>
                  </a:moveTo>
                  <a:lnTo>
                    <a:pt x="375318" y="62230"/>
                  </a:lnTo>
                  <a:lnTo>
                    <a:pt x="368261" y="66040"/>
                  </a:lnTo>
                  <a:lnTo>
                    <a:pt x="360874" y="69850"/>
                  </a:lnTo>
                  <a:lnTo>
                    <a:pt x="345009" y="72390"/>
                  </a:lnTo>
                  <a:lnTo>
                    <a:pt x="398663" y="72390"/>
                  </a:lnTo>
                  <a:lnTo>
                    <a:pt x="383862" y="62230"/>
                  </a:lnTo>
                  <a:close/>
                </a:path>
              </a:pathLst>
            </a:custGeom>
            <a:solidFill>
              <a:srgbClr val="1389C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7" name="object 67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4700"/>
                      </a14:imgEffect>
                      <a14:imgEffect>
                        <a14:saturation sat="66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560342" y="4321321"/>
              <a:ext cx="73620" cy="73610"/>
            </a:xfrm>
            <a:prstGeom prst="rect">
              <a:avLst/>
            </a:prstGeom>
          </p:spPr>
        </p:pic>
      </p:grpSp>
      <p:grpSp>
        <p:nvGrpSpPr>
          <p:cNvPr id="8" name="object 54"/>
          <p:cNvGrpSpPr/>
          <p:nvPr/>
        </p:nvGrpSpPr>
        <p:grpSpPr>
          <a:xfrm>
            <a:off x="1060601" y="3875185"/>
            <a:ext cx="420363" cy="400153"/>
            <a:chOff x="1131839" y="5393248"/>
            <a:chExt cx="534670" cy="544830"/>
          </a:xfrm>
        </p:grpSpPr>
        <p:sp>
          <p:nvSpPr>
            <p:cNvPr id="9" name="object 55"/>
            <p:cNvSpPr/>
            <p:nvPr/>
          </p:nvSpPr>
          <p:spPr>
            <a:xfrm>
              <a:off x="1182098" y="5496392"/>
              <a:ext cx="57785" cy="42545"/>
            </a:xfrm>
            <a:custGeom>
              <a:avLst/>
              <a:gdLst/>
              <a:ahLst/>
              <a:cxnLst/>
              <a:rect l="l" t="t" r="r" b="b"/>
              <a:pathLst>
                <a:path w="57784" h="42545">
                  <a:moveTo>
                    <a:pt x="51296" y="0"/>
                  </a:moveTo>
                  <a:lnTo>
                    <a:pt x="46239" y="0"/>
                  </a:lnTo>
                  <a:lnTo>
                    <a:pt x="22983" y="23255"/>
                  </a:lnTo>
                  <a:lnTo>
                    <a:pt x="11277" y="11549"/>
                  </a:lnTo>
                  <a:lnTo>
                    <a:pt x="6219" y="11549"/>
                  </a:lnTo>
                  <a:lnTo>
                    <a:pt x="0" y="17779"/>
                  </a:lnTo>
                  <a:lnTo>
                    <a:pt x="0" y="22837"/>
                  </a:lnTo>
                  <a:lnTo>
                    <a:pt x="18899" y="41736"/>
                  </a:lnTo>
                  <a:lnTo>
                    <a:pt x="20941" y="42522"/>
                  </a:lnTo>
                  <a:lnTo>
                    <a:pt x="25025" y="42522"/>
                  </a:lnTo>
                  <a:lnTo>
                    <a:pt x="27067" y="41736"/>
                  </a:lnTo>
                  <a:lnTo>
                    <a:pt x="57527" y="11287"/>
                  </a:lnTo>
                  <a:lnTo>
                    <a:pt x="57527" y="6240"/>
                  </a:lnTo>
                  <a:lnTo>
                    <a:pt x="54406" y="3120"/>
                  </a:lnTo>
                  <a:lnTo>
                    <a:pt x="51296" y="0"/>
                  </a:lnTo>
                  <a:close/>
                </a:path>
              </a:pathLst>
            </a:custGeom>
            <a:solidFill>
              <a:srgbClr val="1389C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0" name="object 5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74843" y="5582332"/>
              <a:ext cx="72018" cy="72018"/>
            </a:xfrm>
            <a:prstGeom prst="rect">
              <a:avLst/>
            </a:prstGeom>
          </p:spPr>
        </p:pic>
        <p:pic>
          <p:nvPicPr>
            <p:cNvPr id="11" name="object 5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74843" y="5694329"/>
              <a:ext cx="72018" cy="72008"/>
            </a:xfrm>
            <a:prstGeom prst="rect">
              <a:avLst/>
            </a:prstGeom>
          </p:spPr>
        </p:pic>
        <p:pic>
          <p:nvPicPr>
            <p:cNvPr id="12" name="object 5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74843" y="5808702"/>
              <a:ext cx="72018" cy="72018"/>
            </a:xfrm>
            <a:prstGeom prst="rect">
              <a:avLst/>
            </a:prstGeom>
          </p:spPr>
        </p:pic>
        <p:sp>
          <p:nvSpPr>
            <p:cNvPr id="13" name="object 59"/>
            <p:cNvSpPr/>
            <p:nvPr/>
          </p:nvSpPr>
          <p:spPr>
            <a:xfrm>
              <a:off x="1131836" y="5393251"/>
              <a:ext cx="534670" cy="544830"/>
            </a:xfrm>
            <a:custGeom>
              <a:avLst/>
              <a:gdLst/>
              <a:ahLst/>
              <a:cxnLst/>
              <a:rect l="l" t="t" r="r" b="b"/>
              <a:pathLst>
                <a:path w="534669" h="544829">
                  <a:moveTo>
                    <a:pt x="502259" y="139725"/>
                  </a:moveTo>
                  <a:lnTo>
                    <a:pt x="501637" y="136690"/>
                  </a:lnTo>
                  <a:lnTo>
                    <a:pt x="500761" y="132346"/>
                  </a:lnTo>
                  <a:lnTo>
                    <a:pt x="496684" y="126301"/>
                  </a:lnTo>
                  <a:lnTo>
                    <a:pt x="490651" y="122224"/>
                  </a:lnTo>
                  <a:lnTo>
                    <a:pt x="486295" y="121361"/>
                  </a:lnTo>
                  <a:lnTo>
                    <a:pt x="486295" y="138049"/>
                  </a:lnTo>
                  <a:lnTo>
                    <a:pt x="486295" y="201028"/>
                  </a:lnTo>
                  <a:lnTo>
                    <a:pt x="484936" y="202387"/>
                  </a:lnTo>
                  <a:lnTo>
                    <a:pt x="242125" y="202387"/>
                  </a:lnTo>
                  <a:lnTo>
                    <a:pt x="240766" y="201028"/>
                  </a:lnTo>
                  <a:lnTo>
                    <a:pt x="240766" y="138049"/>
                  </a:lnTo>
                  <a:lnTo>
                    <a:pt x="242125" y="136690"/>
                  </a:lnTo>
                  <a:lnTo>
                    <a:pt x="484936" y="136690"/>
                  </a:lnTo>
                  <a:lnTo>
                    <a:pt x="486295" y="138049"/>
                  </a:lnTo>
                  <a:lnTo>
                    <a:pt x="486295" y="121361"/>
                  </a:lnTo>
                  <a:lnTo>
                    <a:pt x="483260" y="120738"/>
                  </a:lnTo>
                  <a:lnTo>
                    <a:pt x="243801" y="120738"/>
                  </a:lnTo>
                  <a:lnTo>
                    <a:pt x="236410" y="122224"/>
                  </a:lnTo>
                  <a:lnTo>
                    <a:pt x="230378" y="126301"/>
                  </a:lnTo>
                  <a:lnTo>
                    <a:pt x="226288" y="132346"/>
                  </a:lnTo>
                  <a:lnTo>
                    <a:pt x="224802" y="139725"/>
                  </a:lnTo>
                  <a:lnTo>
                    <a:pt x="224802" y="199351"/>
                  </a:lnTo>
                  <a:lnTo>
                    <a:pt x="226288" y="206743"/>
                  </a:lnTo>
                  <a:lnTo>
                    <a:pt x="230378" y="212775"/>
                  </a:lnTo>
                  <a:lnTo>
                    <a:pt x="236410" y="216852"/>
                  </a:lnTo>
                  <a:lnTo>
                    <a:pt x="243801" y="218351"/>
                  </a:lnTo>
                  <a:lnTo>
                    <a:pt x="483260" y="218351"/>
                  </a:lnTo>
                  <a:lnTo>
                    <a:pt x="490651" y="216852"/>
                  </a:lnTo>
                  <a:lnTo>
                    <a:pt x="496684" y="212775"/>
                  </a:lnTo>
                  <a:lnTo>
                    <a:pt x="500761" y="206730"/>
                  </a:lnTo>
                  <a:lnTo>
                    <a:pt x="501637" y="202387"/>
                  </a:lnTo>
                  <a:lnTo>
                    <a:pt x="502259" y="199351"/>
                  </a:lnTo>
                  <a:lnTo>
                    <a:pt x="502259" y="139725"/>
                  </a:lnTo>
                  <a:close/>
                </a:path>
                <a:path w="534669" h="544829">
                  <a:moveTo>
                    <a:pt x="534479" y="118884"/>
                  </a:moveTo>
                  <a:lnTo>
                    <a:pt x="532384" y="108496"/>
                  </a:lnTo>
                  <a:lnTo>
                    <a:pt x="526643" y="99999"/>
                  </a:lnTo>
                  <a:lnTo>
                    <a:pt x="518147" y="94259"/>
                  </a:lnTo>
                  <a:lnTo>
                    <a:pt x="507746" y="92151"/>
                  </a:lnTo>
                  <a:lnTo>
                    <a:pt x="464985" y="92151"/>
                  </a:lnTo>
                  <a:lnTo>
                    <a:pt x="464985" y="47117"/>
                  </a:lnTo>
                  <a:lnTo>
                    <a:pt x="461276" y="28803"/>
                  </a:lnTo>
                  <a:lnTo>
                    <a:pt x="451167" y="13817"/>
                  </a:lnTo>
                  <a:lnTo>
                    <a:pt x="436181" y="3708"/>
                  </a:lnTo>
                  <a:lnTo>
                    <a:pt x="417855" y="0"/>
                  </a:lnTo>
                  <a:lnTo>
                    <a:pt x="53784" y="0"/>
                  </a:lnTo>
                  <a:lnTo>
                    <a:pt x="32867" y="4241"/>
                  </a:lnTo>
                  <a:lnTo>
                    <a:pt x="15773" y="15773"/>
                  </a:lnTo>
                  <a:lnTo>
                    <a:pt x="4229" y="32880"/>
                  </a:lnTo>
                  <a:lnTo>
                    <a:pt x="0" y="53797"/>
                  </a:lnTo>
                  <a:lnTo>
                    <a:pt x="0" y="497027"/>
                  </a:lnTo>
                  <a:lnTo>
                    <a:pt x="3708" y="515340"/>
                  </a:lnTo>
                  <a:lnTo>
                    <a:pt x="13817" y="530326"/>
                  </a:lnTo>
                  <a:lnTo>
                    <a:pt x="28790" y="540435"/>
                  </a:lnTo>
                  <a:lnTo>
                    <a:pt x="47117" y="544144"/>
                  </a:lnTo>
                  <a:lnTo>
                    <a:pt x="179273" y="544144"/>
                  </a:lnTo>
                  <a:lnTo>
                    <a:pt x="182841" y="540575"/>
                  </a:lnTo>
                  <a:lnTo>
                    <a:pt x="182841" y="531761"/>
                  </a:lnTo>
                  <a:lnTo>
                    <a:pt x="179273" y="528180"/>
                  </a:lnTo>
                  <a:lnTo>
                    <a:pt x="47129" y="528180"/>
                  </a:lnTo>
                  <a:lnTo>
                    <a:pt x="35001" y="525729"/>
                  </a:lnTo>
                  <a:lnTo>
                    <a:pt x="25095" y="519049"/>
                  </a:lnTo>
                  <a:lnTo>
                    <a:pt x="18402" y="509143"/>
                  </a:lnTo>
                  <a:lnTo>
                    <a:pt x="15951" y="497027"/>
                  </a:lnTo>
                  <a:lnTo>
                    <a:pt x="15951" y="53797"/>
                  </a:lnTo>
                  <a:lnTo>
                    <a:pt x="18935" y="39077"/>
                  </a:lnTo>
                  <a:lnTo>
                    <a:pt x="27051" y="27051"/>
                  </a:lnTo>
                  <a:lnTo>
                    <a:pt x="39077" y="18935"/>
                  </a:lnTo>
                  <a:lnTo>
                    <a:pt x="53784" y="15963"/>
                  </a:lnTo>
                  <a:lnTo>
                    <a:pt x="382562" y="15963"/>
                  </a:lnTo>
                  <a:lnTo>
                    <a:pt x="377609" y="22656"/>
                  </a:lnTo>
                  <a:lnTo>
                    <a:pt x="373888" y="30187"/>
                  </a:lnTo>
                  <a:lnTo>
                    <a:pt x="371551" y="38392"/>
                  </a:lnTo>
                  <a:lnTo>
                    <a:pt x="370738" y="47117"/>
                  </a:lnTo>
                  <a:lnTo>
                    <a:pt x="370738" y="73558"/>
                  </a:lnTo>
                  <a:lnTo>
                    <a:pt x="374307" y="77127"/>
                  </a:lnTo>
                  <a:lnTo>
                    <a:pt x="383120" y="77127"/>
                  </a:lnTo>
                  <a:lnTo>
                    <a:pt x="386689" y="73558"/>
                  </a:lnTo>
                  <a:lnTo>
                    <a:pt x="386689" y="47117"/>
                  </a:lnTo>
                  <a:lnTo>
                    <a:pt x="389140" y="35001"/>
                  </a:lnTo>
                  <a:lnTo>
                    <a:pt x="395820" y="25095"/>
                  </a:lnTo>
                  <a:lnTo>
                    <a:pt x="405739" y="18415"/>
                  </a:lnTo>
                  <a:lnTo>
                    <a:pt x="417868" y="15963"/>
                  </a:lnTo>
                  <a:lnTo>
                    <a:pt x="429983" y="18415"/>
                  </a:lnTo>
                  <a:lnTo>
                    <a:pt x="439889" y="25095"/>
                  </a:lnTo>
                  <a:lnTo>
                    <a:pt x="446582" y="35001"/>
                  </a:lnTo>
                  <a:lnTo>
                    <a:pt x="449033" y="47117"/>
                  </a:lnTo>
                  <a:lnTo>
                    <a:pt x="449033" y="92151"/>
                  </a:lnTo>
                  <a:lnTo>
                    <a:pt x="222059" y="92151"/>
                  </a:lnTo>
                  <a:lnTo>
                    <a:pt x="211670" y="94259"/>
                  </a:lnTo>
                  <a:lnTo>
                    <a:pt x="203174" y="99999"/>
                  </a:lnTo>
                  <a:lnTo>
                    <a:pt x="197434" y="108496"/>
                  </a:lnTo>
                  <a:lnTo>
                    <a:pt x="195326" y="118884"/>
                  </a:lnTo>
                  <a:lnTo>
                    <a:pt x="195326" y="124409"/>
                  </a:lnTo>
                  <a:lnTo>
                    <a:pt x="149466" y="124409"/>
                  </a:lnTo>
                  <a:lnTo>
                    <a:pt x="145884" y="127990"/>
                  </a:lnTo>
                  <a:lnTo>
                    <a:pt x="145884" y="136804"/>
                  </a:lnTo>
                  <a:lnTo>
                    <a:pt x="149466" y="140360"/>
                  </a:lnTo>
                  <a:lnTo>
                    <a:pt x="195326" y="140360"/>
                  </a:lnTo>
                  <a:lnTo>
                    <a:pt x="195326" y="217119"/>
                  </a:lnTo>
                  <a:lnTo>
                    <a:pt x="149466" y="217119"/>
                  </a:lnTo>
                  <a:lnTo>
                    <a:pt x="145884" y="220687"/>
                  </a:lnTo>
                  <a:lnTo>
                    <a:pt x="145884" y="229501"/>
                  </a:lnTo>
                  <a:lnTo>
                    <a:pt x="149466" y="233070"/>
                  </a:lnTo>
                  <a:lnTo>
                    <a:pt x="195326" y="233070"/>
                  </a:lnTo>
                  <a:lnTo>
                    <a:pt x="195326" y="329107"/>
                  </a:lnTo>
                  <a:lnTo>
                    <a:pt x="149466" y="329107"/>
                  </a:lnTo>
                  <a:lnTo>
                    <a:pt x="145884" y="332689"/>
                  </a:lnTo>
                  <a:lnTo>
                    <a:pt x="145884" y="341490"/>
                  </a:lnTo>
                  <a:lnTo>
                    <a:pt x="149466" y="345059"/>
                  </a:lnTo>
                  <a:lnTo>
                    <a:pt x="195326" y="345059"/>
                  </a:lnTo>
                  <a:lnTo>
                    <a:pt x="195326" y="443484"/>
                  </a:lnTo>
                  <a:lnTo>
                    <a:pt x="149466" y="443484"/>
                  </a:lnTo>
                  <a:lnTo>
                    <a:pt x="145884" y="447052"/>
                  </a:lnTo>
                  <a:lnTo>
                    <a:pt x="145884" y="455866"/>
                  </a:lnTo>
                  <a:lnTo>
                    <a:pt x="149466" y="459447"/>
                  </a:lnTo>
                  <a:lnTo>
                    <a:pt x="195326" y="459447"/>
                  </a:lnTo>
                  <a:lnTo>
                    <a:pt x="195326" y="517982"/>
                  </a:lnTo>
                  <a:lnTo>
                    <a:pt x="197434" y="528370"/>
                  </a:lnTo>
                  <a:lnTo>
                    <a:pt x="203174" y="536867"/>
                  </a:lnTo>
                  <a:lnTo>
                    <a:pt x="211670" y="542607"/>
                  </a:lnTo>
                  <a:lnTo>
                    <a:pt x="222059" y="544703"/>
                  </a:lnTo>
                  <a:lnTo>
                    <a:pt x="507746" y="544703"/>
                  </a:lnTo>
                  <a:lnTo>
                    <a:pt x="518147" y="542607"/>
                  </a:lnTo>
                  <a:lnTo>
                    <a:pt x="526643" y="536867"/>
                  </a:lnTo>
                  <a:lnTo>
                    <a:pt x="532384" y="528370"/>
                  </a:lnTo>
                  <a:lnTo>
                    <a:pt x="534479" y="517982"/>
                  </a:lnTo>
                  <a:lnTo>
                    <a:pt x="534479" y="217004"/>
                  </a:lnTo>
                  <a:lnTo>
                    <a:pt x="530910" y="213436"/>
                  </a:lnTo>
                  <a:lnTo>
                    <a:pt x="526503" y="213436"/>
                  </a:lnTo>
                  <a:lnTo>
                    <a:pt x="522097" y="213436"/>
                  </a:lnTo>
                  <a:lnTo>
                    <a:pt x="518515" y="217004"/>
                  </a:lnTo>
                  <a:lnTo>
                    <a:pt x="518515" y="523913"/>
                  </a:lnTo>
                  <a:lnTo>
                    <a:pt x="513689" y="528739"/>
                  </a:lnTo>
                  <a:lnTo>
                    <a:pt x="216115" y="528739"/>
                  </a:lnTo>
                  <a:lnTo>
                    <a:pt x="211289" y="523913"/>
                  </a:lnTo>
                  <a:lnTo>
                    <a:pt x="211289" y="112941"/>
                  </a:lnTo>
                  <a:lnTo>
                    <a:pt x="216115" y="108115"/>
                  </a:lnTo>
                  <a:lnTo>
                    <a:pt x="513676" y="108115"/>
                  </a:lnTo>
                  <a:lnTo>
                    <a:pt x="518515" y="112941"/>
                  </a:lnTo>
                  <a:lnTo>
                    <a:pt x="518515" y="193103"/>
                  </a:lnTo>
                  <a:lnTo>
                    <a:pt x="522084" y="196672"/>
                  </a:lnTo>
                  <a:lnTo>
                    <a:pt x="530898" y="196672"/>
                  </a:lnTo>
                  <a:lnTo>
                    <a:pt x="534479" y="193103"/>
                  </a:lnTo>
                  <a:lnTo>
                    <a:pt x="534479" y="118884"/>
                  </a:lnTo>
                  <a:close/>
                </a:path>
              </a:pathLst>
            </a:custGeom>
            <a:solidFill>
              <a:srgbClr val="1389C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4" name="object 6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356647" y="5627517"/>
              <a:ext cx="277450" cy="275021"/>
            </a:xfrm>
            <a:prstGeom prst="rect">
              <a:avLst/>
            </a:prstGeom>
          </p:spPr>
        </p:pic>
      </p:grpSp>
      <p:cxnSp>
        <p:nvCxnSpPr>
          <p:cNvPr id="15" name="Прямая соединительная линия 14"/>
          <p:cNvCxnSpPr/>
          <p:nvPr/>
        </p:nvCxnSpPr>
        <p:spPr>
          <a:xfrm flipH="1">
            <a:off x="990527" y="4335406"/>
            <a:ext cx="487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932866" y="1970137"/>
            <a:ext cx="487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634533" y="1553960"/>
            <a:ext cx="1986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PermianSlabSerifTypeface" panose="02000000000000000000" pitchFamily="50" charset="0"/>
              </a:rPr>
              <a:t>РАЗМЕР СУБСИДИИ</a:t>
            </a:r>
            <a:endParaRPr lang="ru-RU" sz="1400" dirty="0">
              <a:latin typeface="PermianSlabSerifTypeface" panose="02000000000000000000" pitchFamily="5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88388" y="3915141"/>
            <a:ext cx="10583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PermianSlabSerifTypeface" panose="02000000000000000000" pitchFamily="50" charset="0"/>
              </a:rPr>
              <a:t>ЛИМИТЫ</a:t>
            </a:r>
            <a:endParaRPr lang="ru-RU" sz="1400" dirty="0">
              <a:latin typeface="PermianSlabSerifTypeface" panose="02000000000000000000" pitchFamily="50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70389" y="1442568"/>
            <a:ext cx="66912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ru-RU" sz="2800" dirty="0" smtClean="0">
                <a:solidFill>
                  <a:schemeClr val="accent1"/>
                </a:solidFill>
                <a:latin typeface="PermianSlabSerifTypeface" panose="02000000000000000000" pitchFamily="50" charset="0"/>
              </a:rPr>
              <a:t>60% </a:t>
            </a:r>
            <a:r>
              <a:rPr lang="ru-RU" dirty="0" smtClean="0">
                <a:latin typeface="PermianSlabSerifTypeface" panose="02000000000000000000" pitchFamily="50" charset="0"/>
              </a:rPr>
              <a:t>понесенных </a:t>
            </a:r>
            <a:r>
              <a:rPr lang="ru-RU" sz="2000" dirty="0" smtClean="0">
                <a:latin typeface="PermianSlabSerifTypeface" panose="02000000000000000000" pitchFamily="50" charset="0"/>
              </a:rPr>
              <a:t>затрат</a:t>
            </a:r>
            <a:r>
              <a:rPr lang="ru-RU" dirty="0" smtClean="0">
                <a:latin typeface="PermianSlabSerifTypeface" panose="02000000000000000000" pitchFamily="50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связанных с транспортировкой </a:t>
            </a:r>
          </a:p>
          <a:p>
            <a:pPr lvl="0" algn="ctr"/>
            <a:r>
              <a:rPr lang="ru-RU" sz="160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товаров за </a:t>
            </a:r>
            <a: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рубеж</a:t>
            </a:r>
            <a:endParaRPr lang="ru-RU" sz="1600" dirty="0">
              <a:solidFill>
                <a:prstClr val="black"/>
              </a:solidFill>
              <a:latin typeface="PermianSlabSerifTypeface" panose="02000000000000000000" pitchFamily="50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11090" y="3899785"/>
            <a:ext cx="37625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accent1"/>
                </a:solidFill>
                <a:latin typeface="PermianSlabSerifTypeface" panose="02000000000000000000" pitchFamily="50" charset="0"/>
              </a:rPr>
              <a:t>20% </a:t>
            </a:r>
            <a:r>
              <a:rPr lang="ru-RU" sz="2000" dirty="0" smtClean="0">
                <a:latin typeface="PermianSlabSerifTypeface" panose="02000000000000000000" pitchFamily="50" charset="0"/>
              </a:rPr>
              <a:t>от стоимости товара</a:t>
            </a:r>
            <a:endParaRPr lang="ru-RU" sz="2000" dirty="0">
              <a:latin typeface="PermianSlabSerifTypeface" panose="02000000000000000000" pitchFamily="50" charset="0"/>
            </a:endParaRPr>
          </a:p>
        </p:txBody>
      </p:sp>
      <p:sp>
        <p:nvSpPr>
          <p:cNvPr id="21" name="Freeform 26"/>
          <p:cNvSpPr>
            <a:spLocks noEditPoints="1"/>
          </p:cNvSpPr>
          <p:nvPr/>
        </p:nvSpPr>
        <p:spPr bwMode="auto">
          <a:xfrm>
            <a:off x="5305833" y="2324386"/>
            <a:ext cx="576263" cy="379413"/>
          </a:xfrm>
          <a:custGeom>
            <a:avLst/>
            <a:gdLst>
              <a:gd name="T0" fmla="*/ 2573 w 3630"/>
              <a:gd name="T1" fmla="*/ 1919 h 2392"/>
              <a:gd name="T2" fmla="*/ 2511 w 3630"/>
              <a:gd name="T3" fmla="*/ 2050 h 2392"/>
              <a:gd name="T4" fmla="*/ 2573 w 3630"/>
              <a:gd name="T5" fmla="*/ 2181 h 2392"/>
              <a:gd name="T6" fmla="*/ 2714 w 3630"/>
              <a:gd name="T7" fmla="*/ 2218 h 2392"/>
              <a:gd name="T8" fmla="*/ 2830 w 3630"/>
              <a:gd name="T9" fmla="*/ 2136 h 2392"/>
              <a:gd name="T10" fmla="*/ 2844 w 3630"/>
              <a:gd name="T11" fmla="*/ 1991 h 2392"/>
              <a:gd name="T12" fmla="*/ 2742 w 3630"/>
              <a:gd name="T13" fmla="*/ 1890 h 2392"/>
              <a:gd name="T14" fmla="*/ 833 w 3630"/>
              <a:gd name="T15" fmla="*/ 1890 h 2392"/>
              <a:gd name="T16" fmla="*/ 732 w 3630"/>
              <a:gd name="T17" fmla="*/ 1991 h 2392"/>
              <a:gd name="T18" fmla="*/ 745 w 3630"/>
              <a:gd name="T19" fmla="*/ 2136 h 2392"/>
              <a:gd name="T20" fmla="*/ 861 w 3630"/>
              <a:gd name="T21" fmla="*/ 2218 h 2392"/>
              <a:gd name="T22" fmla="*/ 1002 w 3630"/>
              <a:gd name="T23" fmla="*/ 2181 h 2392"/>
              <a:gd name="T24" fmla="*/ 1064 w 3630"/>
              <a:gd name="T25" fmla="*/ 2050 h 2392"/>
              <a:gd name="T26" fmla="*/ 1002 w 3630"/>
              <a:gd name="T27" fmla="*/ 1919 h 2392"/>
              <a:gd name="T28" fmla="*/ 2683 w 3630"/>
              <a:gd name="T29" fmla="*/ 1709 h 2392"/>
              <a:gd name="T30" fmla="*/ 2892 w 3630"/>
              <a:gd name="T31" fmla="*/ 1780 h 2392"/>
              <a:gd name="T32" fmla="*/ 3013 w 3630"/>
              <a:gd name="T33" fmla="*/ 1959 h 2392"/>
              <a:gd name="T34" fmla="*/ 2999 w 3630"/>
              <a:gd name="T35" fmla="*/ 2183 h 2392"/>
              <a:gd name="T36" fmla="*/ 2856 w 3630"/>
              <a:gd name="T37" fmla="*/ 2344 h 2392"/>
              <a:gd name="T38" fmla="*/ 2637 w 3630"/>
              <a:gd name="T39" fmla="*/ 2388 h 2392"/>
              <a:gd name="T40" fmla="*/ 2441 w 3630"/>
              <a:gd name="T41" fmla="*/ 2292 h 2392"/>
              <a:gd name="T42" fmla="*/ 2344 w 3630"/>
              <a:gd name="T43" fmla="*/ 2096 h 2392"/>
              <a:gd name="T44" fmla="*/ 2387 w 3630"/>
              <a:gd name="T45" fmla="*/ 1878 h 2392"/>
              <a:gd name="T46" fmla="*/ 2550 w 3630"/>
              <a:gd name="T47" fmla="*/ 1735 h 2392"/>
              <a:gd name="T48" fmla="*/ 938 w 3630"/>
              <a:gd name="T49" fmla="*/ 1712 h 2392"/>
              <a:gd name="T50" fmla="*/ 1134 w 3630"/>
              <a:gd name="T51" fmla="*/ 1809 h 2392"/>
              <a:gd name="T52" fmla="*/ 1231 w 3630"/>
              <a:gd name="T53" fmla="*/ 2004 h 2392"/>
              <a:gd name="T54" fmla="*/ 1188 w 3630"/>
              <a:gd name="T55" fmla="*/ 2222 h 2392"/>
              <a:gd name="T56" fmla="*/ 1025 w 3630"/>
              <a:gd name="T57" fmla="*/ 2365 h 2392"/>
              <a:gd name="T58" fmla="*/ 801 w 3630"/>
              <a:gd name="T59" fmla="*/ 2379 h 2392"/>
              <a:gd name="T60" fmla="*/ 622 w 3630"/>
              <a:gd name="T61" fmla="*/ 2259 h 2392"/>
              <a:gd name="T62" fmla="*/ 550 w 3630"/>
              <a:gd name="T63" fmla="*/ 2050 h 2392"/>
              <a:gd name="T64" fmla="*/ 622 w 3630"/>
              <a:gd name="T65" fmla="*/ 1841 h 2392"/>
              <a:gd name="T66" fmla="*/ 801 w 3630"/>
              <a:gd name="T67" fmla="*/ 1721 h 2392"/>
              <a:gd name="T68" fmla="*/ 2020 w 3630"/>
              <a:gd name="T69" fmla="*/ 315 h 2392"/>
              <a:gd name="T70" fmla="*/ 2000 w 3630"/>
              <a:gd name="T71" fmla="*/ 872 h 2392"/>
              <a:gd name="T72" fmla="*/ 2668 w 3630"/>
              <a:gd name="T73" fmla="*/ 909 h 2392"/>
              <a:gd name="T74" fmla="*/ 2721 w 3630"/>
              <a:gd name="T75" fmla="*/ 861 h 2392"/>
              <a:gd name="T76" fmla="*/ 2443 w 3630"/>
              <a:gd name="T77" fmla="*/ 327 h 2392"/>
              <a:gd name="T78" fmla="*/ 255 w 3630"/>
              <a:gd name="T79" fmla="*/ 0 h 2392"/>
              <a:gd name="T80" fmla="*/ 2508 w 3630"/>
              <a:gd name="T81" fmla="*/ 37 h 2392"/>
              <a:gd name="T82" fmla="*/ 2706 w 3630"/>
              <a:gd name="T83" fmla="*/ 191 h 2392"/>
              <a:gd name="T84" fmla="*/ 2878 w 3630"/>
              <a:gd name="T85" fmla="*/ 482 h 2392"/>
              <a:gd name="T86" fmla="*/ 3134 w 3630"/>
              <a:gd name="T87" fmla="*/ 927 h 2392"/>
              <a:gd name="T88" fmla="*/ 3457 w 3630"/>
              <a:gd name="T89" fmla="*/ 969 h 2392"/>
              <a:gd name="T90" fmla="*/ 3517 w 3630"/>
              <a:gd name="T91" fmla="*/ 1069 h 2392"/>
              <a:gd name="T92" fmla="*/ 3619 w 3630"/>
              <a:gd name="T93" fmla="*/ 1609 h 2392"/>
              <a:gd name="T94" fmla="*/ 3619 w 3630"/>
              <a:gd name="T95" fmla="*/ 2015 h 2392"/>
              <a:gd name="T96" fmla="*/ 3130 w 3630"/>
              <a:gd name="T97" fmla="*/ 1983 h 2392"/>
              <a:gd name="T98" fmla="*/ 3016 w 3630"/>
              <a:gd name="T99" fmla="*/ 1746 h 2392"/>
              <a:gd name="T100" fmla="*/ 2792 w 3630"/>
              <a:gd name="T101" fmla="*/ 1612 h 2392"/>
              <a:gd name="T102" fmla="*/ 2522 w 3630"/>
              <a:gd name="T103" fmla="*/ 1628 h 2392"/>
              <a:gd name="T104" fmla="*/ 2316 w 3630"/>
              <a:gd name="T105" fmla="*/ 1787 h 2392"/>
              <a:gd name="T106" fmla="*/ 2231 w 3630"/>
              <a:gd name="T107" fmla="*/ 2038 h 2392"/>
              <a:gd name="T108" fmla="*/ 1287 w 3630"/>
              <a:gd name="T109" fmla="*/ 1832 h 2392"/>
              <a:gd name="T110" fmla="*/ 1101 w 3630"/>
              <a:gd name="T111" fmla="*/ 1650 h 2392"/>
              <a:gd name="T112" fmla="*/ 836 w 3630"/>
              <a:gd name="T113" fmla="*/ 1602 h 2392"/>
              <a:gd name="T114" fmla="*/ 596 w 3630"/>
              <a:gd name="T115" fmla="*/ 1710 h 2392"/>
              <a:gd name="T116" fmla="*/ 457 w 3630"/>
              <a:gd name="T117" fmla="*/ 1929 h 2392"/>
              <a:gd name="T118" fmla="*/ 175 w 3630"/>
              <a:gd name="T119" fmla="*/ 2025 h 2392"/>
              <a:gd name="T120" fmla="*/ 29 w 3630"/>
              <a:gd name="T121" fmla="*/ 1901 h 2392"/>
              <a:gd name="T122" fmla="*/ 3 w 3630"/>
              <a:gd name="T123" fmla="*/ 213 h 2392"/>
              <a:gd name="T124" fmla="*/ 105 w 3630"/>
              <a:gd name="T125" fmla="*/ 50 h 2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630" h="2392">
                <a:moveTo>
                  <a:pt x="2683" y="1879"/>
                </a:moveTo>
                <a:lnTo>
                  <a:pt x="2652" y="1882"/>
                </a:lnTo>
                <a:lnTo>
                  <a:pt x="2624" y="1890"/>
                </a:lnTo>
                <a:lnTo>
                  <a:pt x="2596" y="1903"/>
                </a:lnTo>
                <a:lnTo>
                  <a:pt x="2573" y="1919"/>
                </a:lnTo>
                <a:lnTo>
                  <a:pt x="2552" y="1940"/>
                </a:lnTo>
                <a:lnTo>
                  <a:pt x="2536" y="1963"/>
                </a:lnTo>
                <a:lnTo>
                  <a:pt x="2522" y="1991"/>
                </a:lnTo>
                <a:lnTo>
                  <a:pt x="2515" y="2019"/>
                </a:lnTo>
                <a:lnTo>
                  <a:pt x="2511" y="2050"/>
                </a:lnTo>
                <a:lnTo>
                  <a:pt x="2515" y="2081"/>
                </a:lnTo>
                <a:lnTo>
                  <a:pt x="2522" y="2109"/>
                </a:lnTo>
                <a:lnTo>
                  <a:pt x="2536" y="2136"/>
                </a:lnTo>
                <a:lnTo>
                  <a:pt x="2552" y="2160"/>
                </a:lnTo>
                <a:lnTo>
                  <a:pt x="2573" y="2181"/>
                </a:lnTo>
                <a:lnTo>
                  <a:pt x="2596" y="2197"/>
                </a:lnTo>
                <a:lnTo>
                  <a:pt x="2624" y="2210"/>
                </a:lnTo>
                <a:lnTo>
                  <a:pt x="2652" y="2218"/>
                </a:lnTo>
                <a:lnTo>
                  <a:pt x="2683" y="2220"/>
                </a:lnTo>
                <a:lnTo>
                  <a:pt x="2714" y="2218"/>
                </a:lnTo>
                <a:lnTo>
                  <a:pt x="2742" y="2210"/>
                </a:lnTo>
                <a:lnTo>
                  <a:pt x="2769" y="2197"/>
                </a:lnTo>
                <a:lnTo>
                  <a:pt x="2793" y="2181"/>
                </a:lnTo>
                <a:lnTo>
                  <a:pt x="2814" y="2160"/>
                </a:lnTo>
                <a:lnTo>
                  <a:pt x="2830" y="2136"/>
                </a:lnTo>
                <a:lnTo>
                  <a:pt x="2844" y="2109"/>
                </a:lnTo>
                <a:lnTo>
                  <a:pt x="2851" y="2081"/>
                </a:lnTo>
                <a:lnTo>
                  <a:pt x="2853" y="2050"/>
                </a:lnTo>
                <a:lnTo>
                  <a:pt x="2851" y="2019"/>
                </a:lnTo>
                <a:lnTo>
                  <a:pt x="2844" y="1991"/>
                </a:lnTo>
                <a:lnTo>
                  <a:pt x="2830" y="1963"/>
                </a:lnTo>
                <a:lnTo>
                  <a:pt x="2814" y="1940"/>
                </a:lnTo>
                <a:lnTo>
                  <a:pt x="2793" y="1919"/>
                </a:lnTo>
                <a:lnTo>
                  <a:pt x="2769" y="1903"/>
                </a:lnTo>
                <a:lnTo>
                  <a:pt x="2742" y="1890"/>
                </a:lnTo>
                <a:lnTo>
                  <a:pt x="2714" y="1882"/>
                </a:lnTo>
                <a:lnTo>
                  <a:pt x="2683" y="1879"/>
                </a:lnTo>
                <a:close/>
                <a:moveTo>
                  <a:pt x="892" y="1879"/>
                </a:moveTo>
                <a:lnTo>
                  <a:pt x="861" y="1882"/>
                </a:lnTo>
                <a:lnTo>
                  <a:pt x="833" y="1890"/>
                </a:lnTo>
                <a:lnTo>
                  <a:pt x="806" y="1903"/>
                </a:lnTo>
                <a:lnTo>
                  <a:pt x="782" y="1919"/>
                </a:lnTo>
                <a:lnTo>
                  <a:pt x="761" y="1940"/>
                </a:lnTo>
                <a:lnTo>
                  <a:pt x="745" y="1963"/>
                </a:lnTo>
                <a:lnTo>
                  <a:pt x="732" y="1991"/>
                </a:lnTo>
                <a:lnTo>
                  <a:pt x="724" y="2019"/>
                </a:lnTo>
                <a:lnTo>
                  <a:pt x="722" y="2050"/>
                </a:lnTo>
                <a:lnTo>
                  <a:pt x="724" y="2081"/>
                </a:lnTo>
                <a:lnTo>
                  <a:pt x="732" y="2109"/>
                </a:lnTo>
                <a:lnTo>
                  <a:pt x="745" y="2136"/>
                </a:lnTo>
                <a:lnTo>
                  <a:pt x="761" y="2160"/>
                </a:lnTo>
                <a:lnTo>
                  <a:pt x="782" y="2181"/>
                </a:lnTo>
                <a:lnTo>
                  <a:pt x="806" y="2197"/>
                </a:lnTo>
                <a:lnTo>
                  <a:pt x="833" y="2210"/>
                </a:lnTo>
                <a:lnTo>
                  <a:pt x="861" y="2218"/>
                </a:lnTo>
                <a:lnTo>
                  <a:pt x="892" y="2220"/>
                </a:lnTo>
                <a:lnTo>
                  <a:pt x="923" y="2218"/>
                </a:lnTo>
                <a:lnTo>
                  <a:pt x="952" y="2210"/>
                </a:lnTo>
                <a:lnTo>
                  <a:pt x="979" y="2197"/>
                </a:lnTo>
                <a:lnTo>
                  <a:pt x="1002" y="2181"/>
                </a:lnTo>
                <a:lnTo>
                  <a:pt x="1023" y="2160"/>
                </a:lnTo>
                <a:lnTo>
                  <a:pt x="1040" y="2136"/>
                </a:lnTo>
                <a:lnTo>
                  <a:pt x="1053" y="2109"/>
                </a:lnTo>
                <a:lnTo>
                  <a:pt x="1060" y="2081"/>
                </a:lnTo>
                <a:lnTo>
                  <a:pt x="1064" y="2050"/>
                </a:lnTo>
                <a:lnTo>
                  <a:pt x="1060" y="2019"/>
                </a:lnTo>
                <a:lnTo>
                  <a:pt x="1053" y="1991"/>
                </a:lnTo>
                <a:lnTo>
                  <a:pt x="1040" y="1963"/>
                </a:lnTo>
                <a:lnTo>
                  <a:pt x="1023" y="1940"/>
                </a:lnTo>
                <a:lnTo>
                  <a:pt x="1002" y="1919"/>
                </a:lnTo>
                <a:lnTo>
                  <a:pt x="979" y="1903"/>
                </a:lnTo>
                <a:lnTo>
                  <a:pt x="952" y="1890"/>
                </a:lnTo>
                <a:lnTo>
                  <a:pt x="923" y="1882"/>
                </a:lnTo>
                <a:lnTo>
                  <a:pt x="892" y="1879"/>
                </a:lnTo>
                <a:close/>
                <a:moveTo>
                  <a:pt x="2683" y="1709"/>
                </a:moveTo>
                <a:lnTo>
                  <a:pt x="2729" y="1712"/>
                </a:lnTo>
                <a:lnTo>
                  <a:pt x="2774" y="1721"/>
                </a:lnTo>
                <a:lnTo>
                  <a:pt x="2816" y="1735"/>
                </a:lnTo>
                <a:lnTo>
                  <a:pt x="2856" y="1755"/>
                </a:lnTo>
                <a:lnTo>
                  <a:pt x="2892" y="1780"/>
                </a:lnTo>
                <a:lnTo>
                  <a:pt x="2925" y="1809"/>
                </a:lnTo>
                <a:lnTo>
                  <a:pt x="2954" y="1841"/>
                </a:lnTo>
                <a:lnTo>
                  <a:pt x="2979" y="1878"/>
                </a:lnTo>
                <a:lnTo>
                  <a:pt x="2999" y="1917"/>
                </a:lnTo>
                <a:lnTo>
                  <a:pt x="3013" y="1959"/>
                </a:lnTo>
                <a:lnTo>
                  <a:pt x="3022" y="2004"/>
                </a:lnTo>
                <a:lnTo>
                  <a:pt x="3025" y="2050"/>
                </a:lnTo>
                <a:lnTo>
                  <a:pt x="3022" y="2096"/>
                </a:lnTo>
                <a:lnTo>
                  <a:pt x="3013" y="2141"/>
                </a:lnTo>
                <a:lnTo>
                  <a:pt x="2999" y="2183"/>
                </a:lnTo>
                <a:lnTo>
                  <a:pt x="2979" y="2222"/>
                </a:lnTo>
                <a:lnTo>
                  <a:pt x="2954" y="2259"/>
                </a:lnTo>
                <a:lnTo>
                  <a:pt x="2925" y="2292"/>
                </a:lnTo>
                <a:lnTo>
                  <a:pt x="2892" y="2320"/>
                </a:lnTo>
                <a:lnTo>
                  <a:pt x="2856" y="2344"/>
                </a:lnTo>
                <a:lnTo>
                  <a:pt x="2816" y="2365"/>
                </a:lnTo>
                <a:lnTo>
                  <a:pt x="2774" y="2379"/>
                </a:lnTo>
                <a:lnTo>
                  <a:pt x="2729" y="2388"/>
                </a:lnTo>
                <a:lnTo>
                  <a:pt x="2683" y="2392"/>
                </a:lnTo>
                <a:lnTo>
                  <a:pt x="2637" y="2388"/>
                </a:lnTo>
                <a:lnTo>
                  <a:pt x="2592" y="2379"/>
                </a:lnTo>
                <a:lnTo>
                  <a:pt x="2550" y="2365"/>
                </a:lnTo>
                <a:lnTo>
                  <a:pt x="2510" y="2344"/>
                </a:lnTo>
                <a:lnTo>
                  <a:pt x="2474" y="2320"/>
                </a:lnTo>
                <a:lnTo>
                  <a:pt x="2441" y="2292"/>
                </a:lnTo>
                <a:lnTo>
                  <a:pt x="2412" y="2259"/>
                </a:lnTo>
                <a:lnTo>
                  <a:pt x="2387" y="2222"/>
                </a:lnTo>
                <a:lnTo>
                  <a:pt x="2367" y="2183"/>
                </a:lnTo>
                <a:lnTo>
                  <a:pt x="2353" y="2141"/>
                </a:lnTo>
                <a:lnTo>
                  <a:pt x="2344" y="2096"/>
                </a:lnTo>
                <a:lnTo>
                  <a:pt x="2341" y="2050"/>
                </a:lnTo>
                <a:lnTo>
                  <a:pt x="2344" y="2004"/>
                </a:lnTo>
                <a:lnTo>
                  <a:pt x="2353" y="1959"/>
                </a:lnTo>
                <a:lnTo>
                  <a:pt x="2367" y="1917"/>
                </a:lnTo>
                <a:lnTo>
                  <a:pt x="2387" y="1878"/>
                </a:lnTo>
                <a:lnTo>
                  <a:pt x="2412" y="1841"/>
                </a:lnTo>
                <a:lnTo>
                  <a:pt x="2441" y="1809"/>
                </a:lnTo>
                <a:lnTo>
                  <a:pt x="2474" y="1780"/>
                </a:lnTo>
                <a:lnTo>
                  <a:pt x="2510" y="1755"/>
                </a:lnTo>
                <a:lnTo>
                  <a:pt x="2550" y="1735"/>
                </a:lnTo>
                <a:lnTo>
                  <a:pt x="2592" y="1721"/>
                </a:lnTo>
                <a:lnTo>
                  <a:pt x="2637" y="1712"/>
                </a:lnTo>
                <a:lnTo>
                  <a:pt x="2683" y="1709"/>
                </a:lnTo>
                <a:close/>
                <a:moveTo>
                  <a:pt x="892" y="1709"/>
                </a:moveTo>
                <a:lnTo>
                  <a:pt x="938" y="1712"/>
                </a:lnTo>
                <a:lnTo>
                  <a:pt x="983" y="1721"/>
                </a:lnTo>
                <a:lnTo>
                  <a:pt x="1025" y="1735"/>
                </a:lnTo>
                <a:lnTo>
                  <a:pt x="1065" y="1755"/>
                </a:lnTo>
                <a:lnTo>
                  <a:pt x="1101" y="1780"/>
                </a:lnTo>
                <a:lnTo>
                  <a:pt x="1134" y="1809"/>
                </a:lnTo>
                <a:lnTo>
                  <a:pt x="1163" y="1841"/>
                </a:lnTo>
                <a:lnTo>
                  <a:pt x="1188" y="1878"/>
                </a:lnTo>
                <a:lnTo>
                  <a:pt x="1208" y="1917"/>
                </a:lnTo>
                <a:lnTo>
                  <a:pt x="1222" y="1959"/>
                </a:lnTo>
                <a:lnTo>
                  <a:pt x="1231" y="2004"/>
                </a:lnTo>
                <a:lnTo>
                  <a:pt x="1234" y="2050"/>
                </a:lnTo>
                <a:lnTo>
                  <a:pt x="1231" y="2096"/>
                </a:lnTo>
                <a:lnTo>
                  <a:pt x="1222" y="2141"/>
                </a:lnTo>
                <a:lnTo>
                  <a:pt x="1208" y="2183"/>
                </a:lnTo>
                <a:lnTo>
                  <a:pt x="1188" y="2222"/>
                </a:lnTo>
                <a:lnTo>
                  <a:pt x="1163" y="2259"/>
                </a:lnTo>
                <a:lnTo>
                  <a:pt x="1134" y="2292"/>
                </a:lnTo>
                <a:lnTo>
                  <a:pt x="1101" y="2320"/>
                </a:lnTo>
                <a:lnTo>
                  <a:pt x="1065" y="2344"/>
                </a:lnTo>
                <a:lnTo>
                  <a:pt x="1025" y="2365"/>
                </a:lnTo>
                <a:lnTo>
                  <a:pt x="983" y="2379"/>
                </a:lnTo>
                <a:lnTo>
                  <a:pt x="938" y="2388"/>
                </a:lnTo>
                <a:lnTo>
                  <a:pt x="892" y="2392"/>
                </a:lnTo>
                <a:lnTo>
                  <a:pt x="846" y="2388"/>
                </a:lnTo>
                <a:lnTo>
                  <a:pt x="801" y="2379"/>
                </a:lnTo>
                <a:lnTo>
                  <a:pt x="759" y="2365"/>
                </a:lnTo>
                <a:lnTo>
                  <a:pt x="719" y="2344"/>
                </a:lnTo>
                <a:lnTo>
                  <a:pt x="683" y="2320"/>
                </a:lnTo>
                <a:lnTo>
                  <a:pt x="650" y="2292"/>
                </a:lnTo>
                <a:lnTo>
                  <a:pt x="622" y="2259"/>
                </a:lnTo>
                <a:lnTo>
                  <a:pt x="596" y="2222"/>
                </a:lnTo>
                <a:lnTo>
                  <a:pt x="576" y="2183"/>
                </a:lnTo>
                <a:lnTo>
                  <a:pt x="562" y="2141"/>
                </a:lnTo>
                <a:lnTo>
                  <a:pt x="553" y="2096"/>
                </a:lnTo>
                <a:lnTo>
                  <a:pt x="550" y="2050"/>
                </a:lnTo>
                <a:lnTo>
                  <a:pt x="553" y="2004"/>
                </a:lnTo>
                <a:lnTo>
                  <a:pt x="562" y="1959"/>
                </a:lnTo>
                <a:lnTo>
                  <a:pt x="576" y="1917"/>
                </a:lnTo>
                <a:lnTo>
                  <a:pt x="596" y="1878"/>
                </a:lnTo>
                <a:lnTo>
                  <a:pt x="622" y="1841"/>
                </a:lnTo>
                <a:lnTo>
                  <a:pt x="650" y="1809"/>
                </a:lnTo>
                <a:lnTo>
                  <a:pt x="683" y="1780"/>
                </a:lnTo>
                <a:lnTo>
                  <a:pt x="719" y="1755"/>
                </a:lnTo>
                <a:lnTo>
                  <a:pt x="759" y="1735"/>
                </a:lnTo>
                <a:lnTo>
                  <a:pt x="801" y="1721"/>
                </a:lnTo>
                <a:lnTo>
                  <a:pt x="846" y="1712"/>
                </a:lnTo>
                <a:lnTo>
                  <a:pt x="892" y="1709"/>
                </a:lnTo>
                <a:close/>
                <a:moveTo>
                  <a:pt x="2053" y="306"/>
                </a:moveTo>
                <a:lnTo>
                  <a:pt x="2035" y="308"/>
                </a:lnTo>
                <a:lnTo>
                  <a:pt x="2020" y="315"/>
                </a:lnTo>
                <a:lnTo>
                  <a:pt x="2009" y="327"/>
                </a:lnTo>
                <a:lnTo>
                  <a:pt x="2000" y="343"/>
                </a:lnTo>
                <a:lnTo>
                  <a:pt x="1998" y="360"/>
                </a:lnTo>
                <a:lnTo>
                  <a:pt x="1998" y="854"/>
                </a:lnTo>
                <a:lnTo>
                  <a:pt x="2000" y="872"/>
                </a:lnTo>
                <a:lnTo>
                  <a:pt x="2009" y="886"/>
                </a:lnTo>
                <a:lnTo>
                  <a:pt x="2020" y="898"/>
                </a:lnTo>
                <a:lnTo>
                  <a:pt x="2035" y="906"/>
                </a:lnTo>
                <a:lnTo>
                  <a:pt x="2053" y="909"/>
                </a:lnTo>
                <a:lnTo>
                  <a:pt x="2668" y="909"/>
                </a:lnTo>
                <a:lnTo>
                  <a:pt x="2684" y="907"/>
                </a:lnTo>
                <a:lnTo>
                  <a:pt x="2698" y="899"/>
                </a:lnTo>
                <a:lnTo>
                  <a:pt x="2709" y="890"/>
                </a:lnTo>
                <a:lnTo>
                  <a:pt x="2718" y="876"/>
                </a:lnTo>
                <a:lnTo>
                  <a:pt x="2721" y="861"/>
                </a:lnTo>
                <a:lnTo>
                  <a:pt x="2721" y="845"/>
                </a:lnTo>
                <a:lnTo>
                  <a:pt x="2716" y="829"/>
                </a:lnTo>
                <a:lnTo>
                  <a:pt x="2474" y="365"/>
                </a:lnTo>
                <a:lnTo>
                  <a:pt x="2460" y="344"/>
                </a:lnTo>
                <a:lnTo>
                  <a:pt x="2443" y="327"/>
                </a:lnTo>
                <a:lnTo>
                  <a:pt x="2422" y="315"/>
                </a:lnTo>
                <a:lnTo>
                  <a:pt x="2400" y="308"/>
                </a:lnTo>
                <a:lnTo>
                  <a:pt x="2376" y="306"/>
                </a:lnTo>
                <a:lnTo>
                  <a:pt x="2053" y="306"/>
                </a:lnTo>
                <a:close/>
                <a:moveTo>
                  <a:pt x="255" y="0"/>
                </a:moveTo>
                <a:lnTo>
                  <a:pt x="2341" y="0"/>
                </a:lnTo>
                <a:lnTo>
                  <a:pt x="2383" y="2"/>
                </a:lnTo>
                <a:lnTo>
                  <a:pt x="2424" y="9"/>
                </a:lnTo>
                <a:lnTo>
                  <a:pt x="2466" y="20"/>
                </a:lnTo>
                <a:lnTo>
                  <a:pt x="2508" y="37"/>
                </a:lnTo>
                <a:lnTo>
                  <a:pt x="2549" y="57"/>
                </a:lnTo>
                <a:lnTo>
                  <a:pt x="2589" y="83"/>
                </a:lnTo>
                <a:lnTo>
                  <a:pt x="2629" y="113"/>
                </a:lnTo>
                <a:lnTo>
                  <a:pt x="2669" y="150"/>
                </a:lnTo>
                <a:lnTo>
                  <a:pt x="2706" y="191"/>
                </a:lnTo>
                <a:lnTo>
                  <a:pt x="2743" y="237"/>
                </a:lnTo>
                <a:lnTo>
                  <a:pt x="2779" y="290"/>
                </a:lnTo>
                <a:lnTo>
                  <a:pt x="2814" y="348"/>
                </a:lnTo>
                <a:lnTo>
                  <a:pt x="2846" y="412"/>
                </a:lnTo>
                <a:lnTo>
                  <a:pt x="2878" y="482"/>
                </a:lnTo>
                <a:lnTo>
                  <a:pt x="3038" y="842"/>
                </a:lnTo>
                <a:lnTo>
                  <a:pt x="3057" y="870"/>
                </a:lnTo>
                <a:lnTo>
                  <a:pt x="3079" y="893"/>
                </a:lnTo>
                <a:lnTo>
                  <a:pt x="3105" y="912"/>
                </a:lnTo>
                <a:lnTo>
                  <a:pt x="3134" y="927"/>
                </a:lnTo>
                <a:lnTo>
                  <a:pt x="3165" y="937"/>
                </a:lnTo>
                <a:lnTo>
                  <a:pt x="3197" y="941"/>
                </a:lnTo>
                <a:lnTo>
                  <a:pt x="3411" y="955"/>
                </a:lnTo>
                <a:lnTo>
                  <a:pt x="3435" y="960"/>
                </a:lnTo>
                <a:lnTo>
                  <a:pt x="3457" y="969"/>
                </a:lnTo>
                <a:lnTo>
                  <a:pt x="3477" y="983"/>
                </a:lnTo>
                <a:lnTo>
                  <a:pt x="3494" y="1000"/>
                </a:lnTo>
                <a:lnTo>
                  <a:pt x="3506" y="1020"/>
                </a:lnTo>
                <a:lnTo>
                  <a:pt x="3513" y="1043"/>
                </a:lnTo>
                <a:lnTo>
                  <a:pt x="3517" y="1069"/>
                </a:lnTo>
                <a:lnTo>
                  <a:pt x="3517" y="1586"/>
                </a:lnTo>
                <a:lnTo>
                  <a:pt x="3573" y="1586"/>
                </a:lnTo>
                <a:lnTo>
                  <a:pt x="3592" y="1588"/>
                </a:lnTo>
                <a:lnTo>
                  <a:pt x="3607" y="1597"/>
                </a:lnTo>
                <a:lnTo>
                  <a:pt x="3619" y="1609"/>
                </a:lnTo>
                <a:lnTo>
                  <a:pt x="3627" y="1624"/>
                </a:lnTo>
                <a:lnTo>
                  <a:pt x="3630" y="1642"/>
                </a:lnTo>
                <a:lnTo>
                  <a:pt x="3630" y="1982"/>
                </a:lnTo>
                <a:lnTo>
                  <a:pt x="3627" y="2000"/>
                </a:lnTo>
                <a:lnTo>
                  <a:pt x="3619" y="2015"/>
                </a:lnTo>
                <a:lnTo>
                  <a:pt x="3607" y="2027"/>
                </a:lnTo>
                <a:lnTo>
                  <a:pt x="3592" y="2035"/>
                </a:lnTo>
                <a:lnTo>
                  <a:pt x="3573" y="2038"/>
                </a:lnTo>
                <a:lnTo>
                  <a:pt x="3134" y="2038"/>
                </a:lnTo>
                <a:lnTo>
                  <a:pt x="3130" y="1983"/>
                </a:lnTo>
                <a:lnTo>
                  <a:pt x="3119" y="1929"/>
                </a:lnTo>
                <a:lnTo>
                  <a:pt x="3101" y="1879"/>
                </a:lnTo>
                <a:lnTo>
                  <a:pt x="3078" y="1832"/>
                </a:lnTo>
                <a:lnTo>
                  <a:pt x="3049" y="1787"/>
                </a:lnTo>
                <a:lnTo>
                  <a:pt x="3016" y="1746"/>
                </a:lnTo>
                <a:lnTo>
                  <a:pt x="2979" y="1710"/>
                </a:lnTo>
                <a:lnTo>
                  <a:pt x="2937" y="1677"/>
                </a:lnTo>
                <a:lnTo>
                  <a:pt x="2892" y="1650"/>
                </a:lnTo>
                <a:lnTo>
                  <a:pt x="2844" y="1628"/>
                </a:lnTo>
                <a:lnTo>
                  <a:pt x="2792" y="1612"/>
                </a:lnTo>
                <a:lnTo>
                  <a:pt x="2739" y="1602"/>
                </a:lnTo>
                <a:lnTo>
                  <a:pt x="2683" y="1599"/>
                </a:lnTo>
                <a:lnTo>
                  <a:pt x="2627" y="1602"/>
                </a:lnTo>
                <a:lnTo>
                  <a:pt x="2573" y="1612"/>
                </a:lnTo>
                <a:lnTo>
                  <a:pt x="2522" y="1628"/>
                </a:lnTo>
                <a:lnTo>
                  <a:pt x="2474" y="1650"/>
                </a:lnTo>
                <a:lnTo>
                  <a:pt x="2429" y="1677"/>
                </a:lnTo>
                <a:lnTo>
                  <a:pt x="2387" y="1710"/>
                </a:lnTo>
                <a:lnTo>
                  <a:pt x="2350" y="1746"/>
                </a:lnTo>
                <a:lnTo>
                  <a:pt x="2316" y="1787"/>
                </a:lnTo>
                <a:lnTo>
                  <a:pt x="2288" y="1832"/>
                </a:lnTo>
                <a:lnTo>
                  <a:pt x="2265" y="1879"/>
                </a:lnTo>
                <a:lnTo>
                  <a:pt x="2247" y="1929"/>
                </a:lnTo>
                <a:lnTo>
                  <a:pt x="2236" y="1983"/>
                </a:lnTo>
                <a:lnTo>
                  <a:pt x="2231" y="2038"/>
                </a:lnTo>
                <a:lnTo>
                  <a:pt x="1344" y="2038"/>
                </a:lnTo>
                <a:lnTo>
                  <a:pt x="1339" y="1983"/>
                </a:lnTo>
                <a:lnTo>
                  <a:pt x="1328" y="1929"/>
                </a:lnTo>
                <a:lnTo>
                  <a:pt x="1310" y="1879"/>
                </a:lnTo>
                <a:lnTo>
                  <a:pt x="1287" y="1832"/>
                </a:lnTo>
                <a:lnTo>
                  <a:pt x="1260" y="1787"/>
                </a:lnTo>
                <a:lnTo>
                  <a:pt x="1225" y="1746"/>
                </a:lnTo>
                <a:lnTo>
                  <a:pt x="1188" y="1710"/>
                </a:lnTo>
                <a:lnTo>
                  <a:pt x="1146" y="1677"/>
                </a:lnTo>
                <a:lnTo>
                  <a:pt x="1101" y="1650"/>
                </a:lnTo>
                <a:lnTo>
                  <a:pt x="1053" y="1628"/>
                </a:lnTo>
                <a:lnTo>
                  <a:pt x="1002" y="1612"/>
                </a:lnTo>
                <a:lnTo>
                  <a:pt x="948" y="1602"/>
                </a:lnTo>
                <a:lnTo>
                  <a:pt x="892" y="1599"/>
                </a:lnTo>
                <a:lnTo>
                  <a:pt x="836" y="1602"/>
                </a:lnTo>
                <a:lnTo>
                  <a:pt x="783" y="1612"/>
                </a:lnTo>
                <a:lnTo>
                  <a:pt x="732" y="1628"/>
                </a:lnTo>
                <a:lnTo>
                  <a:pt x="683" y="1650"/>
                </a:lnTo>
                <a:lnTo>
                  <a:pt x="638" y="1677"/>
                </a:lnTo>
                <a:lnTo>
                  <a:pt x="596" y="1710"/>
                </a:lnTo>
                <a:lnTo>
                  <a:pt x="559" y="1746"/>
                </a:lnTo>
                <a:lnTo>
                  <a:pt x="526" y="1787"/>
                </a:lnTo>
                <a:lnTo>
                  <a:pt x="497" y="1832"/>
                </a:lnTo>
                <a:lnTo>
                  <a:pt x="474" y="1879"/>
                </a:lnTo>
                <a:lnTo>
                  <a:pt x="457" y="1929"/>
                </a:lnTo>
                <a:lnTo>
                  <a:pt x="446" y="1983"/>
                </a:lnTo>
                <a:lnTo>
                  <a:pt x="441" y="2038"/>
                </a:lnTo>
                <a:lnTo>
                  <a:pt x="255" y="2038"/>
                </a:lnTo>
                <a:lnTo>
                  <a:pt x="213" y="2035"/>
                </a:lnTo>
                <a:lnTo>
                  <a:pt x="175" y="2025"/>
                </a:lnTo>
                <a:lnTo>
                  <a:pt x="138" y="2009"/>
                </a:lnTo>
                <a:lnTo>
                  <a:pt x="105" y="1989"/>
                </a:lnTo>
                <a:lnTo>
                  <a:pt x="75" y="1963"/>
                </a:lnTo>
                <a:lnTo>
                  <a:pt x="50" y="1934"/>
                </a:lnTo>
                <a:lnTo>
                  <a:pt x="29" y="1901"/>
                </a:lnTo>
                <a:lnTo>
                  <a:pt x="13" y="1863"/>
                </a:lnTo>
                <a:lnTo>
                  <a:pt x="3" y="1825"/>
                </a:lnTo>
                <a:lnTo>
                  <a:pt x="0" y="1783"/>
                </a:lnTo>
                <a:lnTo>
                  <a:pt x="0" y="255"/>
                </a:lnTo>
                <a:lnTo>
                  <a:pt x="3" y="213"/>
                </a:lnTo>
                <a:lnTo>
                  <a:pt x="13" y="175"/>
                </a:lnTo>
                <a:lnTo>
                  <a:pt x="29" y="138"/>
                </a:lnTo>
                <a:lnTo>
                  <a:pt x="50" y="105"/>
                </a:lnTo>
                <a:lnTo>
                  <a:pt x="75" y="75"/>
                </a:lnTo>
                <a:lnTo>
                  <a:pt x="105" y="50"/>
                </a:lnTo>
                <a:lnTo>
                  <a:pt x="138" y="29"/>
                </a:lnTo>
                <a:lnTo>
                  <a:pt x="175" y="13"/>
                </a:lnTo>
                <a:lnTo>
                  <a:pt x="213" y="4"/>
                </a:lnTo>
                <a:lnTo>
                  <a:pt x="255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56"/>
          <p:cNvSpPr>
            <a:spLocks noEditPoints="1"/>
          </p:cNvSpPr>
          <p:nvPr/>
        </p:nvSpPr>
        <p:spPr bwMode="auto">
          <a:xfrm>
            <a:off x="6302260" y="2402173"/>
            <a:ext cx="576262" cy="315913"/>
          </a:xfrm>
          <a:custGeom>
            <a:avLst/>
            <a:gdLst>
              <a:gd name="T0" fmla="*/ 2837 w 3630"/>
              <a:gd name="T1" fmla="*/ 1118 h 1989"/>
              <a:gd name="T2" fmla="*/ 2859 w 3630"/>
              <a:gd name="T3" fmla="*/ 1153 h 1989"/>
              <a:gd name="T4" fmla="*/ 2916 w 3630"/>
              <a:gd name="T5" fmla="*/ 1735 h 1989"/>
              <a:gd name="T6" fmla="*/ 2872 w 3630"/>
              <a:gd name="T7" fmla="*/ 1846 h 1989"/>
              <a:gd name="T8" fmla="*/ 2787 w 3630"/>
              <a:gd name="T9" fmla="*/ 1931 h 1989"/>
              <a:gd name="T10" fmla="*/ 2669 w 3630"/>
              <a:gd name="T11" fmla="*/ 1987 h 1989"/>
              <a:gd name="T12" fmla="*/ 2608 w 3630"/>
              <a:gd name="T13" fmla="*/ 1982 h 1989"/>
              <a:gd name="T14" fmla="*/ 2109 w 3630"/>
              <a:gd name="T15" fmla="*/ 1426 h 1989"/>
              <a:gd name="T16" fmla="*/ 2098 w 3630"/>
              <a:gd name="T17" fmla="*/ 1381 h 1989"/>
              <a:gd name="T18" fmla="*/ 2129 w 3630"/>
              <a:gd name="T19" fmla="*/ 1348 h 1989"/>
              <a:gd name="T20" fmla="*/ 740 w 3630"/>
              <a:gd name="T21" fmla="*/ 0 h 1989"/>
              <a:gd name="T22" fmla="*/ 2092 w 3630"/>
              <a:gd name="T23" fmla="*/ 345 h 1989"/>
              <a:gd name="T24" fmla="*/ 2336 w 3630"/>
              <a:gd name="T25" fmla="*/ 254 h 1989"/>
              <a:gd name="T26" fmla="*/ 2565 w 3630"/>
              <a:gd name="T27" fmla="*/ 178 h 1989"/>
              <a:gd name="T28" fmla="*/ 2770 w 3630"/>
              <a:gd name="T29" fmla="*/ 123 h 1989"/>
              <a:gd name="T30" fmla="*/ 2946 w 3630"/>
              <a:gd name="T31" fmla="*/ 91 h 1989"/>
              <a:gd name="T32" fmla="*/ 3127 w 3630"/>
              <a:gd name="T33" fmla="*/ 86 h 1989"/>
              <a:gd name="T34" fmla="*/ 2823 w 3630"/>
              <a:gd name="T35" fmla="*/ 388 h 1989"/>
              <a:gd name="T36" fmla="*/ 3476 w 3630"/>
              <a:gd name="T37" fmla="*/ 141 h 1989"/>
              <a:gd name="T38" fmla="*/ 3559 w 3630"/>
              <a:gd name="T39" fmla="*/ 187 h 1989"/>
              <a:gd name="T40" fmla="*/ 3611 w 3630"/>
              <a:gd name="T41" fmla="*/ 252 h 1989"/>
              <a:gd name="T42" fmla="*/ 3630 w 3630"/>
              <a:gd name="T43" fmla="*/ 340 h 1989"/>
              <a:gd name="T44" fmla="*/ 3597 w 3630"/>
              <a:gd name="T45" fmla="*/ 457 h 1989"/>
              <a:gd name="T46" fmla="*/ 3505 w 3630"/>
              <a:gd name="T47" fmla="*/ 572 h 1989"/>
              <a:gd name="T48" fmla="*/ 3359 w 3630"/>
              <a:gd name="T49" fmla="*/ 688 h 1989"/>
              <a:gd name="T50" fmla="*/ 3171 w 3630"/>
              <a:gd name="T51" fmla="*/ 803 h 1989"/>
              <a:gd name="T52" fmla="*/ 2946 w 3630"/>
              <a:gd name="T53" fmla="*/ 914 h 1989"/>
              <a:gd name="T54" fmla="*/ 2693 w 3630"/>
              <a:gd name="T55" fmla="*/ 1022 h 1989"/>
              <a:gd name="T56" fmla="*/ 2420 w 3630"/>
              <a:gd name="T57" fmla="*/ 1125 h 1989"/>
              <a:gd name="T58" fmla="*/ 2136 w 3630"/>
              <a:gd name="T59" fmla="*/ 1222 h 1989"/>
              <a:gd name="T60" fmla="*/ 1847 w 3630"/>
              <a:gd name="T61" fmla="*/ 1313 h 1989"/>
              <a:gd name="T62" fmla="*/ 1563 w 3630"/>
              <a:gd name="T63" fmla="*/ 1394 h 1989"/>
              <a:gd name="T64" fmla="*/ 1290 w 3630"/>
              <a:gd name="T65" fmla="*/ 1468 h 1989"/>
              <a:gd name="T66" fmla="*/ 1038 w 3630"/>
              <a:gd name="T67" fmla="*/ 1531 h 1989"/>
              <a:gd name="T68" fmla="*/ 814 w 3630"/>
              <a:gd name="T69" fmla="*/ 1583 h 1989"/>
              <a:gd name="T70" fmla="*/ 626 w 3630"/>
              <a:gd name="T71" fmla="*/ 1624 h 1989"/>
              <a:gd name="T72" fmla="*/ 483 w 3630"/>
              <a:gd name="T73" fmla="*/ 1650 h 1989"/>
              <a:gd name="T74" fmla="*/ 391 w 3630"/>
              <a:gd name="T75" fmla="*/ 1662 h 1989"/>
              <a:gd name="T76" fmla="*/ 314 w 3630"/>
              <a:gd name="T77" fmla="*/ 1661 h 1989"/>
              <a:gd name="T78" fmla="*/ 227 w 3630"/>
              <a:gd name="T79" fmla="*/ 1647 h 1989"/>
              <a:gd name="T80" fmla="*/ 155 w 3630"/>
              <a:gd name="T81" fmla="*/ 1616 h 1989"/>
              <a:gd name="T82" fmla="*/ 109 w 3630"/>
              <a:gd name="T83" fmla="*/ 1564 h 1989"/>
              <a:gd name="T84" fmla="*/ 102 w 3630"/>
              <a:gd name="T85" fmla="*/ 1497 h 1989"/>
              <a:gd name="T86" fmla="*/ 142 w 3630"/>
              <a:gd name="T87" fmla="*/ 1431 h 1989"/>
              <a:gd name="T88" fmla="*/ 226 w 3630"/>
              <a:gd name="T89" fmla="*/ 1349 h 1989"/>
              <a:gd name="T90" fmla="*/ 4 w 3630"/>
              <a:gd name="T91" fmla="*/ 951 h 1989"/>
              <a:gd name="T92" fmla="*/ 6 w 3630"/>
              <a:gd name="T93" fmla="*/ 891 h 1989"/>
              <a:gd name="T94" fmla="*/ 42 w 3630"/>
              <a:gd name="T95" fmla="*/ 843 h 1989"/>
              <a:gd name="T96" fmla="*/ 131 w 3630"/>
              <a:gd name="T97" fmla="*/ 807 h 1989"/>
              <a:gd name="T98" fmla="*/ 235 w 3630"/>
              <a:gd name="T99" fmla="*/ 806 h 1989"/>
              <a:gd name="T100" fmla="*/ 688 w 3630"/>
              <a:gd name="T101" fmla="*/ 1034 h 1989"/>
              <a:gd name="T102" fmla="*/ 977 w 3630"/>
              <a:gd name="T103" fmla="*/ 870 h 1989"/>
              <a:gd name="T104" fmla="*/ 436 w 3630"/>
              <a:gd name="T105" fmla="*/ 270 h 1989"/>
              <a:gd name="T106" fmla="*/ 396 w 3630"/>
              <a:gd name="T107" fmla="*/ 219 h 1989"/>
              <a:gd name="T108" fmla="*/ 396 w 3630"/>
              <a:gd name="T109" fmla="*/ 157 h 1989"/>
              <a:gd name="T110" fmla="*/ 437 w 3630"/>
              <a:gd name="T111" fmla="*/ 106 h 1989"/>
              <a:gd name="T112" fmla="*/ 591 w 3630"/>
              <a:gd name="T113" fmla="*/ 24 h 1989"/>
              <a:gd name="T114" fmla="*/ 740 w 3630"/>
              <a:gd name="T115" fmla="*/ 0 h 19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630" h="1989">
                <a:moveTo>
                  <a:pt x="2809" y="1110"/>
                </a:moveTo>
                <a:lnTo>
                  <a:pt x="2824" y="1112"/>
                </a:lnTo>
                <a:lnTo>
                  <a:pt x="2837" y="1118"/>
                </a:lnTo>
                <a:lnTo>
                  <a:pt x="2848" y="1127"/>
                </a:lnTo>
                <a:lnTo>
                  <a:pt x="2856" y="1139"/>
                </a:lnTo>
                <a:lnTo>
                  <a:pt x="2859" y="1153"/>
                </a:lnTo>
                <a:lnTo>
                  <a:pt x="2917" y="1653"/>
                </a:lnTo>
                <a:lnTo>
                  <a:pt x="2919" y="1695"/>
                </a:lnTo>
                <a:lnTo>
                  <a:pt x="2916" y="1735"/>
                </a:lnTo>
                <a:lnTo>
                  <a:pt x="2906" y="1775"/>
                </a:lnTo>
                <a:lnTo>
                  <a:pt x="2892" y="1812"/>
                </a:lnTo>
                <a:lnTo>
                  <a:pt x="2872" y="1846"/>
                </a:lnTo>
                <a:lnTo>
                  <a:pt x="2848" y="1878"/>
                </a:lnTo>
                <a:lnTo>
                  <a:pt x="2820" y="1907"/>
                </a:lnTo>
                <a:lnTo>
                  <a:pt x="2787" y="1931"/>
                </a:lnTo>
                <a:lnTo>
                  <a:pt x="2751" y="1952"/>
                </a:lnTo>
                <a:lnTo>
                  <a:pt x="2688" y="1981"/>
                </a:lnTo>
                <a:lnTo>
                  <a:pt x="2669" y="1987"/>
                </a:lnTo>
                <a:lnTo>
                  <a:pt x="2649" y="1989"/>
                </a:lnTo>
                <a:lnTo>
                  <a:pt x="2628" y="1987"/>
                </a:lnTo>
                <a:lnTo>
                  <a:pt x="2608" y="1982"/>
                </a:lnTo>
                <a:lnTo>
                  <a:pt x="2591" y="1971"/>
                </a:lnTo>
                <a:lnTo>
                  <a:pt x="2575" y="1956"/>
                </a:lnTo>
                <a:lnTo>
                  <a:pt x="2109" y="1426"/>
                </a:lnTo>
                <a:lnTo>
                  <a:pt x="2100" y="1412"/>
                </a:lnTo>
                <a:lnTo>
                  <a:pt x="2097" y="1397"/>
                </a:lnTo>
                <a:lnTo>
                  <a:pt x="2098" y="1381"/>
                </a:lnTo>
                <a:lnTo>
                  <a:pt x="2104" y="1368"/>
                </a:lnTo>
                <a:lnTo>
                  <a:pt x="2114" y="1356"/>
                </a:lnTo>
                <a:lnTo>
                  <a:pt x="2129" y="1348"/>
                </a:lnTo>
                <a:lnTo>
                  <a:pt x="2795" y="1113"/>
                </a:lnTo>
                <a:lnTo>
                  <a:pt x="2809" y="1110"/>
                </a:lnTo>
                <a:close/>
                <a:moveTo>
                  <a:pt x="740" y="0"/>
                </a:moveTo>
                <a:lnTo>
                  <a:pt x="791" y="5"/>
                </a:lnTo>
                <a:lnTo>
                  <a:pt x="842" y="15"/>
                </a:lnTo>
                <a:lnTo>
                  <a:pt x="2092" y="345"/>
                </a:lnTo>
                <a:lnTo>
                  <a:pt x="2176" y="313"/>
                </a:lnTo>
                <a:lnTo>
                  <a:pt x="2257" y="283"/>
                </a:lnTo>
                <a:lnTo>
                  <a:pt x="2336" y="254"/>
                </a:lnTo>
                <a:lnTo>
                  <a:pt x="2415" y="226"/>
                </a:lnTo>
                <a:lnTo>
                  <a:pt x="2492" y="201"/>
                </a:lnTo>
                <a:lnTo>
                  <a:pt x="2565" y="178"/>
                </a:lnTo>
                <a:lnTo>
                  <a:pt x="2636" y="157"/>
                </a:lnTo>
                <a:lnTo>
                  <a:pt x="2704" y="139"/>
                </a:lnTo>
                <a:lnTo>
                  <a:pt x="2770" y="123"/>
                </a:lnTo>
                <a:lnTo>
                  <a:pt x="2831" y="109"/>
                </a:lnTo>
                <a:lnTo>
                  <a:pt x="2891" y="98"/>
                </a:lnTo>
                <a:lnTo>
                  <a:pt x="2946" y="91"/>
                </a:lnTo>
                <a:lnTo>
                  <a:pt x="2996" y="86"/>
                </a:lnTo>
                <a:lnTo>
                  <a:pt x="3044" y="85"/>
                </a:lnTo>
                <a:lnTo>
                  <a:pt x="3127" y="86"/>
                </a:lnTo>
                <a:lnTo>
                  <a:pt x="3209" y="90"/>
                </a:lnTo>
                <a:lnTo>
                  <a:pt x="2831" y="260"/>
                </a:lnTo>
                <a:lnTo>
                  <a:pt x="2823" y="388"/>
                </a:lnTo>
                <a:lnTo>
                  <a:pt x="3406" y="119"/>
                </a:lnTo>
                <a:lnTo>
                  <a:pt x="3442" y="129"/>
                </a:lnTo>
                <a:lnTo>
                  <a:pt x="3476" y="141"/>
                </a:lnTo>
                <a:lnTo>
                  <a:pt x="3507" y="155"/>
                </a:lnTo>
                <a:lnTo>
                  <a:pt x="3534" y="169"/>
                </a:lnTo>
                <a:lnTo>
                  <a:pt x="3559" y="187"/>
                </a:lnTo>
                <a:lnTo>
                  <a:pt x="3581" y="205"/>
                </a:lnTo>
                <a:lnTo>
                  <a:pt x="3598" y="227"/>
                </a:lnTo>
                <a:lnTo>
                  <a:pt x="3611" y="252"/>
                </a:lnTo>
                <a:lnTo>
                  <a:pt x="3621" y="278"/>
                </a:lnTo>
                <a:lnTo>
                  <a:pt x="3628" y="308"/>
                </a:lnTo>
                <a:lnTo>
                  <a:pt x="3630" y="340"/>
                </a:lnTo>
                <a:lnTo>
                  <a:pt x="3627" y="378"/>
                </a:lnTo>
                <a:lnTo>
                  <a:pt x="3616" y="417"/>
                </a:lnTo>
                <a:lnTo>
                  <a:pt x="3597" y="457"/>
                </a:lnTo>
                <a:lnTo>
                  <a:pt x="3573" y="495"/>
                </a:lnTo>
                <a:lnTo>
                  <a:pt x="3542" y="534"/>
                </a:lnTo>
                <a:lnTo>
                  <a:pt x="3505" y="572"/>
                </a:lnTo>
                <a:lnTo>
                  <a:pt x="3462" y="611"/>
                </a:lnTo>
                <a:lnTo>
                  <a:pt x="3413" y="651"/>
                </a:lnTo>
                <a:lnTo>
                  <a:pt x="3359" y="688"/>
                </a:lnTo>
                <a:lnTo>
                  <a:pt x="3301" y="727"/>
                </a:lnTo>
                <a:lnTo>
                  <a:pt x="3238" y="765"/>
                </a:lnTo>
                <a:lnTo>
                  <a:pt x="3171" y="803"/>
                </a:lnTo>
                <a:lnTo>
                  <a:pt x="3100" y="840"/>
                </a:lnTo>
                <a:lnTo>
                  <a:pt x="3025" y="878"/>
                </a:lnTo>
                <a:lnTo>
                  <a:pt x="2946" y="914"/>
                </a:lnTo>
                <a:lnTo>
                  <a:pt x="2864" y="950"/>
                </a:lnTo>
                <a:lnTo>
                  <a:pt x="2780" y="987"/>
                </a:lnTo>
                <a:lnTo>
                  <a:pt x="2693" y="1022"/>
                </a:lnTo>
                <a:lnTo>
                  <a:pt x="2604" y="1057"/>
                </a:lnTo>
                <a:lnTo>
                  <a:pt x="2514" y="1091"/>
                </a:lnTo>
                <a:lnTo>
                  <a:pt x="2420" y="1125"/>
                </a:lnTo>
                <a:lnTo>
                  <a:pt x="2327" y="1159"/>
                </a:lnTo>
                <a:lnTo>
                  <a:pt x="2232" y="1190"/>
                </a:lnTo>
                <a:lnTo>
                  <a:pt x="2136" y="1222"/>
                </a:lnTo>
                <a:lnTo>
                  <a:pt x="2039" y="1253"/>
                </a:lnTo>
                <a:lnTo>
                  <a:pt x="1944" y="1283"/>
                </a:lnTo>
                <a:lnTo>
                  <a:pt x="1847" y="1313"/>
                </a:lnTo>
                <a:lnTo>
                  <a:pt x="1751" y="1340"/>
                </a:lnTo>
                <a:lnTo>
                  <a:pt x="1657" y="1368"/>
                </a:lnTo>
                <a:lnTo>
                  <a:pt x="1563" y="1394"/>
                </a:lnTo>
                <a:lnTo>
                  <a:pt x="1470" y="1420"/>
                </a:lnTo>
                <a:lnTo>
                  <a:pt x="1379" y="1444"/>
                </a:lnTo>
                <a:lnTo>
                  <a:pt x="1290" y="1468"/>
                </a:lnTo>
                <a:lnTo>
                  <a:pt x="1203" y="1490"/>
                </a:lnTo>
                <a:lnTo>
                  <a:pt x="1120" y="1511"/>
                </a:lnTo>
                <a:lnTo>
                  <a:pt x="1038" y="1531"/>
                </a:lnTo>
                <a:lnTo>
                  <a:pt x="960" y="1550"/>
                </a:lnTo>
                <a:lnTo>
                  <a:pt x="886" y="1567"/>
                </a:lnTo>
                <a:lnTo>
                  <a:pt x="814" y="1583"/>
                </a:lnTo>
                <a:lnTo>
                  <a:pt x="747" y="1598"/>
                </a:lnTo>
                <a:lnTo>
                  <a:pt x="684" y="1611"/>
                </a:lnTo>
                <a:lnTo>
                  <a:pt x="626" y="1624"/>
                </a:lnTo>
                <a:lnTo>
                  <a:pt x="573" y="1633"/>
                </a:lnTo>
                <a:lnTo>
                  <a:pt x="525" y="1642"/>
                </a:lnTo>
                <a:lnTo>
                  <a:pt x="483" y="1650"/>
                </a:lnTo>
                <a:lnTo>
                  <a:pt x="446" y="1656"/>
                </a:lnTo>
                <a:lnTo>
                  <a:pt x="415" y="1660"/>
                </a:lnTo>
                <a:lnTo>
                  <a:pt x="391" y="1662"/>
                </a:lnTo>
                <a:lnTo>
                  <a:pt x="374" y="1663"/>
                </a:lnTo>
                <a:lnTo>
                  <a:pt x="343" y="1663"/>
                </a:lnTo>
                <a:lnTo>
                  <a:pt x="314" y="1661"/>
                </a:lnTo>
                <a:lnTo>
                  <a:pt x="284" y="1658"/>
                </a:lnTo>
                <a:lnTo>
                  <a:pt x="255" y="1653"/>
                </a:lnTo>
                <a:lnTo>
                  <a:pt x="227" y="1647"/>
                </a:lnTo>
                <a:lnTo>
                  <a:pt x="200" y="1639"/>
                </a:lnTo>
                <a:lnTo>
                  <a:pt x="176" y="1628"/>
                </a:lnTo>
                <a:lnTo>
                  <a:pt x="155" y="1616"/>
                </a:lnTo>
                <a:lnTo>
                  <a:pt x="136" y="1602"/>
                </a:lnTo>
                <a:lnTo>
                  <a:pt x="121" y="1584"/>
                </a:lnTo>
                <a:lnTo>
                  <a:pt x="109" y="1564"/>
                </a:lnTo>
                <a:lnTo>
                  <a:pt x="101" y="1541"/>
                </a:lnTo>
                <a:lnTo>
                  <a:pt x="99" y="1516"/>
                </a:lnTo>
                <a:lnTo>
                  <a:pt x="102" y="1497"/>
                </a:lnTo>
                <a:lnTo>
                  <a:pt x="110" y="1477"/>
                </a:lnTo>
                <a:lnTo>
                  <a:pt x="123" y="1455"/>
                </a:lnTo>
                <a:lnTo>
                  <a:pt x="142" y="1431"/>
                </a:lnTo>
                <a:lnTo>
                  <a:pt x="165" y="1405"/>
                </a:lnTo>
                <a:lnTo>
                  <a:pt x="193" y="1378"/>
                </a:lnTo>
                <a:lnTo>
                  <a:pt x="226" y="1349"/>
                </a:lnTo>
                <a:lnTo>
                  <a:pt x="226" y="1349"/>
                </a:lnTo>
                <a:lnTo>
                  <a:pt x="12" y="971"/>
                </a:lnTo>
                <a:lnTo>
                  <a:pt x="4" y="951"/>
                </a:lnTo>
                <a:lnTo>
                  <a:pt x="0" y="930"/>
                </a:lnTo>
                <a:lnTo>
                  <a:pt x="1" y="911"/>
                </a:lnTo>
                <a:lnTo>
                  <a:pt x="6" y="891"/>
                </a:lnTo>
                <a:lnTo>
                  <a:pt x="14" y="873"/>
                </a:lnTo>
                <a:lnTo>
                  <a:pt x="26" y="857"/>
                </a:lnTo>
                <a:lnTo>
                  <a:pt x="42" y="843"/>
                </a:lnTo>
                <a:lnTo>
                  <a:pt x="61" y="832"/>
                </a:lnTo>
                <a:lnTo>
                  <a:pt x="98" y="818"/>
                </a:lnTo>
                <a:lnTo>
                  <a:pt x="131" y="807"/>
                </a:lnTo>
                <a:lnTo>
                  <a:pt x="166" y="802"/>
                </a:lnTo>
                <a:lnTo>
                  <a:pt x="200" y="802"/>
                </a:lnTo>
                <a:lnTo>
                  <a:pt x="235" y="806"/>
                </a:lnTo>
                <a:lnTo>
                  <a:pt x="268" y="815"/>
                </a:lnTo>
                <a:lnTo>
                  <a:pt x="301" y="829"/>
                </a:lnTo>
                <a:lnTo>
                  <a:pt x="688" y="1034"/>
                </a:lnTo>
                <a:lnTo>
                  <a:pt x="780" y="980"/>
                </a:lnTo>
                <a:lnTo>
                  <a:pt x="877" y="925"/>
                </a:lnTo>
                <a:lnTo>
                  <a:pt x="977" y="870"/>
                </a:lnTo>
                <a:lnTo>
                  <a:pt x="1080" y="815"/>
                </a:lnTo>
                <a:lnTo>
                  <a:pt x="1187" y="759"/>
                </a:lnTo>
                <a:lnTo>
                  <a:pt x="436" y="270"/>
                </a:lnTo>
                <a:lnTo>
                  <a:pt x="418" y="256"/>
                </a:lnTo>
                <a:lnTo>
                  <a:pt x="405" y="238"/>
                </a:lnTo>
                <a:lnTo>
                  <a:pt x="396" y="219"/>
                </a:lnTo>
                <a:lnTo>
                  <a:pt x="392" y="199"/>
                </a:lnTo>
                <a:lnTo>
                  <a:pt x="392" y="178"/>
                </a:lnTo>
                <a:lnTo>
                  <a:pt x="396" y="157"/>
                </a:lnTo>
                <a:lnTo>
                  <a:pt x="406" y="138"/>
                </a:lnTo>
                <a:lnTo>
                  <a:pt x="419" y="121"/>
                </a:lnTo>
                <a:lnTo>
                  <a:pt x="437" y="106"/>
                </a:lnTo>
                <a:lnTo>
                  <a:pt x="498" y="68"/>
                </a:lnTo>
                <a:lnTo>
                  <a:pt x="543" y="43"/>
                </a:lnTo>
                <a:lnTo>
                  <a:pt x="591" y="24"/>
                </a:lnTo>
                <a:lnTo>
                  <a:pt x="639" y="10"/>
                </a:lnTo>
                <a:lnTo>
                  <a:pt x="690" y="3"/>
                </a:lnTo>
                <a:lnTo>
                  <a:pt x="74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3" name="Group 87"/>
          <p:cNvGrpSpPr/>
          <p:nvPr/>
        </p:nvGrpSpPr>
        <p:grpSpPr>
          <a:xfrm>
            <a:off x="7297893" y="2324386"/>
            <a:ext cx="577850" cy="465137"/>
            <a:chOff x="6267450" y="3502026"/>
            <a:chExt cx="577850" cy="465137"/>
          </a:xfrm>
          <a:solidFill>
            <a:schemeClr val="accent1"/>
          </a:solidFill>
        </p:grpSpPr>
        <p:sp>
          <p:nvSpPr>
            <p:cNvPr id="24" name="Freeform 65"/>
            <p:cNvSpPr>
              <a:spLocks/>
            </p:cNvSpPr>
            <p:nvPr/>
          </p:nvSpPr>
          <p:spPr bwMode="auto">
            <a:xfrm>
              <a:off x="6299200" y="3752851"/>
              <a:ext cx="525463" cy="141288"/>
            </a:xfrm>
            <a:custGeom>
              <a:avLst/>
              <a:gdLst>
                <a:gd name="T0" fmla="*/ 106 w 3312"/>
                <a:gd name="T1" fmla="*/ 0 h 890"/>
                <a:gd name="T2" fmla="*/ 3217 w 3312"/>
                <a:gd name="T3" fmla="*/ 0 h 890"/>
                <a:gd name="T4" fmla="*/ 3241 w 3312"/>
                <a:gd name="T5" fmla="*/ 2 h 890"/>
                <a:gd name="T6" fmla="*/ 3262 w 3312"/>
                <a:gd name="T7" fmla="*/ 9 h 890"/>
                <a:gd name="T8" fmla="*/ 3280 w 3312"/>
                <a:gd name="T9" fmla="*/ 20 h 890"/>
                <a:gd name="T10" fmla="*/ 3294 w 3312"/>
                <a:gd name="T11" fmla="*/ 34 h 890"/>
                <a:gd name="T12" fmla="*/ 3304 w 3312"/>
                <a:gd name="T13" fmla="*/ 52 h 890"/>
                <a:gd name="T14" fmla="*/ 3311 w 3312"/>
                <a:gd name="T15" fmla="*/ 72 h 890"/>
                <a:gd name="T16" fmla="*/ 3312 w 3312"/>
                <a:gd name="T17" fmla="*/ 94 h 890"/>
                <a:gd name="T18" fmla="*/ 3309 w 3312"/>
                <a:gd name="T19" fmla="*/ 118 h 890"/>
                <a:gd name="T20" fmla="*/ 3104 w 3312"/>
                <a:gd name="T21" fmla="*/ 811 h 890"/>
                <a:gd name="T22" fmla="*/ 3012 w 3312"/>
                <a:gd name="T23" fmla="*/ 785 h 890"/>
                <a:gd name="T24" fmla="*/ 2916 w 3312"/>
                <a:gd name="T25" fmla="*/ 762 h 890"/>
                <a:gd name="T26" fmla="*/ 2820 w 3312"/>
                <a:gd name="T27" fmla="*/ 742 h 890"/>
                <a:gd name="T28" fmla="*/ 2721 w 3312"/>
                <a:gd name="T29" fmla="*/ 726 h 890"/>
                <a:gd name="T30" fmla="*/ 2619 w 3312"/>
                <a:gd name="T31" fmla="*/ 714 h 890"/>
                <a:gd name="T32" fmla="*/ 2540 w 3312"/>
                <a:gd name="T33" fmla="*/ 710 h 890"/>
                <a:gd name="T34" fmla="*/ 2460 w 3312"/>
                <a:gd name="T35" fmla="*/ 712 h 890"/>
                <a:gd name="T36" fmla="*/ 2382 w 3312"/>
                <a:gd name="T37" fmla="*/ 720 h 890"/>
                <a:gd name="T38" fmla="*/ 2303 w 3312"/>
                <a:gd name="T39" fmla="*/ 732 h 890"/>
                <a:gd name="T40" fmla="*/ 2224 w 3312"/>
                <a:gd name="T41" fmla="*/ 747 h 890"/>
                <a:gd name="T42" fmla="*/ 2147 w 3312"/>
                <a:gd name="T43" fmla="*/ 766 h 890"/>
                <a:gd name="T44" fmla="*/ 2069 w 3312"/>
                <a:gd name="T45" fmla="*/ 785 h 890"/>
                <a:gd name="T46" fmla="*/ 1992 w 3312"/>
                <a:gd name="T47" fmla="*/ 806 h 890"/>
                <a:gd name="T48" fmla="*/ 1909 w 3312"/>
                <a:gd name="T49" fmla="*/ 828 h 890"/>
                <a:gd name="T50" fmla="*/ 1827 w 3312"/>
                <a:gd name="T51" fmla="*/ 849 h 890"/>
                <a:gd name="T52" fmla="*/ 1746 w 3312"/>
                <a:gd name="T53" fmla="*/ 867 h 890"/>
                <a:gd name="T54" fmla="*/ 1667 w 3312"/>
                <a:gd name="T55" fmla="*/ 880 h 890"/>
                <a:gd name="T56" fmla="*/ 1588 w 3312"/>
                <a:gd name="T57" fmla="*/ 888 h 890"/>
                <a:gd name="T58" fmla="*/ 1505 w 3312"/>
                <a:gd name="T59" fmla="*/ 890 h 890"/>
                <a:gd name="T60" fmla="*/ 1405 w 3312"/>
                <a:gd name="T61" fmla="*/ 886 h 890"/>
                <a:gd name="T62" fmla="*/ 1304 w 3312"/>
                <a:gd name="T63" fmla="*/ 878 h 890"/>
                <a:gd name="T64" fmla="*/ 1204 w 3312"/>
                <a:gd name="T65" fmla="*/ 863 h 890"/>
                <a:gd name="T66" fmla="*/ 1103 w 3312"/>
                <a:gd name="T67" fmla="*/ 846 h 890"/>
                <a:gd name="T68" fmla="*/ 1001 w 3312"/>
                <a:gd name="T69" fmla="*/ 827 h 890"/>
                <a:gd name="T70" fmla="*/ 877 w 3312"/>
                <a:gd name="T71" fmla="*/ 805 h 890"/>
                <a:gd name="T72" fmla="*/ 749 w 3312"/>
                <a:gd name="T73" fmla="*/ 784 h 890"/>
                <a:gd name="T74" fmla="*/ 670 w 3312"/>
                <a:gd name="T75" fmla="*/ 775 h 890"/>
                <a:gd name="T76" fmla="*/ 589 w 3312"/>
                <a:gd name="T77" fmla="*/ 773 h 890"/>
                <a:gd name="T78" fmla="*/ 497 w 3312"/>
                <a:gd name="T79" fmla="*/ 776 h 890"/>
                <a:gd name="T80" fmla="*/ 406 w 3312"/>
                <a:gd name="T81" fmla="*/ 786 h 890"/>
                <a:gd name="T82" fmla="*/ 318 w 3312"/>
                <a:gd name="T83" fmla="*/ 801 h 890"/>
                <a:gd name="T84" fmla="*/ 230 w 3312"/>
                <a:gd name="T85" fmla="*/ 820 h 890"/>
                <a:gd name="T86" fmla="*/ 3 w 3312"/>
                <a:gd name="T87" fmla="*/ 120 h 890"/>
                <a:gd name="T88" fmla="*/ 0 w 3312"/>
                <a:gd name="T89" fmla="*/ 96 h 890"/>
                <a:gd name="T90" fmla="*/ 5 w 3312"/>
                <a:gd name="T91" fmla="*/ 74 h 890"/>
                <a:gd name="T92" fmla="*/ 13 w 3312"/>
                <a:gd name="T93" fmla="*/ 53 h 890"/>
                <a:gd name="T94" fmla="*/ 25 w 3312"/>
                <a:gd name="T95" fmla="*/ 35 h 890"/>
                <a:gd name="T96" fmla="*/ 40 w 3312"/>
                <a:gd name="T97" fmla="*/ 21 h 890"/>
                <a:gd name="T98" fmla="*/ 59 w 3312"/>
                <a:gd name="T99" fmla="*/ 10 h 890"/>
                <a:gd name="T100" fmla="*/ 81 w 3312"/>
                <a:gd name="T101" fmla="*/ 2 h 890"/>
                <a:gd name="T102" fmla="*/ 106 w 3312"/>
                <a:gd name="T103" fmla="*/ 0 h 8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312" h="890">
                  <a:moveTo>
                    <a:pt x="106" y="0"/>
                  </a:moveTo>
                  <a:lnTo>
                    <a:pt x="3217" y="0"/>
                  </a:lnTo>
                  <a:lnTo>
                    <a:pt x="3241" y="2"/>
                  </a:lnTo>
                  <a:lnTo>
                    <a:pt x="3262" y="9"/>
                  </a:lnTo>
                  <a:lnTo>
                    <a:pt x="3280" y="20"/>
                  </a:lnTo>
                  <a:lnTo>
                    <a:pt x="3294" y="34"/>
                  </a:lnTo>
                  <a:lnTo>
                    <a:pt x="3304" y="52"/>
                  </a:lnTo>
                  <a:lnTo>
                    <a:pt x="3311" y="72"/>
                  </a:lnTo>
                  <a:lnTo>
                    <a:pt x="3312" y="94"/>
                  </a:lnTo>
                  <a:lnTo>
                    <a:pt x="3309" y="118"/>
                  </a:lnTo>
                  <a:lnTo>
                    <a:pt x="3104" y="811"/>
                  </a:lnTo>
                  <a:lnTo>
                    <a:pt x="3012" y="785"/>
                  </a:lnTo>
                  <a:lnTo>
                    <a:pt x="2916" y="762"/>
                  </a:lnTo>
                  <a:lnTo>
                    <a:pt x="2820" y="742"/>
                  </a:lnTo>
                  <a:lnTo>
                    <a:pt x="2721" y="726"/>
                  </a:lnTo>
                  <a:lnTo>
                    <a:pt x="2619" y="714"/>
                  </a:lnTo>
                  <a:lnTo>
                    <a:pt x="2540" y="710"/>
                  </a:lnTo>
                  <a:lnTo>
                    <a:pt x="2460" y="712"/>
                  </a:lnTo>
                  <a:lnTo>
                    <a:pt x="2382" y="720"/>
                  </a:lnTo>
                  <a:lnTo>
                    <a:pt x="2303" y="732"/>
                  </a:lnTo>
                  <a:lnTo>
                    <a:pt x="2224" y="747"/>
                  </a:lnTo>
                  <a:lnTo>
                    <a:pt x="2147" y="766"/>
                  </a:lnTo>
                  <a:lnTo>
                    <a:pt x="2069" y="785"/>
                  </a:lnTo>
                  <a:lnTo>
                    <a:pt x="1992" y="806"/>
                  </a:lnTo>
                  <a:lnTo>
                    <a:pt x="1909" y="828"/>
                  </a:lnTo>
                  <a:lnTo>
                    <a:pt x="1827" y="849"/>
                  </a:lnTo>
                  <a:lnTo>
                    <a:pt x="1746" y="867"/>
                  </a:lnTo>
                  <a:lnTo>
                    <a:pt x="1667" y="880"/>
                  </a:lnTo>
                  <a:lnTo>
                    <a:pt x="1588" y="888"/>
                  </a:lnTo>
                  <a:lnTo>
                    <a:pt x="1505" y="890"/>
                  </a:lnTo>
                  <a:lnTo>
                    <a:pt x="1405" y="886"/>
                  </a:lnTo>
                  <a:lnTo>
                    <a:pt x="1304" y="878"/>
                  </a:lnTo>
                  <a:lnTo>
                    <a:pt x="1204" y="863"/>
                  </a:lnTo>
                  <a:lnTo>
                    <a:pt x="1103" y="846"/>
                  </a:lnTo>
                  <a:lnTo>
                    <a:pt x="1001" y="827"/>
                  </a:lnTo>
                  <a:lnTo>
                    <a:pt x="877" y="805"/>
                  </a:lnTo>
                  <a:lnTo>
                    <a:pt x="749" y="784"/>
                  </a:lnTo>
                  <a:lnTo>
                    <a:pt x="670" y="775"/>
                  </a:lnTo>
                  <a:lnTo>
                    <a:pt x="589" y="773"/>
                  </a:lnTo>
                  <a:lnTo>
                    <a:pt x="497" y="776"/>
                  </a:lnTo>
                  <a:lnTo>
                    <a:pt x="406" y="786"/>
                  </a:lnTo>
                  <a:lnTo>
                    <a:pt x="318" y="801"/>
                  </a:lnTo>
                  <a:lnTo>
                    <a:pt x="230" y="820"/>
                  </a:lnTo>
                  <a:lnTo>
                    <a:pt x="3" y="120"/>
                  </a:lnTo>
                  <a:lnTo>
                    <a:pt x="0" y="96"/>
                  </a:lnTo>
                  <a:lnTo>
                    <a:pt x="5" y="74"/>
                  </a:lnTo>
                  <a:lnTo>
                    <a:pt x="13" y="53"/>
                  </a:lnTo>
                  <a:lnTo>
                    <a:pt x="25" y="35"/>
                  </a:lnTo>
                  <a:lnTo>
                    <a:pt x="40" y="21"/>
                  </a:lnTo>
                  <a:lnTo>
                    <a:pt x="59" y="10"/>
                  </a:lnTo>
                  <a:lnTo>
                    <a:pt x="81" y="2"/>
                  </a:lnTo>
                  <a:lnTo>
                    <a:pt x="10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11233F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Rectangle 66"/>
            <p:cNvSpPr>
              <a:spLocks noChangeArrowheads="1"/>
            </p:cNvSpPr>
            <p:nvPr/>
          </p:nvSpPr>
          <p:spPr bwMode="auto">
            <a:xfrm>
              <a:off x="6429375" y="3695701"/>
              <a:ext cx="71438" cy="4127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11233F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Rectangle 67"/>
            <p:cNvSpPr>
              <a:spLocks noChangeArrowheads="1"/>
            </p:cNvSpPr>
            <p:nvPr/>
          </p:nvSpPr>
          <p:spPr bwMode="auto">
            <a:xfrm>
              <a:off x="6516688" y="3695701"/>
              <a:ext cx="71438" cy="4127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11233F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Rectangle 68"/>
            <p:cNvSpPr>
              <a:spLocks noChangeArrowheads="1"/>
            </p:cNvSpPr>
            <p:nvPr/>
          </p:nvSpPr>
          <p:spPr bwMode="auto">
            <a:xfrm>
              <a:off x="6343650" y="3695701"/>
              <a:ext cx="69850" cy="4127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11233F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Rectangle 69"/>
            <p:cNvSpPr>
              <a:spLocks noChangeArrowheads="1"/>
            </p:cNvSpPr>
            <p:nvPr/>
          </p:nvSpPr>
          <p:spPr bwMode="auto">
            <a:xfrm>
              <a:off x="6429375" y="3636963"/>
              <a:ext cx="71438" cy="4286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11233F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Rectangle 70"/>
            <p:cNvSpPr>
              <a:spLocks noChangeArrowheads="1"/>
            </p:cNvSpPr>
            <p:nvPr/>
          </p:nvSpPr>
          <p:spPr bwMode="auto">
            <a:xfrm>
              <a:off x="6343650" y="3636963"/>
              <a:ext cx="69850" cy="4286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11233F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Rectangle 71"/>
            <p:cNvSpPr>
              <a:spLocks noChangeArrowheads="1"/>
            </p:cNvSpPr>
            <p:nvPr/>
          </p:nvSpPr>
          <p:spPr bwMode="auto">
            <a:xfrm>
              <a:off x="6516688" y="3636963"/>
              <a:ext cx="71438" cy="42863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11233F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Rectangle 72"/>
            <p:cNvSpPr>
              <a:spLocks noChangeArrowheads="1"/>
            </p:cNvSpPr>
            <p:nvPr/>
          </p:nvSpPr>
          <p:spPr bwMode="auto">
            <a:xfrm>
              <a:off x="6429375" y="3579813"/>
              <a:ext cx="71438" cy="4127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11233F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Rectangle 73"/>
            <p:cNvSpPr>
              <a:spLocks noChangeArrowheads="1"/>
            </p:cNvSpPr>
            <p:nvPr/>
          </p:nvSpPr>
          <p:spPr bwMode="auto">
            <a:xfrm>
              <a:off x="6343650" y="3579813"/>
              <a:ext cx="69850" cy="4127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11233F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Freeform 74"/>
            <p:cNvSpPr>
              <a:spLocks noEditPoints="1"/>
            </p:cNvSpPr>
            <p:nvPr/>
          </p:nvSpPr>
          <p:spPr bwMode="auto">
            <a:xfrm>
              <a:off x="6618288" y="3502026"/>
              <a:ext cx="195263" cy="234950"/>
            </a:xfrm>
            <a:custGeom>
              <a:avLst/>
              <a:gdLst>
                <a:gd name="T0" fmla="*/ 872 w 1230"/>
                <a:gd name="T1" fmla="*/ 509 h 1481"/>
                <a:gd name="T2" fmla="*/ 857 w 1230"/>
                <a:gd name="T3" fmla="*/ 525 h 1481"/>
                <a:gd name="T4" fmla="*/ 854 w 1230"/>
                <a:gd name="T5" fmla="*/ 628 h 1481"/>
                <a:gd name="T6" fmla="*/ 863 w 1230"/>
                <a:gd name="T7" fmla="*/ 650 h 1481"/>
                <a:gd name="T8" fmla="*/ 884 w 1230"/>
                <a:gd name="T9" fmla="*/ 659 h 1481"/>
                <a:gd name="T10" fmla="*/ 987 w 1230"/>
                <a:gd name="T11" fmla="*/ 657 h 1481"/>
                <a:gd name="T12" fmla="*/ 1004 w 1230"/>
                <a:gd name="T13" fmla="*/ 640 h 1481"/>
                <a:gd name="T14" fmla="*/ 1006 w 1230"/>
                <a:gd name="T15" fmla="*/ 537 h 1481"/>
                <a:gd name="T16" fmla="*/ 997 w 1230"/>
                <a:gd name="T17" fmla="*/ 515 h 1481"/>
                <a:gd name="T18" fmla="*/ 976 w 1230"/>
                <a:gd name="T19" fmla="*/ 506 h 1481"/>
                <a:gd name="T20" fmla="*/ 579 w 1230"/>
                <a:gd name="T21" fmla="*/ 506 h 1481"/>
                <a:gd name="T22" fmla="*/ 558 w 1230"/>
                <a:gd name="T23" fmla="*/ 515 h 1481"/>
                <a:gd name="T24" fmla="*/ 549 w 1230"/>
                <a:gd name="T25" fmla="*/ 537 h 1481"/>
                <a:gd name="T26" fmla="*/ 552 w 1230"/>
                <a:gd name="T27" fmla="*/ 640 h 1481"/>
                <a:gd name="T28" fmla="*/ 567 w 1230"/>
                <a:gd name="T29" fmla="*/ 657 h 1481"/>
                <a:gd name="T30" fmla="*/ 671 w 1230"/>
                <a:gd name="T31" fmla="*/ 659 h 1481"/>
                <a:gd name="T32" fmla="*/ 676 w 1230"/>
                <a:gd name="T33" fmla="*/ 658 h 1481"/>
                <a:gd name="T34" fmla="*/ 693 w 1230"/>
                <a:gd name="T35" fmla="*/ 648 h 1481"/>
                <a:gd name="T36" fmla="*/ 701 w 1230"/>
                <a:gd name="T37" fmla="*/ 628 h 1481"/>
                <a:gd name="T38" fmla="*/ 699 w 1230"/>
                <a:gd name="T39" fmla="*/ 526 h 1481"/>
                <a:gd name="T40" fmla="*/ 686 w 1230"/>
                <a:gd name="T41" fmla="*/ 511 h 1481"/>
                <a:gd name="T42" fmla="*/ 674 w 1230"/>
                <a:gd name="T43" fmla="*/ 506 h 1481"/>
                <a:gd name="T44" fmla="*/ 579 w 1230"/>
                <a:gd name="T45" fmla="*/ 506 h 1481"/>
                <a:gd name="T46" fmla="*/ 262 w 1230"/>
                <a:gd name="T47" fmla="*/ 509 h 1481"/>
                <a:gd name="T48" fmla="*/ 247 w 1230"/>
                <a:gd name="T49" fmla="*/ 525 h 1481"/>
                <a:gd name="T50" fmla="*/ 244 w 1230"/>
                <a:gd name="T51" fmla="*/ 628 h 1481"/>
                <a:gd name="T52" fmla="*/ 253 w 1230"/>
                <a:gd name="T53" fmla="*/ 650 h 1481"/>
                <a:gd name="T54" fmla="*/ 274 w 1230"/>
                <a:gd name="T55" fmla="*/ 659 h 1481"/>
                <a:gd name="T56" fmla="*/ 377 w 1230"/>
                <a:gd name="T57" fmla="*/ 657 h 1481"/>
                <a:gd name="T58" fmla="*/ 394 w 1230"/>
                <a:gd name="T59" fmla="*/ 640 h 1481"/>
                <a:gd name="T60" fmla="*/ 396 w 1230"/>
                <a:gd name="T61" fmla="*/ 537 h 1481"/>
                <a:gd name="T62" fmla="*/ 387 w 1230"/>
                <a:gd name="T63" fmla="*/ 515 h 1481"/>
                <a:gd name="T64" fmla="*/ 366 w 1230"/>
                <a:gd name="T65" fmla="*/ 506 h 1481"/>
                <a:gd name="T66" fmla="*/ 676 w 1230"/>
                <a:gd name="T67" fmla="*/ 0 h 1481"/>
                <a:gd name="T68" fmla="*/ 819 w 1230"/>
                <a:gd name="T69" fmla="*/ 415 h 1481"/>
                <a:gd name="T70" fmla="*/ 1093 w 1230"/>
                <a:gd name="T71" fmla="*/ 689 h 1481"/>
                <a:gd name="T72" fmla="*/ 1230 w 1230"/>
                <a:gd name="T73" fmla="*/ 841 h 1481"/>
                <a:gd name="T74" fmla="*/ 1093 w 1230"/>
                <a:gd name="T75" fmla="*/ 1481 h 1481"/>
                <a:gd name="T76" fmla="*/ 422 w 1230"/>
                <a:gd name="T77" fmla="*/ 1155 h 1481"/>
                <a:gd name="T78" fmla="*/ 137 w 1230"/>
                <a:gd name="T79" fmla="*/ 841 h 1481"/>
                <a:gd name="T80" fmla="*/ 0 w 1230"/>
                <a:gd name="T81" fmla="*/ 689 h 1481"/>
                <a:gd name="T82" fmla="*/ 137 w 1230"/>
                <a:gd name="T83" fmla="*/ 415 h 1481"/>
                <a:gd name="T84" fmla="*/ 676 w 1230"/>
                <a:gd name="T85" fmla="*/ 0 h 1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230" h="1481">
                  <a:moveTo>
                    <a:pt x="884" y="506"/>
                  </a:moveTo>
                  <a:lnTo>
                    <a:pt x="872" y="509"/>
                  </a:lnTo>
                  <a:lnTo>
                    <a:pt x="863" y="515"/>
                  </a:lnTo>
                  <a:lnTo>
                    <a:pt x="857" y="525"/>
                  </a:lnTo>
                  <a:lnTo>
                    <a:pt x="854" y="537"/>
                  </a:lnTo>
                  <a:lnTo>
                    <a:pt x="854" y="628"/>
                  </a:lnTo>
                  <a:lnTo>
                    <a:pt x="857" y="640"/>
                  </a:lnTo>
                  <a:lnTo>
                    <a:pt x="863" y="650"/>
                  </a:lnTo>
                  <a:lnTo>
                    <a:pt x="872" y="657"/>
                  </a:lnTo>
                  <a:lnTo>
                    <a:pt x="884" y="659"/>
                  </a:lnTo>
                  <a:lnTo>
                    <a:pt x="976" y="659"/>
                  </a:lnTo>
                  <a:lnTo>
                    <a:pt x="987" y="657"/>
                  </a:lnTo>
                  <a:lnTo>
                    <a:pt x="997" y="650"/>
                  </a:lnTo>
                  <a:lnTo>
                    <a:pt x="1004" y="640"/>
                  </a:lnTo>
                  <a:lnTo>
                    <a:pt x="1006" y="628"/>
                  </a:lnTo>
                  <a:lnTo>
                    <a:pt x="1006" y="537"/>
                  </a:lnTo>
                  <a:lnTo>
                    <a:pt x="1004" y="525"/>
                  </a:lnTo>
                  <a:lnTo>
                    <a:pt x="997" y="515"/>
                  </a:lnTo>
                  <a:lnTo>
                    <a:pt x="987" y="509"/>
                  </a:lnTo>
                  <a:lnTo>
                    <a:pt x="976" y="506"/>
                  </a:lnTo>
                  <a:lnTo>
                    <a:pt x="884" y="506"/>
                  </a:lnTo>
                  <a:close/>
                  <a:moveTo>
                    <a:pt x="579" y="506"/>
                  </a:moveTo>
                  <a:lnTo>
                    <a:pt x="567" y="509"/>
                  </a:lnTo>
                  <a:lnTo>
                    <a:pt x="558" y="515"/>
                  </a:lnTo>
                  <a:lnTo>
                    <a:pt x="552" y="525"/>
                  </a:lnTo>
                  <a:lnTo>
                    <a:pt x="549" y="537"/>
                  </a:lnTo>
                  <a:lnTo>
                    <a:pt x="549" y="628"/>
                  </a:lnTo>
                  <a:lnTo>
                    <a:pt x="552" y="640"/>
                  </a:lnTo>
                  <a:lnTo>
                    <a:pt x="558" y="650"/>
                  </a:lnTo>
                  <a:lnTo>
                    <a:pt x="567" y="657"/>
                  </a:lnTo>
                  <a:lnTo>
                    <a:pt x="579" y="659"/>
                  </a:lnTo>
                  <a:lnTo>
                    <a:pt x="671" y="659"/>
                  </a:lnTo>
                  <a:lnTo>
                    <a:pt x="674" y="658"/>
                  </a:lnTo>
                  <a:lnTo>
                    <a:pt x="676" y="658"/>
                  </a:lnTo>
                  <a:lnTo>
                    <a:pt x="686" y="653"/>
                  </a:lnTo>
                  <a:lnTo>
                    <a:pt x="693" y="648"/>
                  </a:lnTo>
                  <a:lnTo>
                    <a:pt x="699" y="639"/>
                  </a:lnTo>
                  <a:lnTo>
                    <a:pt x="701" y="628"/>
                  </a:lnTo>
                  <a:lnTo>
                    <a:pt x="701" y="537"/>
                  </a:lnTo>
                  <a:lnTo>
                    <a:pt x="699" y="526"/>
                  </a:lnTo>
                  <a:lnTo>
                    <a:pt x="693" y="518"/>
                  </a:lnTo>
                  <a:lnTo>
                    <a:pt x="686" y="511"/>
                  </a:lnTo>
                  <a:lnTo>
                    <a:pt x="676" y="508"/>
                  </a:lnTo>
                  <a:lnTo>
                    <a:pt x="674" y="506"/>
                  </a:lnTo>
                  <a:lnTo>
                    <a:pt x="671" y="506"/>
                  </a:lnTo>
                  <a:lnTo>
                    <a:pt x="579" y="506"/>
                  </a:lnTo>
                  <a:close/>
                  <a:moveTo>
                    <a:pt x="274" y="506"/>
                  </a:moveTo>
                  <a:lnTo>
                    <a:pt x="262" y="509"/>
                  </a:lnTo>
                  <a:lnTo>
                    <a:pt x="253" y="515"/>
                  </a:lnTo>
                  <a:lnTo>
                    <a:pt x="247" y="525"/>
                  </a:lnTo>
                  <a:lnTo>
                    <a:pt x="244" y="537"/>
                  </a:lnTo>
                  <a:lnTo>
                    <a:pt x="244" y="628"/>
                  </a:lnTo>
                  <a:lnTo>
                    <a:pt x="247" y="640"/>
                  </a:lnTo>
                  <a:lnTo>
                    <a:pt x="253" y="650"/>
                  </a:lnTo>
                  <a:lnTo>
                    <a:pt x="262" y="657"/>
                  </a:lnTo>
                  <a:lnTo>
                    <a:pt x="274" y="659"/>
                  </a:lnTo>
                  <a:lnTo>
                    <a:pt x="366" y="659"/>
                  </a:lnTo>
                  <a:lnTo>
                    <a:pt x="377" y="657"/>
                  </a:lnTo>
                  <a:lnTo>
                    <a:pt x="387" y="650"/>
                  </a:lnTo>
                  <a:lnTo>
                    <a:pt x="394" y="640"/>
                  </a:lnTo>
                  <a:lnTo>
                    <a:pt x="396" y="628"/>
                  </a:lnTo>
                  <a:lnTo>
                    <a:pt x="396" y="537"/>
                  </a:lnTo>
                  <a:lnTo>
                    <a:pt x="394" y="525"/>
                  </a:lnTo>
                  <a:lnTo>
                    <a:pt x="387" y="515"/>
                  </a:lnTo>
                  <a:lnTo>
                    <a:pt x="377" y="509"/>
                  </a:lnTo>
                  <a:lnTo>
                    <a:pt x="366" y="506"/>
                  </a:lnTo>
                  <a:lnTo>
                    <a:pt x="274" y="506"/>
                  </a:lnTo>
                  <a:close/>
                  <a:moveTo>
                    <a:pt x="676" y="0"/>
                  </a:moveTo>
                  <a:lnTo>
                    <a:pt x="819" y="0"/>
                  </a:lnTo>
                  <a:lnTo>
                    <a:pt x="819" y="415"/>
                  </a:lnTo>
                  <a:lnTo>
                    <a:pt x="1093" y="415"/>
                  </a:lnTo>
                  <a:lnTo>
                    <a:pt x="1093" y="689"/>
                  </a:lnTo>
                  <a:lnTo>
                    <a:pt x="1230" y="689"/>
                  </a:lnTo>
                  <a:lnTo>
                    <a:pt x="1230" y="841"/>
                  </a:lnTo>
                  <a:lnTo>
                    <a:pt x="1093" y="841"/>
                  </a:lnTo>
                  <a:lnTo>
                    <a:pt x="1093" y="1481"/>
                  </a:lnTo>
                  <a:lnTo>
                    <a:pt x="422" y="1481"/>
                  </a:lnTo>
                  <a:lnTo>
                    <a:pt x="422" y="1155"/>
                  </a:lnTo>
                  <a:lnTo>
                    <a:pt x="137" y="1155"/>
                  </a:lnTo>
                  <a:lnTo>
                    <a:pt x="137" y="841"/>
                  </a:lnTo>
                  <a:lnTo>
                    <a:pt x="0" y="841"/>
                  </a:lnTo>
                  <a:lnTo>
                    <a:pt x="0" y="689"/>
                  </a:lnTo>
                  <a:lnTo>
                    <a:pt x="137" y="689"/>
                  </a:lnTo>
                  <a:lnTo>
                    <a:pt x="137" y="415"/>
                  </a:lnTo>
                  <a:lnTo>
                    <a:pt x="676" y="415"/>
                  </a:lnTo>
                  <a:lnTo>
                    <a:pt x="6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11233F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Rectangle 75"/>
            <p:cNvSpPr>
              <a:spLocks noChangeArrowheads="1"/>
            </p:cNvSpPr>
            <p:nvPr/>
          </p:nvSpPr>
          <p:spPr bwMode="auto">
            <a:xfrm>
              <a:off x="6604000" y="3695701"/>
              <a:ext cx="71438" cy="41275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11233F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Freeform 76"/>
            <p:cNvSpPr>
              <a:spLocks/>
            </p:cNvSpPr>
            <p:nvPr/>
          </p:nvSpPr>
          <p:spPr bwMode="auto">
            <a:xfrm>
              <a:off x="6267450" y="3884613"/>
              <a:ext cx="577850" cy="82550"/>
            </a:xfrm>
            <a:custGeom>
              <a:avLst/>
              <a:gdLst>
                <a:gd name="T0" fmla="*/ 2805 w 3639"/>
                <a:gd name="T1" fmla="*/ 3 h 520"/>
                <a:gd name="T2" fmla="*/ 2996 w 3639"/>
                <a:gd name="T3" fmla="*/ 31 h 520"/>
                <a:gd name="T4" fmla="*/ 3179 w 3639"/>
                <a:gd name="T5" fmla="*/ 72 h 520"/>
                <a:gd name="T6" fmla="*/ 3358 w 3639"/>
                <a:gd name="T7" fmla="*/ 125 h 520"/>
                <a:gd name="T8" fmla="*/ 3534 w 3639"/>
                <a:gd name="T9" fmla="*/ 185 h 520"/>
                <a:gd name="T10" fmla="*/ 3581 w 3639"/>
                <a:gd name="T11" fmla="*/ 210 h 520"/>
                <a:gd name="T12" fmla="*/ 3613 w 3639"/>
                <a:gd name="T13" fmla="*/ 246 h 520"/>
                <a:gd name="T14" fmla="*/ 3632 w 3639"/>
                <a:gd name="T15" fmla="*/ 285 h 520"/>
                <a:gd name="T16" fmla="*/ 3639 w 3639"/>
                <a:gd name="T17" fmla="*/ 327 h 520"/>
                <a:gd name="T18" fmla="*/ 3637 w 3639"/>
                <a:gd name="T19" fmla="*/ 368 h 520"/>
                <a:gd name="T20" fmla="*/ 3622 w 3639"/>
                <a:gd name="T21" fmla="*/ 412 h 520"/>
                <a:gd name="T22" fmla="*/ 3598 w 3639"/>
                <a:gd name="T23" fmla="*/ 452 h 520"/>
                <a:gd name="T24" fmla="*/ 3561 w 3639"/>
                <a:gd name="T25" fmla="*/ 480 h 520"/>
                <a:gd name="T26" fmla="*/ 3515 w 3639"/>
                <a:gd name="T27" fmla="*/ 491 h 520"/>
                <a:gd name="T28" fmla="*/ 3461 w 3639"/>
                <a:gd name="T29" fmla="*/ 481 h 520"/>
                <a:gd name="T30" fmla="*/ 3317 w 3639"/>
                <a:gd name="T31" fmla="*/ 429 h 520"/>
                <a:gd name="T32" fmla="*/ 3161 w 3639"/>
                <a:gd name="T33" fmla="*/ 376 h 520"/>
                <a:gd name="T34" fmla="*/ 3000 w 3639"/>
                <a:gd name="T35" fmla="*/ 333 h 520"/>
                <a:gd name="T36" fmla="*/ 2835 w 3639"/>
                <a:gd name="T37" fmla="*/ 307 h 520"/>
                <a:gd name="T38" fmla="*/ 2686 w 3639"/>
                <a:gd name="T39" fmla="*/ 306 h 520"/>
                <a:gd name="T40" fmla="*/ 2561 w 3639"/>
                <a:gd name="T41" fmla="*/ 326 h 520"/>
                <a:gd name="T42" fmla="*/ 2311 w 3639"/>
                <a:gd name="T43" fmla="*/ 389 h 520"/>
                <a:gd name="T44" fmla="*/ 2108 w 3639"/>
                <a:gd name="T45" fmla="*/ 437 h 520"/>
                <a:gd name="T46" fmla="*/ 1903 w 3639"/>
                <a:gd name="T47" fmla="*/ 472 h 520"/>
                <a:gd name="T48" fmla="*/ 1700 w 3639"/>
                <a:gd name="T49" fmla="*/ 485 h 520"/>
                <a:gd name="T50" fmla="*/ 1504 w 3639"/>
                <a:gd name="T51" fmla="*/ 477 h 520"/>
                <a:gd name="T52" fmla="*/ 1313 w 3639"/>
                <a:gd name="T53" fmla="*/ 451 h 520"/>
                <a:gd name="T54" fmla="*/ 1127 w 3639"/>
                <a:gd name="T55" fmla="*/ 417 h 520"/>
                <a:gd name="T56" fmla="*/ 959 w 3639"/>
                <a:gd name="T57" fmla="*/ 386 h 520"/>
                <a:gd name="T58" fmla="*/ 807 w 3639"/>
                <a:gd name="T59" fmla="*/ 375 h 520"/>
                <a:gd name="T60" fmla="*/ 648 w 3639"/>
                <a:gd name="T61" fmla="*/ 386 h 520"/>
                <a:gd name="T62" fmla="*/ 492 w 3639"/>
                <a:gd name="T63" fmla="*/ 415 h 520"/>
                <a:gd name="T64" fmla="*/ 338 w 3639"/>
                <a:gd name="T65" fmla="*/ 458 h 520"/>
                <a:gd name="T66" fmla="*/ 180 w 3639"/>
                <a:gd name="T67" fmla="*/ 511 h 520"/>
                <a:gd name="T68" fmla="*/ 128 w 3639"/>
                <a:gd name="T69" fmla="*/ 520 h 520"/>
                <a:gd name="T70" fmla="*/ 79 w 3639"/>
                <a:gd name="T71" fmla="*/ 509 h 520"/>
                <a:gd name="T72" fmla="*/ 42 w 3639"/>
                <a:gd name="T73" fmla="*/ 481 h 520"/>
                <a:gd name="T74" fmla="*/ 17 w 3639"/>
                <a:gd name="T75" fmla="*/ 441 h 520"/>
                <a:gd name="T76" fmla="*/ 2 w 3639"/>
                <a:gd name="T77" fmla="*/ 396 h 520"/>
                <a:gd name="T78" fmla="*/ 0 w 3639"/>
                <a:gd name="T79" fmla="*/ 356 h 520"/>
                <a:gd name="T80" fmla="*/ 8 w 3639"/>
                <a:gd name="T81" fmla="*/ 314 h 520"/>
                <a:gd name="T82" fmla="*/ 27 w 3639"/>
                <a:gd name="T83" fmla="*/ 274 h 520"/>
                <a:gd name="T84" fmla="*/ 58 w 3639"/>
                <a:gd name="T85" fmla="*/ 240 h 520"/>
                <a:gd name="T86" fmla="*/ 105 w 3639"/>
                <a:gd name="T87" fmla="*/ 216 h 520"/>
                <a:gd name="T88" fmla="*/ 281 w 3639"/>
                <a:gd name="T89" fmla="*/ 157 h 520"/>
                <a:gd name="T90" fmla="*/ 465 w 3639"/>
                <a:gd name="T91" fmla="*/ 105 h 520"/>
                <a:gd name="T92" fmla="*/ 624 w 3639"/>
                <a:gd name="T93" fmla="*/ 75 h 520"/>
                <a:gd name="T94" fmla="*/ 786 w 3639"/>
                <a:gd name="T95" fmla="*/ 63 h 520"/>
                <a:gd name="T96" fmla="*/ 928 w 3639"/>
                <a:gd name="T97" fmla="*/ 73 h 520"/>
                <a:gd name="T98" fmla="*/ 1176 w 3639"/>
                <a:gd name="T99" fmla="*/ 116 h 520"/>
                <a:gd name="T100" fmla="*/ 1348 w 3639"/>
                <a:gd name="T101" fmla="*/ 147 h 520"/>
                <a:gd name="T102" fmla="*/ 1523 w 3639"/>
                <a:gd name="T103" fmla="*/ 170 h 520"/>
                <a:gd name="T104" fmla="*/ 1702 w 3639"/>
                <a:gd name="T105" fmla="*/ 180 h 520"/>
                <a:gd name="T106" fmla="*/ 1837 w 3639"/>
                <a:gd name="T107" fmla="*/ 174 h 520"/>
                <a:gd name="T108" fmla="*/ 1968 w 3639"/>
                <a:gd name="T109" fmla="*/ 155 h 520"/>
                <a:gd name="T110" fmla="*/ 2137 w 3639"/>
                <a:gd name="T111" fmla="*/ 115 h 520"/>
                <a:gd name="T112" fmla="*/ 2295 w 3639"/>
                <a:gd name="T113" fmla="*/ 73 h 520"/>
                <a:gd name="T114" fmla="*/ 2440 w 3639"/>
                <a:gd name="T115" fmla="*/ 37 h 520"/>
                <a:gd name="T116" fmla="*/ 2588 w 3639"/>
                <a:gd name="T117" fmla="*/ 10 h 520"/>
                <a:gd name="T118" fmla="*/ 2733 w 3639"/>
                <a:gd name="T119" fmla="*/ 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639" h="520">
                  <a:moveTo>
                    <a:pt x="2733" y="0"/>
                  </a:moveTo>
                  <a:lnTo>
                    <a:pt x="2805" y="3"/>
                  </a:lnTo>
                  <a:lnTo>
                    <a:pt x="2901" y="16"/>
                  </a:lnTo>
                  <a:lnTo>
                    <a:pt x="2996" y="31"/>
                  </a:lnTo>
                  <a:lnTo>
                    <a:pt x="3088" y="50"/>
                  </a:lnTo>
                  <a:lnTo>
                    <a:pt x="3179" y="72"/>
                  </a:lnTo>
                  <a:lnTo>
                    <a:pt x="3267" y="97"/>
                  </a:lnTo>
                  <a:lnTo>
                    <a:pt x="3358" y="125"/>
                  </a:lnTo>
                  <a:lnTo>
                    <a:pt x="3447" y="154"/>
                  </a:lnTo>
                  <a:lnTo>
                    <a:pt x="3534" y="185"/>
                  </a:lnTo>
                  <a:lnTo>
                    <a:pt x="3560" y="196"/>
                  </a:lnTo>
                  <a:lnTo>
                    <a:pt x="3581" y="210"/>
                  </a:lnTo>
                  <a:lnTo>
                    <a:pt x="3599" y="227"/>
                  </a:lnTo>
                  <a:lnTo>
                    <a:pt x="3613" y="246"/>
                  </a:lnTo>
                  <a:lnTo>
                    <a:pt x="3625" y="265"/>
                  </a:lnTo>
                  <a:lnTo>
                    <a:pt x="3632" y="285"/>
                  </a:lnTo>
                  <a:lnTo>
                    <a:pt x="3637" y="306"/>
                  </a:lnTo>
                  <a:lnTo>
                    <a:pt x="3639" y="327"/>
                  </a:lnTo>
                  <a:lnTo>
                    <a:pt x="3639" y="348"/>
                  </a:lnTo>
                  <a:lnTo>
                    <a:pt x="3637" y="368"/>
                  </a:lnTo>
                  <a:lnTo>
                    <a:pt x="3631" y="391"/>
                  </a:lnTo>
                  <a:lnTo>
                    <a:pt x="3622" y="412"/>
                  </a:lnTo>
                  <a:lnTo>
                    <a:pt x="3611" y="433"/>
                  </a:lnTo>
                  <a:lnTo>
                    <a:pt x="3598" y="452"/>
                  </a:lnTo>
                  <a:lnTo>
                    <a:pt x="3581" y="468"/>
                  </a:lnTo>
                  <a:lnTo>
                    <a:pt x="3561" y="480"/>
                  </a:lnTo>
                  <a:lnTo>
                    <a:pt x="3539" y="488"/>
                  </a:lnTo>
                  <a:lnTo>
                    <a:pt x="3515" y="491"/>
                  </a:lnTo>
                  <a:lnTo>
                    <a:pt x="3488" y="488"/>
                  </a:lnTo>
                  <a:lnTo>
                    <a:pt x="3461" y="481"/>
                  </a:lnTo>
                  <a:lnTo>
                    <a:pt x="3392" y="456"/>
                  </a:lnTo>
                  <a:lnTo>
                    <a:pt x="3317" y="429"/>
                  </a:lnTo>
                  <a:lnTo>
                    <a:pt x="3240" y="401"/>
                  </a:lnTo>
                  <a:lnTo>
                    <a:pt x="3161" y="376"/>
                  </a:lnTo>
                  <a:lnTo>
                    <a:pt x="3081" y="353"/>
                  </a:lnTo>
                  <a:lnTo>
                    <a:pt x="3000" y="333"/>
                  </a:lnTo>
                  <a:lnTo>
                    <a:pt x="2918" y="317"/>
                  </a:lnTo>
                  <a:lnTo>
                    <a:pt x="2835" y="307"/>
                  </a:lnTo>
                  <a:lnTo>
                    <a:pt x="2753" y="303"/>
                  </a:lnTo>
                  <a:lnTo>
                    <a:pt x="2686" y="306"/>
                  </a:lnTo>
                  <a:lnTo>
                    <a:pt x="2622" y="313"/>
                  </a:lnTo>
                  <a:lnTo>
                    <a:pt x="2561" y="326"/>
                  </a:lnTo>
                  <a:lnTo>
                    <a:pt x="2412" y="364"/>
                  </a:lnTo>
                  <a:lnTo>
                    <a:pt x="2311" y="389"/>
                  </a:lnTo>
                  <a:lnTo>
                    <a:pt x="2210" y="414"/>
                  </a:lnTo>
                  <a:lnTo>
                    <a:pt x="2108" y="437"/>
                  </a:lnTo>
                  <a:lnTo>
                    <a:pt x="2006" y="457"/>
                  </a:lnTo>
                  <a:lnTo>
                    <a:pt x="1903" y="472"/>
                  </a:lnTo>
                  <a:lnTo>
                    <a:pt x="1801" y="482"/>
                  </a:lnTo>
                  <a:lnTo>
                    <a:pt x="1700" y="485"/>
                  </a:lnTo>
                  <a:lnTo>
                    <a:pt x="1602" y="483"/>
                  </a:lnTo>
                  <a:lnTo>
                    <a:pt x="1504" y="477"/>
                  </a:lnTo>
                  <a:lnTo>
                    <a:pt x="1407" y="466"/>
                  </a:lnTo>
                  <a:lnTo>
                    <a:pt x="1313" y="451"/>
                  </a:lnTo>
                  <a:lnTo>
                    <a:pt x="1220" y="436"/>
                  </a:lnTo>
                  <a:lnTo>
                    <a:pt x="1127" y="417"/>
                  </a:lnTo>
                  <a:lnTo>
                    <a:pt x="1035" y="398"/>
                  </a:lnTo>
                  <a:lnTo>
                    <a:pt x="959" y="386"/>
                  </a:lnTo>
                  <a:lnTo>
                    <a:pt x="884" y="378"/>
                  </a:lnTo>
                  <a:lnTo>
                    <a:pt x="807" y="375"/>
                  </a:lnTo>
                  <a:lnTo>
                    <a:pt x="728" y="378"/>
                  </a:lnTo>
                  <a:lnTo>
                    <a:pt x="648" y="386"/>
                  </a:lnTo>
                  <a:lnTo>
                    <a:pt x="570" y="398"/>
                  </a:lnTo>
                  <a:lnTo>
                    <a:pt x="492" y="415"/>
                  </a:lnTo>
                  <a:lnTo>
                    <a:pt x="416" y="436"/>
                  </a:lnTo>
                  <a:lnTo>
                    <a:pt x="338" y="458"/>
                  </a:lnTo>
                  <a:lnTo>
                    <a:pt x="260" y="483"/>
                  </a:lnTo>
                  <a:lnTo>
                    <a:pt x="180" y="511"/>
                  </a:lnTo>
                  <a:lnTo>
                    <a:pt x="153" y="518"/>
                  </a:lnTo>
                  <a:lnTo>
                    <a:pt x="128" y="520"/>
                  </a:lnTo>
                  <a:lnTo>
                    <a:pt x="102" y="518"/>
                  </a:lnTo>
                  <a:lnTo>
                    <a:pt x="79" y="509"/>
                  </a:lnTo>
                  <a:lnTo>
                    <a:pt x="59" y="497"/>
                  </a:lnTo>
                  <a:lnTo>
                    <a:pt x="42" y="481"/>
                  </a:lnTo>
                  <a:lnTo>
                    <a:pt x="28" y="462"/>
                  </a:lnTo>
                  <a:lnTo>
                    <a:pt x="17" y="441"/>
                  </a:lnTo>
                  <a:lnTo>
                    <a:pt x="8" y="419"/>
                  </a:lnTo>
                  <a:lnTo>
                    <a:pt x="2" y="396"/>
                  </a:lnTo>
                  <a:lnTo>
                    <a:pt x="0" y="376"/>
                  </a:lnTo>
                  <a:lnTo>
                    <a:pt x="0" y="356"/>
                  </a:lnTo>
                  <a:lnTo>
                    <a:pt x="2" y="335"/>
                  </a:lnTo>
                  <a:lnTo>
                    <a:pt x="8" y="314"/>
                  </a:lnTo>
                  <a:lnTo>
                    <a:pt x="16" y="294"/>
                  </a:lnTo>
                  <a:lnTo>
                    <a:pt x="27" y="274"/>
                  </a:lnTo>
                  <a:lnTo>
                    <a:pt x="40" y="257"/>
                  </a:lnTo>
                  <a:lnTo>
                    <a:pt x="58" y="240"/>
                  </a:lnTo>
                  <a:lnTo>
                    <a:pt x="80" y="227"/>
                  </a:lnTo>
                  <a:lnTo>
                    <a:pt x="105" y="216"/>
                  </a:lnTo>
                  <a:lnTo>
                    <a:pt x="192" y="186"/>
                  </a:lnTo>
                  <a:lnTo>
                    <a:pt x="281" y="157"/>
                  </a:lnTo>
                  <a:lnTo>
                    <a:pt x="372" y="129"/>
                  </a:lnTo>
                  <a:lnTo>
                    <a:pt x="465" y="105"/>
                  </a:lnTo>
                  <a:lnTo>
                    <a:pt x="543" y="89"/>
                  </a:lnTo>
                  <a:lnTo>
                    <a:pt x="624" y="75"/>
                  </a:lnTo>
                  <a:lnTo>
                    <a:pt x="705" y="66"/>
                  </a:lnTo>
                  <a:lnTo>
                    <a:pt x="786" y="63"/>
                  </a:lnTo>
                  <a:lnTo>
                    <a:pt x="858" y="65"/>
                  </a:lnTo>
                  <a:lnTo>
                    <a:pt x="928" y="73"/>
                  </a:lnTo>
                  <a:lnTo>
                    <a:pt x="1054" y="93"/>
                  </a:lnTo>
                  <a:lnTo>
                    <a:pt x="1176" y="116"/>
                  </a:lnTo>
                  <a:lnTo>
                    <a:pt x="1261" y="132"/>
                  </a:lnTo>
                  <a:lnTo>
                    <a:pt x="1348" y="147"/>
                  </a:lnTo>
                  <a:lnTo>
                    <a:pt x="1435" y="160"/>
                  </a:lnTo>
                  <a:lnTo>
                    <a:pt x="1523" y="170"/>
                  </a:lnTo>
                  <a:lnTo>
                    <a:pt x="1613" y="178"/>
                  </a:lnTo>
                  <a:lnTo>
                    <a:pt x="1702" y="180"/>
                  </a:lnTo>
                  <a:lnTo>
                    <a:pt x="1770" y="179"/>
                  </a:lnTo>
                  <a:lnTo>
                    <a:pt x="1837" y="174"/>
                  </a:lnTo>
                  <a:lnTo>
                    <a:pt x="1903" y="166"/>
                  </a:lnTo>
                  <a:lnTo>
                    <a:pt x="1968" y="155"/>
                  </a:lnTo>
                  <a:lnTo>
                    <a:pt x="2052" y="136"/>
                  </a:lnTo>
                  <a:lnTo>
                    <a:pt x="2137" y="115"/>
                  </a:lnTo>
                  <a:lnTo>
                    <a:pt x="2222" y="92"/>
                  </a:lnTo>
                  <a:lnTo>
                    <a:pt x="2295" y="73"/>
                  </a:lnTo>
                  <a:lnTo>
                    <a:pt x="2367" y="54"/>
                  </a:lnTo>
                  <a:lnTo>
                    <a:pt x="2440" y="37"/>
                  </a:lnTo>
                  <a:lnTo>
                    <a:pt x="2514" y="22"/>
                  </a:lnTo>
                  <a:lnTo>
                    <a:pt x="2588" y="10"/>
                  </a:lnTo>
                  <a:lnTo>
                    <a:pt x="2661" y="3"/>
                  </a:lnTo>
                  <a:lnTo>
                    <a:pt x="273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11233F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6" name="Freeform 281"/>
          <p:cNvSpPr>
            <a:spLocks noEditPoints="1"/>
          </p:cNvSpPr>
          <p:nvPr/>
        </p:nvSpPr>
        <p:spPr bwMode="auto">
          <a:xfrm>
            <a:off x="9076436" y="2313905"/>
            <a:ext cx="469900" cy="487363"/>
          </a:xfrm>
          <a:custGeom>
            <a:avLst/>
            <a:gdLst>
              <a:gd name="T0" fmla="*/ 1553 w 3253"/>
              <a:gd name="T1" fmla="*/ 1177 h 3377"/>
              <a:gd name="T2" fmla="*/ 1656 w 3253"/>
              <a:gd name="T3" fmla="*/ 1178 h 3377"/>
              <a:gd name="T4" fmla="*/ 2940 w 3253"/>
              <a:gd name="T5" fmla="*/ 902 h 3377"/>
              <a:gd name="T6" fmla="*/ 3106 w 3253"/>
              <a:gd name="T7" fmla="*/ 1022 h 3377"/>
              <a:gd name="T8" fmla="*/ 3120 w 3253"/>
              <a:gd name="T9" fmla="*/ 2087 h 3377"/>
              <a:gd name="T10" fmla="*/ 3183 w 3253"/>
              <a:gd name="T11" fmla="*/ 3255 h 3377"/>
              <a:gd name="T12" fmla="*/ 3108 w 3253"/>
              <a:gd name="T13" fmla="*/ 3356 h 3377"/>
              <a:gd name="T14" fmla="*/ 2984 w 3253"/>
              <a:gd name="T15" fmla="*/ 3325 h 3377"/>
              <a:gd name="T16" fmla="*/ 2720 w 3253"/>
              <a:gd name="T17" fmla="*/ 3312 h 3377"/>
              <a:gd name="T18" fmla="*/ 2616 w 3253"/>
              <a:gd name="T19" fmla="*/ 3377 h 3377"/>
              <a:gd name="T20" fmla="*/ 2509 w 3253"/>
              <a:gd name="T21" fmla="*/ 3302 h 3377"/>
              <a:gd name="T22" fmla="*/ 2715 w 3253"/>
              <a:gd name="T23" fmla="*/ 2141 h 3377"/>
              <a:gd name="T24" fmla="*/ 2204 w 3253"/>
              <a:gd name="T25" fmla="*/ 1779 h 3377"/>
              <a:gd name="T26" fmla="*/ 2081 w 3253"/>
              <a:gd name="T27" fmla="*/ 1801 h 3377"/>
              <a:gd name="T28" fmla="*/ 2011 w 3253"/>
              <a:gd name="T29" fmla="*/ 1692 h 3377"/>
              <a:gd name="T30" fmla="*/ 2781 w 3253"/>
              <a:gd name="T31" fmla="*/ 930 h 3377"/>
              <a:gd name="T32" fmla="*/ 350 w 3253"/>
              <a:gd name="T33" fmla="*/ 900 h 3377"/>
              <a:gd name="T34" fmla="*/ 488 w 3253"/>
              <a:gd name="T35" fmla="*/ 944 h 3377"/>
              <a:gd name="T36" fmla="*/ 1239 w 3253"/>
              <a:gd name="T37" fmla="*/ 1714 h 3377"/>
              <a:gd name="T38" fmla="*/ 1149 w 3253"/>
              <a:gd name="T39" fmla="*/ 1807 h 3377"/>
              <a:gd name="T40" fmla="*/ 578 w 3253"/>
              <a:gd name="T41" fmla="*/ 1340 h 3377"/>
              <a:gd name="T42" fmla="*/ 517 w 3253"/>
              <a:gd name="T43" fmla="*/ 2167 h 3377"/>
              <a:gd name="T44" fmla="*/ 734 w 3253"/>
              <a:gd name="T45" fmla="*/ 3323 h 3377"/>
              <a:gd name="T46" fmla="*/ 615 w 3253"/>
              <a:gd name="T47" fmla="*/ 3375 h 3377"/>
              <a:gd name="T48" fmla="*/ 526 w 3253"/>
              <a:gd name="T49" fmla="*/ 3290 h 3377"/>
              <a:gd name="T50" fmla="*/ 252 w 3253"/>
              <a:gd name="T51" fmla="*/ 3339 h 3377"/>
              <a:gd name="T52" fmla="*/ 125 w 3253"/>
              <a:gd name="T53" fmla="*/ 3346 h 3377"/>
              <a:gd name="T54" fmla="*/ 71 w 3253"/>
              <a:gd name="T55" fmla="*/ 3232 h 3377"/>
              <a:gd name="T56" fmla="*/ 125 w 3253"/>
              <a:gd name="T57" fmla="*/ 2051 h 3377"/>
              <a:gd name="T58" fmla="*/ 166 w 3253"/>
              <a:gd name="T59" fmla="*/ 993 h 3377"/>
              <a:gd name="T60" fmla="*/ 350 w 3253"/>
              <a:gd name="T61" fmla="*/ 900 h 3377"/>
              <a:gd name="T62" fmla="*/ 1797 w 3253"/>
              <a:gd name="T63" fmla="*/ 685 h 3377"/>
              <a:gd name="T64" fmla="*/ 1944 w 3253"/>
              <a:gd name="T65" fmla="*/ 769 h 3377"/>
              <a:gd name="T66" fmla="*/ 1957 w 3253"/>
              <a:gd name="T67" fmla="*/ 1481 h 3377"/>
              <a:gd name="T68" fmla="*/ 1828 w 3253"/>
              <a:gd name="T69" fmla="*/ 1588 h 3377"/>
              <a:gd name="T70" fmla="*/ 987 w 3253"/>
              <a:gd name="T71" fmla="*/ 1254 h 3377"/>
              <a:gd name="T72" fmla="*/ 1048 w 3253"/>
              <a:gd name="T73" fmla="*/ 725 h 3377"/>
              <a:gd name="T74" fmla="*/ 2950 w 3253"/>
              <a:gd name="T75" fmla="*/ 3 h 3377"/>
              <a:gd name="T76" fmla="*/ 3180 w 3253"/>
              <a:gd name="T77" fmla="*/ 136 h 3377"/>
              <a:gd name="T78" fmla="*/ 3250 w 3253"/>
              <a:gd name="T79" fmla="*/ 397 h 3377"/>
              <a:gd name="T80" fmla="*/ 3117 w 3253"/>
              <a:gd name="T81" fmla="*/ 626 h 3377"/>
              <a:gd name="T82" fmla="*/ 2855 w 3253"/>
              <a:gd name="T83" fmla="*/ 696 h 3377"/>
              <a:gd name="T84" fmla="*/ 2626 w 3253"/>
              <a:gd name="T85" fmla="*/ 563 h 3377"/>
              <a:gd name="T86" fmla="*/ 2556 w 3253"/>
              <a:gd name="T87" fmla="*/ 302 h 3377"/>
              <a:gd name="T88" fmla="*/ 2689 w 3253"/>
              <a:gd name="T89" fmla="*/ 73 h 3377"/>
              <a:gd name="T90" fmla="*/ 350 w 3253"/>
              <a:gd name="T91" fmla="*/ 0 h 3377"/>
              <a:gd name="T92" fmla="*/ 598 w 3253"/>
              <a:gd name="T93" fmla="*/ 102 h 3377"/>
              <a:gd name="T94" fmla="*/ 700 w 3253"/>
              <a:gd name="T95" fmla="*/ 350 h 3377"/>
              <a:gd name="T96" fmla="*/ 598 w 3253"/>
              <a:gd name="T97" fmla="*/ 597 h 3377"/>
              <a:gd name="T98" fmla="*/ 350 w 3253"/>
              <a:gd name="T99" fmla="*/ 699 h 3377"/>
              <a:gd name="T100" fmla="*/ 103 w 3253"/>
              <a:gd name="T101" fmla="*/ 597 h 3377"/>
              <a:gd name="T102" fmla="*/ 0 w 3253"/>
              <a:gd name="T103" fmla="*/ 350 h 3377"/>
              <a:gd name="T104" fmla="*/ 103 w 3253"/>
              <a:gd name="T105" fmla="*/ 102 h 3377"/>
              <a:gd name="T106" fmla="*/ 350 w 3253"/>
              <a:gd name="T107" fmla="*/ 0 h 33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253" h="3377">
                <a:moveTo>
                  <a:pt x="1477" y="961"/>
                </a:moveTo>
                <a:lnTo>
                  <a:pt x="1295" y="1177"/>
                </a:lnTo>
                <a:lnTo>
                  <a:pt x="1401" y="1177"/>
                </a:lnTo>
                <a:lnTo>
                  <a:pt x="1401" y="1427"/>
                </a:lnTo>
                <a:lnTo>
                  <a:pt x="1553" y="1427"/>
                </a:lnTo>
                <a:lnTo>
                  <a:pt x="1553" y="1177"/>
                </a:lnTo>
                <a:lnTo>
                  <a:pt x="1584" y="1177"/>
                </a:lnTo>
                <a:lnTo>
                  <a:pt x="1610" y="1177"/>
                </a:lnTo>
                <a:lnTo>
                  <a:pt x="1627" y="1178"/>
                </a:lnTo>
                <a:lnTo>
                  <a:pt x="1641" y="1178"/>
                </a:lnTo>
                <a:lnTo>
                  <a:pt x="1651" y="1178"/>
                </a:lnTo>
                <a:lnTo>
                  <a:pt x="1656" y="1178"/>
                </a:lnTo>
                <a:lnTo>
                  <a:pt x="1659" y="1178"/>
                </a:lnTo>
                <a:lnTo>
                  <a:pt x="1660" y="1178"/>
                </a:lnTo>
                <a:lnTo>
                  <a:pt x="1660" y="1178"/>
                </a:lnTo>
                <a:lnTo>
                  <a:pt x="1477" y="961"/>
                </a:lnTo>
                <a:close/>
                <a:moveTo>
                  <a:pt x="2903" y="900"/>
                </a:moveTo>
                <a:lnTo>
                  <a:pt x="2940" y="902"/>
                </a:lnTo>
                <a:lnTo>
                  <a:pt x="2975" y="911"/>
                </a:lnTo>
                <a:lnTo>
                  <a:pt x="3008" y="924"/>
                </a:lnTo>
                <a:lnTo>
                  <a:pt x="3038" y="944"/>
                </a:lnTo>
                <a:lnTo>
                  <a:pt x="3064" y="966"/>
                </a:lnTo>
                <a:lnTo>
                  <a:pt x="3087" y="993"/>
                </a:lnTo>
                <a:lnTo>
                  <a:pt x="3106" y="1022"/>
                </a:lnTo>
                <a:lnTo>
                  <a:pt x="3120" y="1055"/>
                </a:lnTo>
                <a:lnTo>
                  <a:pt x="3129" y="1090"/>
                </a:lnTo>
                <a:lnTo>
                  <a:pt x="3131" y="1127"/>
                </a:lnTo>
                <a:lnTo>
                  <a:pt x="3131" y="2013"/>
                </a:lnTo>
                <a:lnTo>
                  <a:pt x="3128" y="2051"/>
                </a:lnTo>
                <a:lnTo>
                  <a:pt x="3120" y="2087"/>
                </a:lnTo>
                <a:lnTo>
                  <a:pt x="3105" y="2119"/>
                </a:lnTo>
                <a:lnTo>
                  <a:pt x="3086" y="2149"/>
                </a:lnTo>
                <a:lnTo>
                  <a:pt x="3062" y="2177"/>
                </a:lnTo>
                <a:lnTo>
                  <a:pt x="3035" y="2199"/>
                </a:lnTo>
                <a:lnTo>
                  <a:pt x="3182" y="3232"/>
                </a:lnTo>
                <a:lnTo>
                  <a:pt x="3183" y="3255"/>
                </a:lnTo>
                <a:lnTo>
                  <a:pt x="3180" y="3278"/>
                </a:lnTo>
                <a:lnTo>
                  <a:pt x="3172" y="3298"/>
                </a:lnTo>
                <a:lnTo>
                  <a:pt x="3161" y="3317"/>
                </a:lnTo>
                <a:lnTo>
                  <a:pt x="3146" y="3333"/>
                </a:lnTo>
                <a:lnTo>
                  <a:pt x="3128" y="3346"/>
                </a:lnTo>
                <a:lnTo>
                  <a:pt x="3108" y="3356"/>
                </a:lnTo>
                <a:lnTo>
                  <a:pt x="3086" y="3362"/>
                </a:lnTo>
                <a:lnTo>
                  <a:pt x="3062" y="3363"/>
                </a:lnTo>
                <a:lnTo>
                  <a:pt x="3041" y="3359"/>
                </a:lnTo>
                <a:lnTo>
                  <a:pt x="3019" y="3351"/>
                </a:lnTo>
                <a:lnTo>
                  <a:pt x="3001" y="3339"/>
                </a:lnTo>
                <a:lnTo>
                  <a:pt x="2984" y="3325"/>
                </a:lnTo>
                <a:lnTo>
                  <a:pt x="2971" y="3307"/>
                </a:lnTo>
                <a:lnTo>
                  <a:pt x="2962" y="3287"/>
                </a:lnTo>
                <a:lnTo>
                  <a:pt x="2957" y="3264"/>
                </a:lnTo>
                <a:lnTo>
                  <a:pt x="2874" y="2689"/>
                </a:lnTo>
                <a:lnTo>
                  <a:pt x="2727" y="3290"/>
                </a:lnTo>
                <a:lnTo>
                  <a:pt x="2720" y="3312"/>
                </a:lnTo>
                <a:lnTo>
                  <a:pt x="2709" y="3330"/>
                </a:lnTo>
                <a:lnTo>
                  <a:pt x="2694" y="3346"/>
                </a:lnTo>
                <a:lnTo>
                  <a:pt x="2678" y="3360"/>
                </a:lnTo>
                <a:lnTo>
                  <a:pt x="2658" y="3369"/>
                </a:lnTo>
                <a:lnTo>
                  <a:pt x="2638" y="3375"/>
                </a:lnTo>
                <a:lnTo>
                  <a:pt x="2616" y="3377"/>
                </a:lnTo>
                <a:lnTo>
                  <a:pt x="2590" y="3374"/>
                </a:lnTo>
                <a:lnTo>
                  <a:pt x="2567" y="3366"/>
                </a:lnTo>
                <a:lnTo>
                  <a:pt x="2549" y="3354"/>
                </a:lnTo>
                <a:lnTo>
                  <a:pt x="2532" y="3340"/>
                </a:lnTo>
                <a:lnTo>
                  <a:pt x="2519" y="3323"/>
                </a:lnTo>
                <a:lnTo>
                  <a:pt x="2509" y="3302"/>
                </a:lnTo>
                <a:lnTo>
                  <a:pt x="2504" y="3281"/>
                </a:lnTo>
                <a:lnTo>
                  <a:pt x="2502" y="3259"/>
                </a:lnTo>
                <a:lnTo>
                  <a:pt x="2506" y="3236"/>
                </a:lnTo>
                <a:lnTo>
                  <a:pt x="2760" y="2190"/>
                </a:lnTo>
                <a:lnTo>
                  <a:pt x="2736" y="2167"/>
                </a:lnTo>
                <a:lnTo>
                  <a:pt x="2715" y="2141"/>
                </a:lnTo>
                <a:lnTo>
                  <a:pt x="2697" y="2112"/>
                </a:lnTo>
                <a:lnTo>
                  <a:pt x="2685" y="2081"/>
                </a:lnTo>
                <a:lnTo>
                  <a:pt x="2677" y="2048"/>
                </a:lnTo>
                <a:lnTo>
                  <a:pt x="2675" y="2013"/>
                </a:lnTo>
                <a:lnTo>
                  <a:pt x="2675" y="1340"/>
                </a:lnTo>
                <a:lnTo>
                  <a:pt x="2204" y="1779"/>
                </a:lnTo>
                <a:lnTo>
                  <a:pt x="2187" y="1793"/>
                </a:lnTo>
                <a:lnTo>
                  <a:pt x="2167" y="1802"/>
                </a:lnTo>
                <a:lnTo>
                  <a:pt x="2147" y="1808"/>
                </a:lnTo>
                <a:lnTo>
                  <a:pt x="2126" y="1809"/>
                </a:lnTo>
                <a:lnTo>
                  <a:pt x="2104" y="1807"/>
                </a:lnTo>
                <a:lnTo>
                  <a:pt x="2081" y="1801"/>
                </a:lnTo>
                <a:lnTo>
                  <a:pt x="2061" y="1790"/>
                </a:lnTo>
                <a:lnTo>
                  <a:pt x="2042" y="1773"/>
                </a:lnTo>
                <a:lnTo>
                  <a:pt x="2029" y="1755"/>
                </a:lnTo>
                <a:lnTo>
                  <a:pt x="2019" y="1735"/>
                </a:lnTo>
                <a:lnTo>
                  <a:pt x="2013" y="1714"/>
                </a:lnTo>
                <a:lnTo>
                  <a:pt x="2011" y="1692"/>
                </a:lnTo>
                <a:lnTo>
                  <a:pt x="2014" y="1670"/>
                </a:lnTo>
                <a:lnTo>
                  <a:pt x="2022" y="1650"/>
                </a:lnTo>
                <a:lnTo>
                  <a:pt x="2033" y="1630"/>
                </a:lnTo>
                <a:lnTo>
                  <a:pt x="2048" y="1613"/>
                </a:lnTo>
                <a:lnTo>
                  <a:pt x="2765" y="944"/>
                </a:lnTo>
                <a:lnTo>
                  <a:pt x="2781" y="930"/>
                </a:lnTo>
                <a:lnTo>
                  <a:pt x="2801" y="921"/>
                </a:lnTo>
                <a:lnTo>
                  <a:pt x="2820" y="915"/>
                </a:lnTo>
                <a:lnTo>
                  <a:pt x="2847" y="907"/>
                </a:lnTo>
                <a:lnTo>
                  <a:pt x="2875" y="901"/>
                </a:lnTo>
                <a:lnTo>
                  <a:pt x="2903" y="900"/>
                </a:lnTo>
                <a:close/>
                <a:moveTo>
                  <a:pt x="350" y="900"/>
                </a:moveTo>
                <a:lnTo>
                  <a:pt x="378" y="901"/>
                </a:lnTo>
                <a:lnTo>
                  <a:pt x="406" y="907"/>
                </a:lnTo>
                <a:lnTo>
                  <a:pt x="433" y="915"/>
                </a:lnTo>
                <a:lnTo>
                  <a:pt x="452" y="921"/>
                </a:lnTo>
                <a:lnTo>
                  <a:pt x="472" y="930"/>
                </a:lnTo>
                <a:lnTo>
                  <a:pt x="488" y="944"/>
                </a:lnTo>
                <a:lnTo>
                  <a:pt x="1205" y="1613"/>
                </a:lnTo>
                <a:lnTo>
                  <a:pt x="1220" y="1630"/>
                </a:lnTo>
                <a:lnTo>
                  <a:pt x="1231" y="1650"/>
                </a:lnTo>
                <a:lnTo>
                  <a:pt x="1238" y="1670"/>
                </a:lnTo>
                <a:lnTo>
                  <a:pt x="1242" y="1692"/>
                </a:lnTo>
                <a:lnTo>
                  <a:pt x="1239" y="1714"/>
                </a:lnTo>
                <a:lnTo>
                  <a:pt x="1234" y="1735"/>
                </a:lnTo>
                <a:lnTo>
                  <a:pt x="1224" y="1755"/>
                </a:lnTo>
                <a:lnTo>
                  <a:pt x="1211" y="1773"/>
                </a:lnTo>
                <a:lnTo>
                  <a:pt x="1192" y="1790"/>
                </a:lnTo>
                <a:lnTo>
                  <a:pt x="1172" y="1801"/>
                </a:lnTo>
                <a:lnTo>
                  <a:pt x="1149" y="1807"/>
                </a:lnTo>
                <a:lnTo>
                  <a:pt x="1127" y="1809"/>
                </a:lnTo>
                <a:lnTo>
                  <a:pt x="1106" y="1808"/>
                </a:lnTo>
                <a:lnTo>
                  <a:pt x="1086" y="1802"/>
                </a:lnTo>
                <a:lnTo>
                  <a:pt x="1066" y="1793"/>
                </a:lnTo>
                <a:lnTo>
                  <a:pt x="1049" y="1779"/>
                </a:lnTo>
                <a:lnTo>
                  <a:pt x="578" y="1340"/>
                </a:lnTo>
                <a:lnTo>
                  <a:pt x="578" y="2013"/>
                </a:lnTo>
                <a:lnTo>
                  <a:pt x="576" y="2048"/>
                </a:lnTo>
                <a:lnTo>
                  <a:pt x="568" y="2081"/>
                </a:lnTo>
                <a:lnTo>
                  <a:pt x="556" y="2112"/>
                </a:lnTo>
                <a:lnTo>
                  <a:pt x="538" y="2141"/>
                </a:lnTo>
                <a:lnTo>
                  <a:pt x="517" y="2167"/>
                </a:lnTo>
                <a:lnTo>
                  <a:pt x="493" y="2190"/>
                </a:lnTo>
                <a:lnTo>
                  <a:pt x="747" y="3236"/>
                </a:lnTo>
                <a:lnTo>
                  <a:pt x="750" y="3259"/>
                </a:lnTo>
                <a:lnTo>
                  <a:pt x="749" y="3281"/>
                </a:lnTo>
                <a:lnTo>
                  <a:pt x="744" y="3302"/>
                </a:lnTo>
                <a:lnTo>
                  <a:pt x="734" y="3323"/>
                </a:lnTo>
                <a:lnTo>
                  <a:pt x="721" y="3340"/>
                </a:lnTo>
                <a:lnTo>
                  <a:pt x="704" y="3354"/>
                </a:lnTo>
                <a:lnTo>
                  <a:pt x="686" y="3366"/>
                </a:lnTo>
                <a:lnTo>
                  <a:pt x="663" y="3374"/>
                </a:lnTo>
                <a:lnTo>
                  <a:pt x="637" y="3377"/>
                </a:lnTo>
                <a:lnTo>
                  <a:pt x="615" y="3375"/>
                </a:lnTo>
                <a:lnTo>
                  <a:pt x="595" y="3369"/>
                </a:lnTo>
                <a:lnTo>
                  <a:pt x="575" y="3360"/>
                </a:lnTo>
                <a:lnTo>
                  <a:pt x="559" y="3346"/>
                </a:lnTo>
                <a:lnTo>
                  <a:pt x="544" y="3330"/>
                </a:lnTo>
                <a:lnTo>
                  <a:pt x="533" y="3312"/>
                </a:lnTo>
                <a:lnTo>
                  <a:pt x="526" y="3290"/>
                </a:lnTo>
                <a:lnTo>
                  <a:pt x="379" y="2689"/>
                </a:lnTo>
                <a:lnTo>
                  <a:pt x="296" y="3264"/>
                </a:lnTo>
                <a:lnTo>
                  <a:pt x="291" y="3287"/>
                </a:lnTo>
                <a:lnTo>
                  <a:pt x="282" y="3307"/>
                </a:lnTo>
                <a:lnTo>
                  <a:pt x="269" y="3325"/>
                </a:lnTo>
                <a:lnTo>
                  <a:pt x="252" y="3339"/>
                </a:lnTo>
                <a:lnTo>
                  <a:pt x="234" y="3351"/>
                </a:lnTo>
                <a:lnTo>
                  <a:pt x="212" y="3359"/>
                </a:lnTo>
                <a:lnTo>
                  <a:pt x="191" y="3363"/>
                </a:lnTo>
                <a:lnTo>
                  <a:pt x="167" y="3362"/>
                </a:lnTo>
                <a:lnTo>
                  <a:pt x="145" y="3356"/>
                </a:lnTo>
                <a:lnTo>
                  <a:pt x="125" y="3346"/>
                </a:lnTo>
                <a:lnTo>
                  <a:pt x="107" y="3333"/>
                </a:lnTo>
                <a:lnTo>
                  <a:pt x="92" y="3317"/>
                </a:lnTo>
                <a:lnTo>
                  <a:pt x="81" y="3298"/>
                </a:lnTo>
                <a:lnTo>
                  <a:pt x="73" y="3278"/>
                </a:lnTo>
                <a:lnTo>
                  <a:pt x="70" y="3255"/>
                </a:lnTo>
                <a:lnTo>
                  <a:pt x="71" y="3232"/>
                </a:lnTo>
                <a:lnTo>
                  <a:pt x="218" y="2199"/>
                </a:lnTo>
                <a:lnTo>
                  <a:pt x="191" y="2177"/>
                </a:lnTo>
                <a:lnTo>
                  <a:pt x="167" y="2149"/>
                </a:lnTo>
                <a:lnTo>
                  <a:pt x="148" y="2119"/>
                </a:lnTo>
                <a:lnTo>
                  <a:pt x="133" y="2087"/>
                </a:lnTo>
                <a:lnTo>
                  <a:pt x="125" y="2051"/>
                </a:lnTo>
                <a:lnTo>
                  <a:pt x="122" y="2013"/>
                </a:lnTo>
                <a:lnTo>
                  <a:pt x="122" y="1127"/>
                </a:lnTo>
                <a:lnTo>
                  <a:pt x="124" y="1090"/>
                </a:lnTo>
                <a:lnTo>
                  <a:pt x="133" y="1055"/>
                </a:lnTo>
                <a:lnTo>
                  <a:pt x="147" y="1022"/>
                </a:lnTo>
                <a:lnTo>
                  <a:pt x="166" y="993"/>
                </a:lnTo>
                <a:lnTo>
                  <a:pt x="189" y="966"/>
                </a:lnTo>
                <a:lnTo>
                  <a:pt x="215" y="944"/>
                </a:lnTo>
                <a:lnTo>
                  <a:pt x="245" y="924"/>
                </a:lnTo>
                <a:lnTo>
                  <a:pt x="278" y="911"/>
                </a:lnTo>
                <a:lnTo>
                  <a:pt x="313" y="902"/>
                </a:lnTo>
                <a:lnTo>
                  <a:pt x="350" y="900"/>
                </a:lnTo>
                <a:close/>
                <a:moveTo>
                  <a:pt x="1157" y="685"/>
                </a:moveTo>
                <a:lnTo>
                  <a:pt x="1418" y="685"/>
                </a:lnTo>
                <a:lnTo>
                  <a:pt x="1418" y="813"/>
                </a:lnTo>
                <a:lnTo>
                  <a:pt x="1539" y="813"/>
                </a:lnTo>
                <a:lnTo>
                  <a:pt x="1539" y="685"/>
                </a:lnTo>
                <a:lnTo>
                  <a:pt x="1797" y="685"/>
                </a:lnTo>
                <a:lnTo>
                  <a:pt x="1828" y="688"/>
                </a:lnTo>
                <a:lnTo>
                  <a:pt x="1857" y="695"/>
                </a:lnTo>
                <a:lnTo>
                  <a:pt x="1883" y="708"/>
                </a:lnTo>
                <a:lnTo>
                  <a:pt x="1907" y="725"/>
                </a:lnTo>
                <a:lnTo>
                  <a:pt x="1927" y="745"/>
                </a:lnTo>
                <a:lnTo>
                  <a:pt x="1944" y="769"/>
                </a:lnTo>
                <a:lnTo>
                  <a:pt x="1957" y="795"/>
                </a:lnTo>
                <a:lnTo>
                  <a:pt x="1964" y="824"/>
                </a:lnTo>
                <a:lnTo>
                  <a:pt x="1967" y="854"/>
                </a:lnTo>
                <a:lnTo>
                  <a:pt x="1967" y="1421"/>
                </a:lnTo>
                <a:lnTo>
                  <a:pt x="1964" y="1452"/>
                </a:lnTo>
                <a:lnTo>
                  <a:pt x="1957" y="1481"/>
                </a:lnTo>
                <a:lnTo>
                  <a:pt x="1944" y="1506"/>
                </a:lnTo>
                <a:lnTo>
                  <a:pt x="1927" y="1531"/>
                </a:lnTo>
                <a:lnTo>
                  <a:pt x="1907" y="1551"/>
                </a:lnTo>
                <a:lnTo>
                  <a:pt x="1883" y="1568"/>
                </a:lnTo>
                <a:lnTo>
                  <a:pt x="1857" y="1580"/>
                </a:lnTo>
                <a:lnTo>
                  <a:pt x="1828" y="1588"/>
                </a:lnTo>
                <a:lnTo>
                  <a:pt x="1797" y="1591"/>
                </a:lnTo>
                <a:lnTo>
                  <a:pt x="1329" y="1591"/>
                </a:lnTo>
                <a:lnTo>
                  <a:pt x="1316" y="1569"/>
                </a:lnTo>
                <a:lnTo>
                  <a:pt x="1301" y="1548"/>
                </a:lnTo>
                <a:lnTo>
                  <a:pt x="1283" y="1529"/>
                </a:lnTo>
                <a:lnTo>
                  <a:pt x="987" y="1254"/>
                </a:lnTo>
                <a:lnTo>
                  <a:pt x="987" y="854"/>
                </a:lnTo>
                <a:lnTo>
                  <a:pt x="990" y="824"/>
                </a:lnTo>
                <a:lnTo>
                  <a:pt x="999" y="795"/>
                </a:lnTo>
                <a:lnTo>
                  <a:pt x="1011" y="769"/>
                </a:lnTo>
                <a:lnTo>
                  <a:pt x="1027" y="745"/>
                </a:lnTo>
                <a:lnTo>
                  <a:pt x="1048" y="725"/>
                </a:lnTo>
                <a:lnTo>
                  <a:pt x="1072" y="708"/>
                </a:lnTo>
                <a:lnTo>
                  <a:pt x="1098" y="695"/>
                </a:lnTo>
                <a:lnTo>
                  <a:pt x="1127" y="688"/>
                </a:lnTo>
                <a:lnTo>
                  <a:pt x="1157" y="685"/>
                </a:lnTo>
                <a:close/>
                <a:moveTo>
                  <a:pt x="2903" y="0"/>
                </a:moveTo>
                <a:lnTo>
                  <a:pt x="2950" y="3"/>
                </a:lnTo>
                <a:lnTo>
                  <a:pt x="2996" y="12"/>
                </a:lnTo>
                <a:lnTo>
                  <a:pt x="3039" y="28"/>
                </a:lnTo>
                <a:lnTo>
                  <a:pt x="3080" y="48"/>
                </a:lnTo>
                <a:lnTo>
                  <a:pt x="3117" y="73"/>
                </a:lnTo>
                <a:lnTo>
                  <a:pt x="3150" y="102"/>
                </a:lnTo>
                <a:lnTo>
                  <a:pt x="3180" y="136"/>
                </a:lnTo>
                <a:lnTo>
                  <a:pt x="3205" y="173"/>
                </a:lnTo>
                <a:lnTo>
                  <a:pt x="3225" y="214"/>
                </a:lnTo>
                <a:lnTo>
                  <a:pt x="3241" y="257"/>
                </a:lnTo>
                <a:lnTo>
                  <a:pt x="3250" y="302"/>
                </a:lnTo>
                <a:lnTo>
                  <a:pt x="3253" y="350"/>
                </a:lnTo>
                <a:lnTo>
                  <a:pt x="3250" y="397"/>
                </a:lnTo>
                <a:lnTo>
                  <a:pt x="3241" y="442"/>
                </a:lnTo>
                <a:lnTo>
                  <a:pt x="3225" y="486"/>
                </a:lnTo>
                <a:lnTo>
                  <a:pt x="3205" y="526"/>
                </a:lnTo>
                <a:lnTo>
                  <a:pt x="3180" y="563"/>
                </a:lnTo>
                <a:lnTo>
                  <a:pt x="3150" y="597"/>
                </a:lnTo>
                <a:lnTo>
                  <a:pt x="3117" y="626"/>
                </a:lnTo>
                <a:lnTo>
                  <a:pt x="3080" y="652"/>
                </a:lnTo>
                <a:lnTo>
                  <a:pt x="3039" y="671"/>
                </a:lnTo>
                <a:lnTo>
                  <a:pt x="2996" y="687"/>
                </a:lnTo>
                <a:lnTo>
                  <a:pt x="2950" y="696"/>
                </a:lnTo>
                <a:lnTo>
                  <a:pt x="2903" y="699"/>
                </a:lnTo>
                <a:lnTo>
                  <a:pt x="2855" y="696"/>
                </a:lnTo>
                <a:lnTo>
                  <a:pt x="2810" y="687"/>
                </a:lnTo>
                <a:lnTo>
                  <a:pt x="2767" y="671"/>
                </a:lnTo>
                <a:lnTo>
                  <a:pt x="2726" y="652"/>
                </a:lnTo>
                <a:lnTo>
                  <a:pt x="2689" y="626"/>
                </a:lnTo>
                <a:lnTo>
                  <a:pt x="2655" y="597"/>
                </a:lnTo>
                <a:lnTo>
                  <a:pt x="2626" y="563"/>
                </a:lnTo>
                <a:lnTo>
                  <a:pt x="2601" y="526"/>
                </a:lnTo>
                <a:lnTo>
                  <a:pt x="2580" y="486"/>
                </a:lnTo>
                <a:lnTo>
                  <a:pt x="2565" y="442"/>
                </a:lnTo>
                <a:lnTo>
                  <a:pt x="2556" y="397"/>
                </a:lnTo>
                <a:lnTo>
                  <a:pt x="2553" y="350"/>
                </a:lnTo>
                <a:lnTo>
                  <a:pt x="2556" y="302"/>
                </a:lnTo>
                <a:lnTo>
                  <a:pt x="2565" y="257"/>
                </a:lnTo>
                <a:lnTo>
                  <a:pt x="2580" y="214"/>
                </a:lnTo>
                <a:lnTo>
                  <a:pt x="2601" y="173"/>
                </a:lnTo>
                <a:lnTo>
                  <a:pt x="2626" y="136"/>
                </a:lnTo>
                <a:lnTo>
                  <a:pt x="2655" y="102"/>
                </a:lnTo>
                <a:lnTo>
                  <a:pt x="2689" y="73"/>
                </a:lnTo>
                <a:lnTo>
                  <a:pt x="2726" y="48"/>
                </a:lnTo>
                <a:lnTo>
                  <a:pt x="2767" y="28"/>
                </a:lnTo>
                <a:lnTo>
                  <a:pt x="2810" y="12"/>
                </a:lnTo>
                <a:lnTo>
                  <a:pt x="2855" y="3"/>
                </a:lnTo>
                <a:lnTo>
                  <a:pt x="2903" y="0"/>
                </a:lnTo>
                <a:close/>
                <a:moveTo>
                  <a:pt x="350" y="0"/>
                </a:moveTo>
                <a:lnTo>
                  <a:pt x="398" y="3"/>
                </a:lnTo>
                <a:lnTo>
                  <a:pt x="443" y="12"/>
                </a:lnTo>
                <a:lnTo>
                  <a:pt x="486" y="28"/>
                </a:lnTo>
                <a:lnTo>
                  <a:pt x="527" y="48"/>
                </a:lnTo>
                <a:lnTo>
                  <a:pt x="564" y="73"/>
                </a:lnTo>
                <a:lnTo>
                  <a:pt x="598" y="102"/>
                </a:lnTo>
                <a:lnTo>
                  <a:pt x="627" y="136"/>
                </a:lnTo>
                <a:lnTo>
                  <a:pt x="652" y="173"/>
                </a:lnTo>
                <a:lnTo>
                  <a:pt x="673" y="214"/>
                </a:lnTo>
                <a:lnTo>
                  <a:pt x="688" y="257"/>
                </a:lnTo>
                <a:lnTo>
                  <a:pt x="697" y="302"/>
                </a:lnTo>
                <a:lnTo>
                  <a:pt x="700" y="350"/>
                </a:lnTo>
                <a:lnTo>
                  <a:pt x="697" y="397"/>
                </a:lnTo>
                <a:lnTo>
                  <a:pt x="688" y="442"/>
                </a:lnTo>
                <a:lnTo>
                  <a:pt x="673" y="486"/>
                </a:lnTo>
                <a:lnTo>
                  <a:pt x="652" y="526"/>
                </a:lnTo>
                <a:lnTo>
                  <a:pt x="627" y="563"/>
                </a:lnTo>
                <a:lnTo>
                  <a:pt x="598" y="597"/>
                </a:lnTo>
                <a:lnTo>
                  <a:pt x="564" y="626"/>
                </a:lnTo>
                <a:lnTo>
                  <a:pt x="527" y="652"/>
                </a:lnTo>
                <a:lnTo>
                  <a:pt x="486" y="671"/>
                </a:lnTo>
                <a:lnTo>
                  <a:pt x="443" y="687"/>
                </a:lnTo>
                <a:lnTo>
                  <a:pt x="398" y="696"/>
                </a:lnTo>
                <a:lnTo>
                  <a:pt x="350" y="699"/>
                </a:lnTo>
                <a:lnTo>
                  <a:pt x="302" y="696"/>
                </a:lnTo>
                <a:lnTo>
                  <a:pt x="257" y="687"/>
                </a:lnTo>
                <a:lnTo>
                  <a:pt x="213" y="671"/>
                </a:lnTo>
                <a:lnTo>
                  <a:pt x="173" y="652"/>
                </a:lnTo>
                <a:lnTo>
                  <a:pt x="136" y="626"/>
                </a:lnTo>
                <a:lnTo>
                  <a:pt x="103" y="597"/>
                </a:lnTo>
                <a:lnTo>
                  <a:pt x="73" y="563"/>
                </a:lnTo>
                <a:lnTo>
                  <a:pt x="48" y="526"/>
                </a:lnTo>
                <a:lnTo>
                  <a:pt x="28" y="486"/>
                </a:lnTo>
                <a:lnTo>
                  <a:pt x="12" y="442"/>
                </a:lnTo>
                <a:lnTo>
                  <a:pt x="3" y="397"/>
                </a:lnTo>
                <a:lnTo>
                  <a:pt x="0" y="350"/>
                </a:lnTo>
                <a:lnTo>
                  <a:pt x="3" y="302"/>
                </a:lnTo>
                <a:lnTo>
                  <a:pt x="12" y="257"/>
                </a:lnTo>
                <a:lnTo>
                  <a:pt x="28" y="214"/>
                </a:lnTo>
                <a:lnTo>
                  <a:pt x="48" y="173"/>
                </a:lnTo>
                <a:lnTo>
                  <a:pt x="73" y="136"/>
                </a:lnTo>
                <a:lnTo>
                  <a:pt x="103" y="102"/>
                </a:lnTo>
                <a:lnTo>
                  <a:pt x="136" y="73"/>
                </a:lnTo>
                <a:lnTo>
                  <a:pt x="173" y="48"/>
                </a:lnTo>
                <a:lnTo>
                  <a:pt x="213" y="28"/>
                </a:lnTo>
                <a:lnTo>
                  <a:pt x="257" y="12"/>
                </a:lnTo>
                <a:lnTo>
                  <a:pt x="302" y="3"/>
                </a:lnTo>
                <a:lnTo>
                  <a:pt x="35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325"/>
          <p:cNvSpPr>
            <a:spLocks noEditPoints="1"/>
          </p:cNvSpPr>
          <p:nvPr/>
        </p:nvSpPr>
        <p:spPr bwMode="auto">
          <a:xfrm>
            <a:off x="8295114" y="2397283"/>
            <a:ext cx="482600" cy="334963"/>
          </a:xfrm>
          <a:custGeom>
            <a:avLst/>
            <a:gdLst>
              <a:gd name="T0" fmla="*/ 201 w 3344"/>
              <a:gd name="T1" fmla="*/ 250 h 2317"/>
              <a:gd name="T2" fmla="*/ 180 w 3344"/>
              <a:gd name="T3" fmla="*/ 326 h 2317"/>
              <a:gd name="T4" fmla="*/ 1156 w 3344"/>
              <a:gd name="T5" fmla="*/ 1233 h 2317"/>
              <a:gd name="T6" fmla="*/ 1163 w 3344"/>
              <a:gd name="T7" fmla="*/ 1247 h 2317"/>
              <a:gd name="T8" fmla="*/ 1100 w 3344"/>
              <a:gd name="T9" fmla="*/ 1297 h 2317"/>
              <a:gd name="T10" fmla="*/ 963 w 3344"/>
              <a:gd name="T11" fmla="*/ 1397 h 2317"/>
              <a:gd name="T12" fmla="*/ 805 w 3344"/>
              <a:gd name="T13" fmla="*/ 1515 h 2317"/>
              <a:gd name="T14" fmla="*/ 639 w 3344"/>
              <a:gd name="T15" fmla="*/ 1639 h 2317"/>
              <a:gd name="T16" fmla="*/ 485 w 3344"/>
              <a:gd name="T17" fmla="*/ 1757 h 2317"/>
              <a:gd name="T18" fmla="*/ 356 w 3344"/>
              <a:gd name="T19" fmla="*/ 1856 h 2317"/>
              <a:gd name="T20" fmla="*/ 267 w 3344"/>
              <a:gd name="T21" fmla="*/ 1925 h 2317"/>
              <a:gd name="T22" fmla="*/ 233 w 3344"/>
              <a:gd name="T23" fmla="*/ 1951 h 2317"/>
              <a:gd name="T24" fmla="*/ 210 w 3344"/>
              <a:gd name="T25" fmla="*/ 2000 h 2317"/>
              <a:gd name="T26" fmla="*/ 226 w 3344"/>
              <a:gd name="T27" fmla="*/ 2053 h 2317"/>
              <a:gd name="T28" fmla="*/ 282 w 3344"/>
              <a:gd name="T29" fmla="*/ 2077 h 2317"/>
              <a:gd name="T30" fmla="*/ 317 w 3344"/>
              <a:gd name="T31" fmla="*/ 2062 h 2317"/>
              <a:gd name="T32" fmla="*/ 380 w 3344"/>
              <a:gd name="T33" fmla="*/ 2017 h 2317"/>
              <a:gd name="T34" fmla="*/ 491 w 3344"/>
              <a:gd name="T35" fmla="*/ 1936 h 2317"/>
              <a:gd name="T36" fmla="*/ 636 w 3344"/>
              <a:gd name="T37" fmla="*/ 1830 h 2317"/>
              <a:gd name="T38" fmla="*/ 801 w 3344"/>
              <a:gd name="T39" fmla="*/ 1711 h 2317"/>
              <a:gd name="T40" fmla="*/ 969 w 3344"/>
              <a:gd name="T41" fmla="*/ 1590 h 2317"/>
              <a:gd name="T42" fmla="*/ 1126 w 3344"/>
              <a:gd name="T43" fmla="*/ 1477 h 2317"/>
              <a:gd name="T44" fmla="*/ 1259 w 3344"/>
              <a:gd name="T45" fmla="*/ 1384 h 2317"/>
              <a:gd name="T46" fmla="*/ 1306 w 3344"/>
              <a:gd name="T47" fmla="*/ 1364 h 2317"/>
              <a:gd name="T48" fmla="*/ 1649 w 3344"/>
              <a:gd name="T49" fmla="*/ 1626 h 2317"/>
              <a:gd name="T50" fmla="*/ 1731 w 3344"/>
              <a:gd name="T51" fmla="*/ 1608 h 2317"/>
              <a:gd name="T52" fmla="*/ 2042 w 3344"/>
              <a:gd name="T53" fmla="*/ 1362 h 2317"/>
              <a:gd name="T54" fmla="*/ 2116 w 3344"/>
              <a:gd name="T55" fmla="*/ 1406 h 2317"/>
              <a:gd name="T56" fmla="*/ 2257 w 3344"/>
              <a:gd name="T57" fmla="*/ 1506 h 2317"/>
              <a:gd name="T58" fmla="*/ 2420 w 3344"/>
              <a:gd name="T59" fmla="*/ 1621 h 2317"/>
              <a:gd name="T60" fmla="*/ 2589 w 3344"/>
              <a:gd name="T61" fmla="*/ 1743 h 2317"/>
              <a:gd name="T62" fmla="*/ 2751 w 3344"/>
              <a:gd name="T63" fmla="*/ 1859 h 2317"/>
              <a:gd name="T64" fmla="*/ 2890 w 3344"/>
              <a:gd name="T65" fmla="*/ 1959 h 2317"/>
              <a:gd name="T66" fmla="*/ 2991 w 3344"/>
              <a:gd name="T67" fmla="*/ 2032 h 2317"/>
              <a:gd name="T68" fmla="*/ 3039 w 3344"/>
              <a:gd name="T69" fmla="*/ 2068 h 2317"/>
              <a:gd name="T70" fmla="*/ 3081 w 3344"/>
              <a:gd name="T71" fmla="*/ 2075 h 2317"/>
              <a:gd name="T72" fmla="*/ 3123 w 3344"/>
              <a:gd name="T73" fmla="*/ 2042 h 2317"/>
              <a:gd name="T74" fmla="*/ 3129 w 3344"/>
              <a:gd name="T75" fmla="*/ 1985 h 2317"/>
              <a:gd name="T76" fmla="*/ 3106 w 3344"/>
              <a:gd name="T77" fmla="*/ 1948 h 2317"/>
              <a:gd name="T78" fmla="*/ 3057 w 3344"/>
              <a:gd name="T79" fmla="*/ 1911 h 2317"/>
              <a:gd name="T80" fmla="*/ 2957 w 3344"/>
              <a:gd name="T81" fmla="*/ 1834 h 2317"/>
              <a:gd name="T82" fmla="*/ 2819 w 3344"/>
              <a:gd name="T83" fmla="*/ 1728 h 2317"/>
              <a:gd name="T84" fmla="*/ 2660 w 3344"/>
              <a:gd name="T85" fmla="*/ 1607 h 2317"/>
              <a:gd name="T86" fmla="*/ 2495 w 3344"/>
              <a:gd name="T87" fmla="*/ 1482 h 2317"/>
              <a:gd name="T88" fmla="*/ 2340 w 3344"/>
              <a:gd name="T89" fmla="*/ 1368 h 2317"/>
              <a:gd name="T90" fmla="*/ 2208 w 3344"/>
              <a:gd name="T91" fmla="*/ 1274 h 2317"/>
              <a:gd name="T92" fmla="*/ 2179 w 3344"/>
              <a:gd name="T93" fmla="*/ 1240 h 2317"/>
              <a:gd name="T94" fmla="*/ 3144 w 3344"/>
              <a:gd name="T95" fmla="*/ 364 h 2317"/>
              <a:gd name="T96" fmla="*/ 3161 w 3344"/>
              <a:gd name="T97" fmla="*/ 285 h 2317"/>
              <a:gd name="T98" fmla="*/ 3111 w 3344"/>
              <a:gd name="T99" fmla="*/ 233 h 2317"/>
              <a:gd name="T100" fmla="*/ 3044 w 3344"/>
              <a:gd name="T101" fmla="*/ 249 h 2317"/>
              <a:gd name="T102" fmla="*/ 1671 w 3344"/>
              <a:gd name="T103" fmla="*/ 1441 h 2317"/>
              <a:gd name="T104" fmla="*/ 297 w 3344"/>
              <a:gd name="T105" fmla="*/ 249 h 2317"/>
              <a:gd name="T106" fmla="*/ 140 w 3344"/>
              <a:gd name="T107" fmla="*/ 0 h 2317"/>
              <a:gd name="T108" fmla="*/ 3282 w 3344"/>
              <a:gd name="T109" fmla="*/ 24 h 2317"/>
              <a:gd name="T110" fmla="*/ 3341 w 3344"/>
              <a:gd name="T111" fmla="*/ 112 h 2317"/>
              <a:gd name="T112" fmla="*/ 3333 w 3344"/>
              <a:gd name="T113" fmla="*/ 2231 h 2317"/>
              <a:gd name="T114" fmla="*/ 3258 w 3344"/>
              <a:gd name="T115" fmla="*/ 2306 h 2317"/>
              <a:gd name="T116" fmla="*/ 111 w 3344"/>
              <a:gd name="T117" fmla="*/ 2314 h 2317"/>
              <a:gd name="T118" fmla="*/ 24 w 3344"/>
              <a:gd name="T119" fmla="*/ 2255 h 2317"/>
              <a:gd name="T120" fmla="*/ 0 w 3344"/>
              <a:gd name="T121" fmla="*/ 140 h 2317"/>
              <a:gd name="T122" fmla="*/ 41 w 3344"/>
              <a:gd name="T123" fmla="*/ 42 h 2317"/>
              <a:gd name="T124" fmla="*/ 140 w 3344"/>
              <a:gd name="T125" fmla="*/ 0 h 2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344" h="2317">
                <a:moveTo>
                  <a:pt x="248" y="231"/>
                </a:moveTo>
                <a:lnTo>
                  <a:pt x="230" y="233"/>
                </a:lnTo>
                <a:lnTo>
                  <a:pt x="214" y="240"/>
                </a:lnTo>
                <a:lnTo>
                  <a:pt x="201" y="250"/>
                </a:lnTo>
                <a:lnTo>
                  <a:pt x="189" y="266"/>
                </a:lnTo>
                <a:lnTo>
                  <a:pt x="181" y="285"/>
                </a:lnTo>
                <a:lnTo>
                  <a:pt x="178" y="305"/>
                </a:lnTo>
                <a:lnTo>
                  <a:pt x="180" y="326"/>
                </a:lnTo>
                <a:lnTo>
                  <a:pt x="186" y="346"/>
                </a:lnTo>
                <a:lnTo>
                  <a:pt x="198" y="364"/>
                </a:lnTo>
                <a:lnTo>
                  <a:pt x="213" y="381"/>
                </a:lnTo>
                <a:lnTo>
                  <a:pt x="1156" y="1233"/>
                </a:lnTo>
                <a:lnTo>
                  <a:pt x="1157" y="1235"/>
                </a:lnTo>
                <a:lnTo>
                  <a:pt x="1159" y="1238"/>
                </a:lnTo>
                <a:lnTo>
                  <a:pt x="1162" y="1242"/>
                </a:lnTo>
                <a:lnTo>
                  <a:pt x="1163" y="1247"/>
                </a:lnTo>
                <a:lnTo>
                  <a:pt x="1162" y="1253"/>
                </a:lnTo>
                <a:lnTo>
                  <a:pt x="1157" y="1259"/>
                </a:lnTo>
                <a:lnTo>
                  <a:pt x="1130" y="1277"/>
                </a:lnTo>
                <a:lnTo>
                  <a:pt x="1100" y="1297"/>
                </a:lnTo>
                <a:lnTo>
                  <a:pt x="1069" y="1320"/>
                </a:lnTo>
                <a:lnTo>
                  <a:pt x="1036" y="1344"/>
                </a:lnTo>
                <a:lnTo>
                  <a:pt x="1000" y="1370"/>
                </a:lnTo>
                <a:lnTo>
                  <a:pt x="963" y="1397"/>
                </a:lnTo>
                <a:lnTo>
                  <a:pt x="925" y="1426"/>
                </a:lnTo>
                <a:lnTo>
                  <a:pt x="886" y="1455"/>
                </a:lnTo>
                <a:lnTo>
                  <a:pt x="845" y="1485"/>
                </a:lnTo>
                <a:lnTo>
                  <a:pt x="805" y="1515"/>
                </a:lnTo>
                <a:lnTo>
                  <a:pt x="763" y="1546"/>
                </a:lnTo>
                <a:lnTo>
                  <a:pt x="721" y="1577"/>
                </a:lnTo>
                <a:lnTo>
                  <a:pt x="681" y="1609"/>
                </a:lnTo>
                <a:lnTo>
                  <a:pt x="639" y="1639"/>
                </a:lnTo>
                <a:lnTo>
                  <a:pt x="600" y="1670"/>
                </a:lnTo>
                <a:lnTo>
                  <a:pt x="560" y="1699"/>
                </a:lnTo>
                <a:lnTo>
                  <a:pt x="522" y="1729"/>
                </a:lnTo>
                <a:lnTo>
                  <a:pt x="485" y="1757"/>
                </a:lnTo>
                <a:lnTo>
                  <a:pt x="450" y="1784"/>
                </a:lnTo>
                <a:lnTo>
                  <a:pt x="416" y="1809"/>
                </a:lnTo>
                <a:lnTo>
                  <a:pt x="385" y="1834"/>
                </a:lnTo>
                <a:lnTo>
                  <a:pt x="356" y="1856"/>
                </a:lnTo>
                <a:lnTo>
                  <a:pt x="328" y="1876"/>
                </a:lnTo>
                <a:lnTo>
                  <a:pt x="305" y="1895"/>
                </a:lnTo>
                <a:lnTo>
                  <a:pt x="284" y="1911"/>
                </a:lnTo>
                <a:lnTo>
                  <a:pt x="267" y="1925"/>
                </a:lnTo>
                <a:lnTo>
                  <a:pt x="252" y="1935"/>
                </a:lnTo>
                <a:lnTo>
                  <a:pt x="242" y="1943"/>
                </a:lnTo>
                <a:lnTo>
                  <a:pt x="235" y="1948"/>
                </a:lnTo>
                <a:lnTo>
                  <a:pt x="233" y="1951"/>
                </a:lnTo>
                <a:lnTo>
                  <a:pt x="223" y="1960"/>
                </a:lnTo>
                <a:lnTo>
                  <a:pt x="216" y="1972"/>
                </a:lnTo>
                <a:lnTo>
                  <a:pt x="212" y="1985"/>
                </a:lnTo>
                <a:lnTo>
                  <a:pt x="210" y="2000"/>
                </a:lnTo>
                <a:lnTo>
                  <a:pt x="211" y="2016"/>
                </a:lnTo>
                <a:lnTo>
                  <a:pt x="213" y="2030"/>
                </a:lnTo>
                <a:lnTo>
                  <a:pt x="218" y="2042"/>
                </a:lnTo>
                <a:lnTo>
                  <a:pt x="226" y="2053"/>
                </a:lnTo>
                <a:lnTo>
                  <a:pt x="237" y="2062"/>
                </a:lnTo>
                <a:lnTo>
                  <a:pt x="251" y="2071"/>
                </a:lnTo>
                <a:lnTo>
                  <a:pt x="265" y="2075"/>
                </a:lnTo>
                <a:lnTo>
                  <a:pt x="282" y="2077"/>
                </a:lnTo>
                <a:lnTo>
                  <a:pt x="296" y="2075"/>
                </a:lnTo>
                <a:lnTo>
                  <a:pt x="309" y="2069"/>
                </a:lnTo>
                <a:lnTo>
                  <a:pt x="311" y="2068"/>
                </a:lnTo>
                <a:lnTo>
                  <a:pt x="317" y="2062"/>
                </a:lnTo>
                <a:lnTo>
                  <a:pt x="327" y="2055"/>
                </a:lnTo>
                <a:lnTo>
                  <a:pt x="341" y="2045"/>
                </a:lnTo>
                <a:lnTo>
                  <a:pt x="359" y="2032"/>
                </a:lnTo>
                <a:lnTo>
                  <a:pt x="380" y="2017"/>
                </a:lnTo>
                <a:lnTo>
                  <a:pt x="403" y="1999"/>
                </a:lnTo>
                <a:lnTo>
                  <a:pt x="431" y="1980"/>
                </a:lnTo>
                <a:lnTo>
                  <a:pt x="460" y="1959"/>
                </a:lnTo>
                <a:lnTo>
                  <a:pt x="491" y="1936"/>
                </a:lnTo>
                <a:lnTo>
                  <a:pt x="525" y="1912"/>
                </a:lnTo>
                <a:lnTo>
                  <a:pt x="560" y="1885"/>
                </a:lnTo>
                <a:lnTo>
                  <a:pt x="598" y="1859"/>
                </a:lnTo>
                <a:lnTo>
                  <a:pt x="636" y="1830"/>
                </a:lnTo>
                <a:lnTo>
                  <a:pt x="676" y="1802"/>
                </a:lnTo>
                <a:lnTo>
                  <a:pt x="716" y="1772"/>
                </a:lnTo>
                <a:lnTo>
                  <a:pt x="758" y="1742"/>
                </a:lnTo>
                <a:lnTo>
                  <a:pt x="801" y="1711"/>
                </a:lnTo>
                <a:lnTo>
                  <a:pt x="842" y="1681"/>
                </a:lnTo>
                <a:lnTo>
                  <a:pt x="885" y="1650"/>
                </a:lnTo>
                <a:lnTo>
                  <a:pt x="927" y="1620"/>
                </a:lnTo>
                <a:lnTo>
                  <a:pt x="969" y="1590"/>
                </a:lnTo>
                <a:lnTo>
                  <a:pt x="1009" y="1561"/>
                </a:lnTo>
                <a:lnTo>
                  <a:pt x="1050" y="1532"/>
                </a:lnTo>
                <a:lnTo>
                  <a:pt x="1088" y="1504"/>
                </a:lnTo>
                <a:lnTo>
                  <a:pt x="1126" y="1477"/>
                </a:lnTo>
                <a:lnTo>
                  <a:pt x="1162" y="1452"/>
                </a:lnTo>
                <a:lnTo>
                  <a:pt x="1197" y="1428"/>
                </a:lnTo>
                <a:lnTo>
                  <a:pt x="1228" y="1404"/>
                </a:lnTo>
                <a:lnTo>
                  <a:pt x="1259" y="1384"/>
                </a:lnTo>
                <a:lnTo>
                  <a:pt x="1286" y="1364"/>
                </a:lnTo>
                <a:lnTo>
                  <a:pt x="1294" y="1361"/>
                </a:lnTo>
                <a:lnTo>
                  <a:pt x="1301" y="1361"/>
                </a:lnTo>
                <a:lnTo>
                  <a:pt x="1306" y="1364"/>
                </a:lnTo>
                <a:lnTo>
                  <a:pt x="1308" y="1365"/>
                </a:lnTo>
                <a:lnTo>
                  <a:pt x="1610" y="1608"/>
                </a:lnTo>
                <a:lnTo>
                  <a:pt x="1628" y="1619"/>
                </a:lnTo>
                <a:lnTo>
                  <a:pt x="1649" y="1626"/>
                </a:lnTo>
                <a:lnTo>
                  <a:pt x="1671" y="1628"/>
                </a:lnTo>
                <a:lnTo>
                  <a:pt x="1692" y="1626"/>
                </a:lnTo>
                <a:lnTo>
                  <a:pt x="1714" y="1619"/>
                </a:lnTo>
                <a:lnTo>
                  <a:pt x="1731" y="1608"/>
                </a:lnTo>
                <a:lnTo>
                  <a:pt x="2030" y="1369"/>
                </a:lnTo>
                <a:lnTo>
                  <a:pt x="2031" y="1367"/>
                </a:lnTo>
                <a:lnTo>
                  <a:pt x="2035" y="1364"/>
                </a:lnTo>
                <a:lnTo>
                  <a:pt x="2042" y="1362"/>
                </a:lnTo>
                <a:lnTo>
                  <a:pt x="2049" y="1362"/>
                </a:lnTo>
                <a:lnTo>
                  <a:pt x="2058" y="1367"/>
                </a:lnTo>
                <a:lnTo>
                  <a:pt x="2085" y="1385"/>
                </a:lnTo>
                <a:lnTo>
                  <a:pt x="2116" y="1406"/>
                </a:lnTo>
                <a:lnTo>
                  <a:pt x="2148" y="1429"/>
                </a:lnTo>
                <a:lnTo>
                  <a:pt x="2183" y="1453"/>
                </a:lnTo>
                <a:lnTo>
                  <a:pt x="2219" y="1478"/>
                </a:lnTo>
                <a:lnTo>
                  <a:pt x="2257" y="1506"/>
                </a:lnTo>
                <a:lnTo>
                  <a:pt x="2296" y="1533"/>
                </a:lnTo>
                <a:lnTo>
                  <a:pt x="2337" y="1562"/>
                </a:lnTo>
                <a:lnTo>
                  <a:pt x="2378" y="1591"/>
                </a:lnTo>
                <a:lnTo>
                  <a:pt x="2420" y="1621"/>
                </a:lnTo>
                <a:lnTo>
                  <a:pt x="2462" y="1651"/>
                </a:lnTo>
                <a:lnTo>
                  <a:pt x="2505" y="1682"/>
                </a:lnTo>
                <a:lnTo>
                  <a:pt x="2548" y="1712"/>
                </a:lnTo>
                <a:lnTo>
                  <a:pt x="2589" y="1743"/>
                </a:lnTo>
                <a:lnTo>
                  <a:pt x="2632" y="1772"/>
                </a:lnTo>
                <a:lnTo>
                  <a:pt x="2672" y="1802"/>
                </a:lnTo>
                <a:lnTo>
                  <a:pt x="2713" y="1831"/>
                </a:lnTo>
                <a:lnTo>
                  <a:pt x="2751" y="1859"/>
                </a:lnTo>
                <a:lnTo>
                  <a:pt x="2789" y="1886"/>
                </a:lnTo>
                <a:lnTo>
                  <a:pt x="2824" y="1912"/>
                </a:lnTo>
                <a:lnTo>
                  <a:pt x="2858" y="1936"/>
                </a:lnTo>
                <a:lnTo>
                  <a:pt x="2890" y="1959"/>
                </a:lnTo>
                <a:lnTo>
                  <a:pt x="2919" y="1980"/>
                </a:lnTo>
                <a:lnTo>
                  <a:pt x="2946" y="1999"/>
                </a:lnTo>
                <a:lnTo>
                  <a:pt x="2970" y="2017"/>
                </a:lnTo>
                <a:lnTo>
                  <a:pt x="2991" y="2032"/>
                </a:lnTo>
                <a:lnTo>
                  <a:pt x="3009" y="2045"/>
                </a:lnTo>
                <a:lnTo>
                  <a:pt x="3023" y="2055"/>
                </a:lnTo>
                <a:lnTo>
                  <a:pt x="3033" y="2062"/>
                </a:lnTo>
                <a:lnTo>
                  <a:pt x="3039" y="2068"/>
                </a:lnTo>
                <a:lnTo>
                  <a:pt x="3042" y="2069"/>
                </a:lnTo>
                <a:lnTo>
                  <a:pt x="3054" y="2075"/>
                </a:lnTo>
                <a:lnTo>
                  <a:pt x="3067" y="2077"/>
                </a:lnTo>
                <a:lnTo>
                  <a:pt x="3081" y="2075"/>
                </a:lnTo>
                <a:lnTo>
                  <a:pt x="3094" y="2071"/>
                </a:lnTo>
                <a:lnTo>
                  <a:pt x="3106" y="2062"/>
                </a:lnTo>
                <a:lnTo>
                  <a:pt x="3116" y="2053"/>
                </a:lnTo>
                <a:lnTo>
                  <a:pt x="3123" y="2042"/>
                </a:lnTo>
                <a:lnTo>
                  <a:pt x="3128" y="2030"/>
                </a:lnTo>
                <a:lnTo>
                  <a:pt x="3130" y="2016"/>
                </a:lnTo>
                <a:lnTo>
                  <a:pt x="3131" y="2000"/>
                </a:lnTo>
                <a:lnTo>
                  <a:pt x="3129" y="1985"/>
                </a:lnTo>
                <a:lnTo>
                  <a:pt x="3125" y="1972"/>
                </a:lnTo>
                <a:lnTo>
                  <a:pt x="3118" y="1960"/>
                </a:lnTo>
                <a:lnTo>
                  <a:pt x="3108" y="1951"/>
                </a:lnTo>
                <a:lnTo>
                  <a:pt x="3106" y="1948"/>
                </a:lnTo>
                <a:lnTo>
                  <a:pt x="3100" y="1943"/>
                </a:lnTo>
                <a:lnTo>
                  <a:pt x="3089" y="1935"/>
                </a:lnTo>
                <a:lnTo>
                  <a:pt x="3074" y="1924"/>
                </a:lnTo>
                <a:lnTo>
                  <a:pt x="3057" y="1911"/>
                </a:lnTo>
                <a:lnTo>
                  <a:pt x="3036" y="1895"/>
                </a:lnTo>
                <a:lnTo>
                  <a:pt x="3013" y="1876"/>
                </a:lnTo>
                <a:lnTo>
                  <a:pt x="2986" y="1856"/>
                </a:lnTo>
                <a:lnTo>
                  <a:pt x="2957" y="1834"/>
                </a:lnTo>
                <a:lnTo>
                  <a:pt x="2925" y="1809"/>
                </a:lnTo>
                <a:lnTo>
                  <a:pt x="2892" y="1784"/>
                </a:lnTo>
                <a:lnTo>
                  <a:pt x="2857" y="1756"/>
                </a:lnTo>
                <a:lnTo>
                  <a:pt x="2819" y="1728"/>
                </a:lnTo>
                <a:lnTo>
                  <a:pt x="2781" y="1698"/>
                </a:lnTo>
                <a:lnTo>
                  <a:pt x="2741" y="1669"/>
                </a:lnTo>
                <a:lnTo>
                  <a:pt x="2702" y="1638"/>
                </a:lnTo>
                <a:lnTo>
                  <a:pt x="2660" y="1607"/>
                </a:lnTo>
                <a:lnTo>
                  <a:pt x="2619" y="1576"/>
                </a:lnTo>
                <a:lnTo>
                  <a:pt x="2578" y="1545"/>
                </a:lnTo>
                <a:lnTo>
                  <a:pt x="2536" y="1514"/>
                </a:lnTo>
                <a:lnTo>
                  <a:pt x="2495" y="1482"/>
                </a:lnTo>
                <a:lnTo>
                  <a:pt x="2455" y="1453"/>
                </a:lnTo>
                <a:lnTo>
                  <a:pt x="2416" y="1423"/>
                </a:lnTo>
                <a:lnTo>
                  <a:pt x="2376" y="1395"/>
                </a:lnTo>
                <a:lnTo>
                  <a:pt x="2340" y="1368"/>
                </a:lnTo>
                <a:lnTo>
                  <a:pt x="2303" y="1342"/>
                </a:lnTo>
                <a:lnTo>
                  <a:pt x="2270" y="1318"/>
                </a:lnTo>
                <a:lnTo>
                  <a:pt x="2237" y="1295"/>
                </a:lnTo>
                <a:lnTo>
                  <a:pt x="2208" y="1274"/>
                </a:lnTo>
                <a:lnTo>
                  <a:pt x="2181" y="1256"/>
                </a:lnTo>
                <a:lnTo>
                  <a:pt x="2177" y="1251"/>
                </a:lnTo>
                <a:lnTo>
                  <a:pt x="2177" y="1245"/>
                </a:lnTo>
                <a:lnTo>
                  <a:pt x="2179" y="1240"/>
                </a:lnTo>
                <a:lnTo>
                  <a:pt x="2182" y="1237"/>
                </a:lnTo>
                <a:lnTo>
                  <a:pt x="2183" y="1236"/>
                </a:lnTo>
                <a:lnTo>
                  <a:pt x="3129" y="381"/>
                </a:lnTo>
                <a:lnTo>
                  <a:pt x="3144" y="364"/>
                </a:lnTo>
                <a:lnTo>
                  <a:pt x="3155" y="346"/>
                </a:lnTo>
                <a:lnTo>
                  <a:pt x="3162" y="326"/>
                </a:lnTo>
                <a:lnTo>
                  <a:pt x="3164" y="305"/>
                </a:lnTo>
                <a:lnTo>
                  <a:pt x="3161" y="285"/>
                </a:lnTo>
                <a:lnTo>
                  <a:pt x="3152" y="266"/>
                </a:lnTo>
                <a:lnTo>
                  <a:pt x="3141" y="250"/>
                </a:lnTo>
                <a:lnTo>
                  <a:pt x="3127" y="240"/>
                </a:lnTo>
                <a:lnTo>
                  <a:pt x="3111" y="233"/>
                </a:lnTo>
                <a:lnTo>
                  <a:pt x="3093" y="231"/>
                </a:lnTo>
                <a:lnTo>
                  <a:pt x="3075" y="233"/>
                </a:lnTo>
                <a:lnTo>
                  <a:pt x="3059" y="239"/>
                </a:lnTo>
                <a:lnTo>
                  <a:pt x="3044" y="249"/>
                </a:lnTo>
                <a:lnTo>
                  <a:pt x="1701" y="1431"/>
                </a:lnTo>
                <a:lnTo>
                  <a:pt x="1692" y="1436"/>
                </a:lnTo>
                <a:lnTo>
                  <a:pt x="1682" y="1440"/>
                </a:lnTo>
                <a:lnTo>
                  <a:pt x="1671" y="1441"/>
                </a:lnTo>
                <a:lnTo>
                  <a:pt x="1659" y="1440"/>
                </a:lnTo>
                <a:lnTo>
                  <a:pt x="1649" y="1436"/>
                </a:lnTo>
                <a:lnTo>
                  <a:pt x="1640" y="1431"/>
                </a:lnTo>
                <a:lnTo>
                  <a:pt x="297" y="249"/>
                </a:lnTo>
                <a:lnTo>
                  <a:pt x="282" y="239"/>
                </a:lnTo>
                <a:lnTo>
                  <a:pt x="265" y="233"/>
                </a:lnTo>
                <a:lnTo>
                  <a:pt x="248" y="231"/>
                </a:lnTo>
                <a:close/>
                <a:moveTo>
                  <a:pt x="140" y="0"/>
                </a:moveTo>
                <a:lnTo>
                  <a:pt x="3204" y="0"/>
                </a:lnTo>
                <a:lnTo>
                  <a:pt x="3233" y="3"/>
                </a:lnTo>
                <a:lnTo>
                  <a:pt x="3258" y="11"/>
                </a:lnTo>
                <a:lnTo>
                  <a:pt x="3282" y="24"/>
                </a:lnTo>
                <a:lnTo>
                  <a:pt x="3302" y="42"/>
                </a:lnTo>
                <a:lnTo>
                  <a:pt x="3320" y="62"/>
                </a:lnTo>
                <a:lnTo>
                  <a:pt x="3333" y="86"/>
                </a:lnTo>
                <a:lnTo>
                  <a:pt x="3341" y="112"/>
                </a:lnTo>
                <a:lnTo>
                  <a:pt x="3344" y="140"/>
                </a:lnTo>
                <a:lnTo>
                  <a:pt x="3344" y="2177"/>
                </a:lnTo>
                <a:lnTo>
                  <a:pt x="3341" y="2205"/>
                </a:lnTo>
                <a:lnTo>
                  <a:pt x="3333" y="2231"/>
                </a:lnTo>
                <a:lnTo>
                  <a:pt x="3320" y="2255"/>
                </a:lnTo>
                <a:lnTo>
                  <a:pt x="3302" y="2276"/>
                </a:lnTo>
                <a:lnTo>
                  <a:pt x="3282" y="2293"/>
                </a:lnTo>
                <a:lnTo>
                  <a:pt x="3258" y="2306"/>
                </a:lnTo>
                <a:lnTo>
                  <a:pt x="3233" y="2314"/>
                </a:lnTo>
                <a:lnTo>
                  <a:pt x="3204" y="2317"/>
                </a:lnTo>
                <a:lnTo>
                  <a:pt x="140" y="2317"/>
                </a:lnTo>
                <a:lnTo>
                  <a:pt x="111" y="2314"/>
                </a:lnTo>
                <a:lnTo>
                  <a:pt x="85" y="2306"/>
                </a:lnTo>
                <a:lnTo>
                  <a:pt x="62" y="2293"/>
                </a:lnTo>
                <a:lnTo>
                  <a:pt x="41" y="2276"/>
                </a:lnTo>
                <a:lnTo>
                  <a:pt x="24" y="2255"/>
                </a:lnTo>
                <a:lnTo>
                  <a:pt x="11" y="2231"/>
                </a:lnTo>
                <a:lnTo>
                  <a:pt x="3" y="2205"/>
                </a:lnTo>
                <a:lnTo>
                  <a:pt x="0" y="2177"/>
                </a:lnTo>
                <a:lnTo>
                  <a:pt x="0" y="140"/>
                </a:lnTo>
                <a:lnTo>
                  <a:pt x="3" y="112"/>
                </a:lnTo>
                <a:lnTo>
                  <a:pt x="11" y="86"/>
                </a:lnTo>
                <a:lnTo>
                  <a:pt x="24" y="62"/>
                </a:lnTo>
                <a:lnTo>
                  <a:pt x="41" y="42"/>
                </a:lnTo>
                <a:lnTo>
                  <a:pt x="62" y="24"/>
                </a:lnTo>
                <a:lnTo>
                  <a:pt x="85" y="11"/>
                </a:lnTo>
                <a:lnTo>
                  <a:pt x="111" y="3"/>
                </a:lnTo>
                <a:lnTo>
                  <a:pt x="14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3780186" y="3787494"/>
            <a:ext cx="7271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9154697" y="4842743"/>
            <a:ext cx="23727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PermianSlabSerifTypeface" panose="02000000000000000000" pitchFamily="50" charset="0"/>
              </a:rPr>
              <a:t>верхний передел</a:t>
            </a:r>
            <a:endParaRPr lang="ru-RU" sz="1600" dirty="0">
              <a:latin typeface="PermianSlabSerifTypeface" panose="02000000000000000000" pitchFamily="50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660912" y="4842743"/>
            <a:ext cx="2170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PermianSlabSerifTypeface" panose="02000000000000000000" pitchFamily="50" charset="0"/>
              </a:rPr>
              <a:t>средний передел</a:t>
            </a:r>
            <a:endParaRPr lang="ru-RU" sz="1600" dirty="0">
              <a:latin typeface="PermianSlabSerifTypeface" panose="02000000000000000000" pitchFamily="50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171673" y="4828148"/>
            <a:ext cx="2294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PermianSlabSerifTypeface" panose="02000000000000000000" pitchFamily="50" charset="0"/>
              </a:rPr>
              <a:t>нижний передел</a:t>
            </a:r>
            <a:endParaRPr lang="ru-RU" sz="1600" dirty="0">
              <a:latin typeface="PermianSlabSerifTypeface" panose="02000000000000000000" pitchFamily="50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134722" y="5144297"/>
            <a:ext cx="1994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/>
                </a:solidFill>
                <a:latin typeface="PermianSlabSerifTypeface" panose="02000000000000000000" pitchFamily="50" charset="0"/>
              </a:rPr>
              <a:t>1,8 млн руб.</a:t>
            </a:r>
            <a:endParaRPr lang="ru-RU" sz="2400" dirty="0">
              <a:solidFill>
                <a:schemeClr val="accent1"/>
              </a:solidFill>
              <a:latin typeface="PermianSlabSerifTypeface" panose="02000000000000000000" pitchFamily="50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084897" y="5132973"/>
            <a:ext cx="2044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/>
                </a:solidFill>
                <a:latin typeface="PermianSlabSerifTypeface" panose="02000000000000000000" pitchFamily="50" charset="0"/>
              </a:rPr>
              <a:t>0,6 млн руб.</a:t>
            </a:r>
            <a:endParaRPr lang="ru-RU" sz="2400" dirty="0">
              <a:solidFill>
                <a:schemeClr val="accent1"/>
              </a:solidFill>
              <a:latin typeface="PermianSlabSerifTypeface" panose="02000000000000000000" pitchFamily="50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722154" y="5139871"/>
            <a:ext cx="19864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1"/>
                </a:solidFill>
                <a:latin typeface="PermianSlabSerifTypeface" panose="02000000000000000000" pitchFamily="50" charset="0"/>
              </a:rPr>
              <a:t>1,2 млн руб.</a:t>
            </a:r>
            <a:endParaRPr lang="ru-RU" sz="2400" dirty="0">
              <a:solidFill>
                <a:schemeClr val="accent1"/>
              </a:solidFill>
              <a:latin typeface="PermianSlabSerifTypeface" panose="02000000000000000000" pitchFamily="50" charset="0"/>
            </a:endParaRPr>
          </a:p>
        </p:txBody>
      </p:sp>
      <p:grpSp>
        <p:nvGrpSpPr>
          <p:cNvPr id="52" name="object 3"/>
          <p:cNvGrpSpPr/>
          <p:nvPr/>
        </p:nvGrpSpPr>
        <p:grpSpPr>
          <a:xfrm>
            <a:off x="400594" y="88922"/>
            <a:ext cx="522515" cy="990941"/>
            <a:chOff x="753906" y="498225"/>
            <a:chExt cx="758825" cy="1431290"/>
          </a:xfrm>
        </p:grpSpPr>
        <p:pic>
          <p:nvPicPr>
            <p:cNvPr id="53" name="object 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53906" y="498225"/>
              <a:ext cx="758374" cy="1431057"/>
            </a:xfrm>
            <a:prstGeom prst="rect">
              <a:avLst/>
            </a:prstGeom>
          </p:spPr>
        </p:pic>
        <p:pic>
          <p:nvPicPr>
            <p:cNvPr id="54" name="object 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48345" y="610378"/>
              <a:ext cx="27988" cy="27999"/>
            </a:xfrm>
            <a:prstGeom prst="rect">
              <a:avLst/>
            </a:prstGeom>
          </p:spPr>
        </p:pic>
        <p:sp>
          <p:nvSpPr>
            <p:cNvPr id="55" name="object 6"/>
            <p:cNvSpPr/>
            <p:nvPr/>
          </p:nvSpPr>
          <p:spPr>
            <a:xfrm>
              <a:off x="996942" y="60108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297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297" y="32616"/>
                  </a:lnTo>
                  <a:lnTo>
                    <a:pt x="32606" y="25318"/>
                  </a:lnTo>
                  <a:lnTo>
                    <a:pt x="32606" y="7308"/>
                  </a:lnTo>
                  <a:lnTo>
                    <a:pt x="25297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56" name="object 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99247" y="603404"/>
              <a:ext cx="27999" cy="27999"/>
            </a:xfrm>
            <a:prstGeom prst="rect">
              <a:avLst/>
            </a:prstGeom>
          </p:spPr>
        </p:pic>
        <p:sp>
          <p:nvSpPr>
            <p:cNvPr id="57" name="object 8"/>
            <p:cNvSpPr/>
            <p:nvPr/>
          </p:nvSpPr>
          <p:spPr>
            <a:xfrm>
              <a:off x="944059" y="61091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06" y="25308"/>
                  </a:lnTo>
                  <a:lnTo>
                    <a:pt x="3260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58" name="object 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946358" y="613216"/>
              <a:ext cx="28009" cy="27999"/>
            </a:xfrm>
            <a:prstGeom prst="rect">
              <a:avLst/>
            </a:prstGeom>
          </p:spPr>
        </p:pic>
        <p:sp>
          <p:nvSpPr>
            <p:cNvPr id="59" name="object 10"/>
            <p:cNvSpPr/>
            <p:nvPr/>
          </p:nvSpPr>
          <p:spPr>
            <a:xfrm>
              <a:off x="901481" y="642776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60" name="object 1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03783" y="645099"/>
              <a:ext cx="28009" cy="27999"/>
            </a:xfrm>
            <a:prstGeom prst="rect">
              <a:avLst/>
            </a:prstGeom>
          </p:spPr>
        </p:pic>
        <p:sp>
          <p:nvSpPr>
            <p:cNvPr id="61" name="object 12"/>
            <p:cNvSpPr/>
            <p:nvPr/>
          </p:nvSpPr>
          <p:spPr>
            <a:xfrm>
              <a:off x="876940" y="68962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62" name="object 1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79240" y="691936"/>
              <a:ext cx="28009" cy="27988"/>
            </a:xfrm>
            <a:prstGeom prst="rect">
              <a:avLst/>
            </a:prstGeom>
          </p:spPr>
        </p:pic>
        <p:sp>
          <p:nvSpPr>
            <p:cNvPr id="63" name="object 14"/>
            <p:cNvSpPr/>
            <p:nvPr/>
          </p:nvSpPr>
          <p:spPr>
            <a:xfrm>
              <a:off x="1187538" y="608054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64" name="object 1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189848" y="610378"/>
              <a:ext cx="27999" cy="27999"/>
            </a:xfrm>
            <a:prstGeom prst="rect">
              <a:avLst/>
            </a:prstGeom>
          </p:spPr>
        </p:pic>
        <p:sp>
          <p:nvSpPr>
            <p:cNvPr id="65" name="object 16"/>
            <p:cNvSpPr/>
            <p:nvPr/>
          </p:nvSpPr>
          <p:spPr>
            <a:xfrm>
              <a:off x="1236629" y="60108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66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38936" y="603404"/>
              <a:ext cx="27999" cy="27999"/>
            </a:xfrm>
            <a:prstGeom prst="rect">
              <a:avLst/>
            </a:prstGeom>
          </p:spPr>
        </p:pic>
        <p:sp>
          <p:nvSpPr>
            <p:cNvPr id="67" name="object 18"/>
            <p:cNvSpPr/>
            <p:nvPr/>
          </p:nvSpPr>
          <p:spPr>
            <a:xfrm>
              <a:off x="1289522" y="61091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06" y="25308"/>
                  </a:lnTo>
                  <a:lnTo>
                    <a:pt x="3260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68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91824" y="613216"/>
              <a:ext cx="27999" cy="27999"/>
            </a:xfrm>
            <a:prstGeom prst="rect">
              <a:avLst/>
            </a:prstGeom>
          </p:spPr>
        </p:pic>
        <p:sp>
          <p:nvSpPr>
            <p:cNvPr id="69" name="object 20"/>
            <p:cNvSpPr/>
            <p:nvPr/>
          </p:nvSpPr>
          <p:spPr>
            <a:xfrm>
              <a:off x="1332090" y="642776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70" name="object 2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34388" y="645099"/>
              <a:ext cx="28009" cy="27999"/>
            </a:xfrm>
            <a:prstGeom prst="rect">
              <a:avLst/>
            </a:prstGeom>
          </p:spPr>
        </p:pic>
        <p:sp>
          <p:nvSpPr>
            <p:cNvPr id="71" name="object 22"/>
            <p:cNvSpPr/>
            <p:nvPr/>
          </p:nvSpPr>
          <p:spPr>
            <a:xfrm>
              <a:off x="1356634" y="68962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72" name="object 2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58942" y="691936"/>
              <a:ext cx="27999" cy="27988"/>
            </a:xfrm>
            <a:prstGeom prst="rect">
              <a:avLst/>
            </a:prstGeom>
          </p:spPr>
        </p:pic>
        <p:pic>
          <p:nvPicPr>
            <p:cNvPr id="73" name="object 2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71840" y="602871"/>
              <a:ext cx="492477" cy="395623"/>
            </a:xfrm>
            <a:prstGeom prst="rect">
              <a:avLst/>
            </a:prstGeom>
          </p:spPr>
        </p:pic>
        <p:pic>
          <p:nvPicPr>
            <p:cNvPr id="74" name="object 2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74151" y="746259"/>
              <a:ext cx="28009" cy="27978"/>
            </a:xfrm>
            <a:prstGeom prst="rect">
              <a:avLst/>
            </a:prstGeom>
          </p:spPr>
        </p:pic>
        <p:sp>
          <p:nvSpPr>
            <p:cNvPr id="75" name="object 26"/>
            <p:cNvSpPr/>
            <p:nvPr/>
          </p:nvSpPr>
          <p:spPr>
            <a:xfrm>
              <a:off x="885231" y="79544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19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308" y="32606"/>
                  </a:lnTo>
                  <a:lnTo>
                    <a:pt x="25318" y="3260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76" name="object 2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87543" y="797735"/>
              <a:ext cx="28009" cy="28009"/>
            </a:xfrm>
            <a:prstGeom prst="rect">
              <a:avLst/>
            </a:prstGeom>
          </p:spPr>
        </p:pic>
        <p:sp>
          <p:nvSpPr>
            <p:cNvPr id="77" name="object 28"/>
            <p:cNvSpPr/>
            <p:nvPr/>
          </p:nvSpPr>
          <p:spPr>
            <a:xfrm>
              <a:off x="1361730" y="743935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78" name="object 2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364031" y="746259"/>
              <a:ext cx="27999" cy="27978"/>
            </a:xfrm>
            <a:prstGeom prst="rect">
              <a:avLst/>
            </a:prstGeom>
          </p:spPr>
        </p:pic>
        <p:sp>
          <p:nvSpPr>
            <p:cNvPr id="79" name="object 30"/>
            <p:cNvSpPr/>
            <p:nvPr/>
          </p:nvSpPr>
          <p:spPr>
            <a:xfrm>
              <a:off x="1348339" y="79544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19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06"/>
                  </a:lnTo>
                  <a:lnTo>
                    <a:pt x="25308" y="3260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80" name="object 3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350639" y="797735"/>
              <a:ext cx="28009" cy="28009"/>
            </a:xfrm>
            <a:prstGeom prst="rect">
              <a:avLst/>
            </a:prstGeom>
          </p:spPr>
        </p:pic>
        <p:sp>
          <p:nvSpPr>
            <p:cNvPr id="81" name="object 32"/>
            <p:cNvSpPr/>
            <p:nvPr/>
          </p:nvSpPr>
          <p:spPr>
            <a:xfrm>
              <a:off x="1114154" y="628012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18941" y="0"/>
                  </a:moveTo>
                  <a:lnTo>
                    <a:pt x="11569" y="1490"/>
                  </a:lnTo>
                  <a:lnTo>
                    <a:pt x="5548" y="5552"/>
                  </a:lnTo>
                  <a:lnTo>
                    <a:pt x="1488" y="11573"/>
                  </a:lnTo>
                  <a:lnTo>
                    <a:pt x="0" y="18941"/>
                  </a:lnTo>
                  <a:lnTo>
                    <a:pt x="1488" y="26308"/>
                  </a:lnTo>
                  <a:lnTo>
                    <a:pt x="5548" y="32326"/>
                  </a:lnTo>
                  <a:lnTo>
                    <a:pt x="11569" y="36384"/>
                  </a:lnTo>
                  <a:lnTo>
                    <a:pt x="18941" y="37873"/>
                  </a:lnTo>
                  <a:lnTo>
                    <a:pt x="26308" y="36384"/>
                  </a:lnTo>
                  <a:lnTo>
                    <a:pt x="32326" y="32326"/>
                  </a:lnTo>
                  <a:lnTo>
                    <a:pt x="36384" y="26308"/>
                  </a:lnTo>
                  <a:lnTo>
                    <a:pt x="37873" y="18941"/>
                  </a:lnTo>
                  <a:lnTo>
                    <a:pt x="36384" y="11573"/>
                  </a:lnTo>
                  <a:lnTo>
                    <a:pt x="32326" y="5552"/>
                  </a:lnTo>
                  <a:lnTo>
                    <a:pt x="26308" y="1490"/>
                  </a:lnTo>
                  <a:lnTo>
                    <a:pt x="18941" y="0"/>
                  </a:lnTo>
                  <a:close/>
                </a:path>
              </a:pathLst>
            </a:custGeom>
            <a:solidFill>
              <a:srgbClr val="E30613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object 33"/>
            <p:cNvSpPr/>
            <p:nvPr/>
          </p:nvSpPr>
          <p:spPr>
            <a:xfrm>
              <a:off x="1093343" y="604767"/>
              <a:ext cx="80010" cy="64769"/>
            </a:xfrm>
            <a:custGeom>
              <a:avLst/>
              <a:gdLst/>
              <a:ahLst/>
              <a:cxnLst/>
              <a:rect l="l" t="t" r="r" b="b"/>
              <a:pathLst>
                <a:path w="80009" h="64770">
                  <a:moveTo>
                    <a:pt x="19380" y="49161"/>
                  </a:moveTo>
                  <a:lnTo>
                    <a:pt x="15049" y="44818"/>
                  </a:lnTo>
                  <a:lnTo>
                    <a:pt x="9690" y="44818"/>
                  </a:lnTo>
                  <a:lnTo>
                    <a:pt x="4343" y="44818"/>
                  </a:lnTo>
                  <a:lnTo>
                    <a:pt x="0" y="49161"/>
                  </a:lnTo>
                  <a:lnTo>
                    <a:pt x="0" y="59867"/>
                  </a:lnTo>
                  <a:lnTo>
                    <a:pt x="4343" y="64198"/>
                  </a:lnTo>
                  <a:lnTo>
                    <a:pt x="15049" y="64198"/>
                  </a:lnTo>
                  <a:lnTo>
                    <a:pt x="19380" y="59867"/>
                  </a:lnTo>
                  <a:lnTo>
                    <a:pt x="19380" y="49161"/>
                  </a:lnTo>
                  <a:close/>
                </a:path>
                <a:path w="80009" h="64770">
                  <a:moveTo>
                    <a:pt x="49428" y="4343"/>
                  </a:moveTo>
                  <a:lnTo>
                    <a:pt x="45097" y="0"/>
                  </a:lnTo>
                  <a:lnTo>
                    <a:pt x="39751" y="0"/>
                  </a:lnTo>
                  <a:lnTo>
                    <a:pt x="34391" y="0"/>
                  </a:lnTo>
                  <a:lnTo>
                    <a:pt x="30048" y="4343"/>
                  </a:lnTo>
                  <a:lnTo>
                    <a:pt x="30048" y="15036"/>
                  </a:lnTo>
                  <a:lnTo>
                    <a:pt x="34391" y="19380"/>
                  </a:lnTo>
                  <a:lnTo>
                    <a:pt x="45097" y="19380"/>
                  </a:lnTo>
                  <a:lnTo>
                    <a:pt x="49428" y="15036"/>
                  </a:lnTo>
                  <a:lnTo>
                    <a:pt x="49428" y="4343"/>
                  </a:lnTo>
                  <a:close/>
                </a:path>
                <a:path w="80009" h="64770">
                  <a:moveTo>
                    <a:pt x="79476" y="49161"/>
                  </a:moveTo>
                  <a:lnTo>
                    <a:pt x="75145" y="44818"/>
                  </a:lnTo>
                  <a:lnTo>
                    <a:pt x="69799" y="44818"/>
                  </a:lnTo>
                  <a:lnTo>
                    <a:pt x="64439" y="44818"/>
                  </a:lnTo>
                  <a:lnTo>
                    <a:pt x="60096" y="49161"/>
                  </a:lnTo>
                  <a:lnTo>
                    <a:pt x="60096" y="59867"/>
                  </a:lnTo>
                  <a:lnTo>
                    <a:pt x="64439" y="64198"/>
                  </a:lnTo>
                  <a:lnTo>
                    <a:pt x="75145" y="64198"/>
                  </a:lnTo>
                  <a:lnTo>
                    <a:pt x="79476" y="59867"/>
                  </a:lnTo>
                  <a:lnTo>
                    <a:pt x="79476" y="49161"/>
                  </a:lnTo>
                  <a:close/>
                </a:path>
              </a:pathLst>
            </a:custGeom>
            <a:solidFill>
              <a:srgbClr val="BBD8D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3" name="object 34"/>
            <p:cNvSpPr/>
            <p:nvPr/>
          </p:nvSpPr>
          <p:spPr>
            <a:xfrm>
              <a:off x="1111390" y="710051"/>
              <a:ext cx="43815" cy="43815"/>
            </a:xfrm>
            <a:custGeom>
              <a:avLst/>
              <a:gdLst/>
              <a:ahLst/>
              <a:cxnLst/>
              <a:rect l="l" t="t" r="r" b="b"/>
              <a:pathLst>
                <a:path w="43815" h="43815">
                  <a:moveTo>
                    <a:pt x="21706" y="0"/>
                  </a:moveTo>
                  <a:lnTo>
                    <a:pt x="13256" y="1707"/>
                  </a:lnTo>
                  <a:lnTo>
                    <a:pt x="6357" y="6361"/>
                  </a:lnTo>
                  <a:lnTo>
                    <a:pt x="1705" y="13261"/>
                  </a:lnTo>
                  <a:lnTo>
                    <a:pt x="0" y="21706"/>
                  </a:lnTo>
                  <a:lnTo>
                    <a:pt x="1705" y="30151"/>
                  </a:lnTo>
                  <a:lnTo>
                    <a:pt x="6357" y="37051"/>
                  </a:lnTo>
                  <a:lnTo>
                    <a:pt x="13256" y="41705"/>
                  </a:lnTo>
                  <a:lnTo>
                    <a:pt x="21706" y="43412"/>
                  </a:lnTo>
                  <a:lnTo>
                    <a:pt x="30151" y="41705"/>
                  </a:lnTo>
                  <a:lnTo>
                    <a:pt x="37051" y="37051"/>
                  </a:lnTo>
                  <a:lnTo>
                    <a:pt x="41705" y="30151"/>
                  </a:lnTo>
                  <a:lnTo>
                    <a:pt x="43412" y="21706"/>
                  </a:lnTo>
                  <a:lnTo>
                    <a:pt x="41705" y="13261"/>
                  </a:lnTo>
                  <a:lnTo>
                    <a:pt x="37051" y="6361"/>
                  </a:lnTo>
                  <a:lnTo>
                    <a:pt x="30151" y="1707"/>
                  </a:lnTo>
                  <a:lnTo>
                    <a:pt x="21706" y="0"/>
                  </a:lnTo>
                  <a:close/>
                </a:path>
              </a:pathLst>
            </a:custGeom>
            <a:solidFill>
              <a:srgbClr val="E30613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4" name="object 35"/>
            <p:cNvSpPr/>
            <p:nvPr/>
          </p:nvSpPr>
          <p:spPr>
            <a:xfrm>
              <a:off x="1103033" y="692105"/>
              <a:ext cx="60325" cy="20320"/>
            </a:xfrm>
            <a:custGeom>
              <a:avLst/>
              <a:gdLst/>
              <a:ahLst/>
              <a:cxnLst/>
              <a:rect l="l" t="t" r="r" b="b"/>
              <a:pathLst>
                <a:path w="60325" h="20320">
                  <a:moveTo>
                    <a:pt x="19888" y="4457"/>
                  </a:moveTo>
                  <a:lnTo>
                    <a:pt x="15443" y="0"/>
                  </a:lnTo>
                  <a:lnTo>
                    <a:pt x="9944" y="0"/>
                  </a:lnTo>
                  <a:lnTo>
                    <a:pt x="4445" y="0"/>
                  </a:lnTo>
                  <a:lnTo>
                    <a:pt x="0" y="4457"/>
                  </a:lnTo>
                  <a:lnTo>
                    <a:pt x="0" y="15443"/>
                  </a:lnTo>
                  <a:lnTo>
                    <a:pt x="4445" y="19913"/>
                  </a:lnTo>
                  <a:lnTo>
                    <a:pt x="15443" y="19913"/>
                  </a:lnTo>
                  <a:lnTo>
                    <a:pt x="19888" y="15443"/>
                  </a:lnTo>
                  <a:lnTo>
                    <a:pt x="19888" y="4457"/>
                  </a:lnTo>
                  <a:close/>
                </a:path>
                <a:path w="60325" h="20320">
                  <a:moveTo>
                    <a:pt x="60109" y="4457"/>
                  </a:moveTo>
                  <a:lnTo>
                    <a:pt x="55651" y="0"/>
                  </a:lnTo>
                  <a:lnTo>
                    <a:pt x="50165" y="0"/>
                  </a:lnTo>
                  <a:lnTo>
                    <a:pt x="44665" y="0"/>
                  </a:lnTo>
                  <a:lnTo>
                    <a:pt x="40208" y="4457"/>
                  </a:lnTo>
                  <a:lnTo>
                    <a:pt x="40208" y="15443"/>
                  </a:lnTo>
                  <a:lnTo>
                    <a:pt x="44665" y="19913"/>
                  </a:lnTo>
                  <a:lnTo>
                    <a:pt x="55651" y="19913"/>
                  </a:lnTo>
                  <a:lnTo>
                    <a:pt x="60109" y="15443"/>
                  </a:lnTo>
                  <a:lnTo>
                    <a:pt x="60109" y="4457"/>
                  </a:lnTo>
                  <a:close/>
                </a:path>
              </a:pathLst>
            </a:custGeom>
            <a:solidFill>
              <a:srgbClr val="BBD8D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5" name="object 36"/>
            <p:cNvSpPr/>
            <p:nvPr/>
          </p:nvSpPr>
          <p:spPr>
            <a:xfrm>
              <a:off x="1078781" y="500550"/>
              <a:ext cx="109220" cy="101600"/>
            </a:xfrm>
            <a:custGeom>
              <a:avLst/>
              <a:gdLst/>
              <a:ahLst/>
              <a:cxnLst/>
              <a:rect l="l" t="t" r="r" b="b"/>
              <a:pathLst>
                <a:path w="109219" h="101600">
                  <a:moveTo>
                    <a:pt x="92719" y="0"/>
                  </a:moveTo>
                  <a:lnTo>
                    <a:pt x="15905" y="0"/>
                  </a:lnTo>
                  <a:lnTo>
                    <a:pt x="15905" y="10764"/>
                  </a:lnTo>
                  <a:lnTo>
                    <a:pt x="44626" y="29339"/>
                  </a:lnTo>
                  <a:lnTo>
                    <a:pt x="44626" y="58563"/>
                  </a:lnTo>
                  <a:lnTo>
                    <a:pt x="23674" y="58563"/>
                  </a:lnTo>
                  <a:lnTo>
                    <a:pt x="8795" y="35454"/>
                  </a:lnTo>
                  <a:lnTo>
                    <a:pt x="0" y="35454"/>
                  </a:lnTo>
                  <a:lnTo>
                    <a:pt x="0" y="100907"/>
                  </a:lnTo>
                  <a:lnTo>
                    <a:pt x="8795" y="100907"/>
                  </a:lnTo>
                  <a:lnTo>
                    <a:pt x="23674" y="77882"/>
                  </a:lnTo>
                  <a:lnTo>
                    <a:pt x="44626" y="77882"/>
                  </a:lnTo>
                  <a:lnTo>
                    <a:pt x="44626" y="101033"/>
                  </a:lnTo>
                  <a:lnTo>
                    <a:pt x="47747" y="100373"/>
                  </a:lnTo>
                  <a:lnTo>
                    <a:pt x="50993" y="100007"/>
                  </a:lnTo>
                  <a:lnTo>
                    <a:pt x="57631" y="100007"/>
                  </a:lnTo>
                  <a:lnTo>
                    <a:pt x="60867" y="100373"/>
                  </a:lnTo>
                  <a:lnTo>
                    <a:pt x="63987" y="101033"/>
                  </a:lnTo>
                  <a:lnTo>
                    <a:pt x="63987" y="77882"/>
                  </a:lnTo>
                  <a:lnTo>
                    <a:pt x="84960" y="77882"/>
                  </a:lnTo>
                  <a:lnTo>
                    <a:pt x="99818" y="100907"/>
                  </a:lnTo>
                  <a:lnTo>
                    <a:pt x="108624" y="100907"/>
                  </a:lnTo>
                  <a:lnTo>
                    <a:pt x="108624" y="35454"/>
                  </a:lnTo>
                  <a:lnTo>
                    <a:pt x="99818" y="35454"/>
                  </a:lnTo>
                  <a:lnTo>
                    <a:pt x="84960" y="58563"/>
                  </a:lnTo>
                  <a:lnTo>
                    <a:pt x="63987" y="58563"/>
                  </a:lnTo>
                  <a:lnTo>
                    <a:pt x="63987" y="29339"/>
                  </a:lnTo>
                  <a:lnTo>
                    <a:pt x="92719" y="10764"/>
                  </a:lnTo>
                  <a:lnTo>
                    <a:pt x="92719" y="0"/>
                  </a:lnTo>
                  <a:close/>
                </a:path>
              </a:pathLst>
            </a:custGeom>
            <a:solidFill>
              <a:srgbClr val="D7B36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86" name="Прямая соединительная линия 85"/>
          <p:cNvCxnSpPr/>
          <p:nvPr/>
        </p:nvCxnSpPr>
        <p:spPr>
          <a:xfrm flipV="1">
            <a:off x="976416" y="1001486"/>
            <a:ext cx="1079757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Прямоугольник 86"/>
          <p:cNvSpPr/>
          <p:nvPr/>
        </p:nvSpPr>
        <p:spPr>
          <a:xfrm>
            <a:off x="1060601" y="567576"/>
            <a:ext cx="110595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5B9BD5"/>
                </a:solidFill>
                <a:latin typeface="PermianSlabSerifTypeface" panose="02000000000000000000" pitchFamily="50" charset="0"/>
              </a:rPr>
              <a:t>УСЛОВИЯ ВЫДАЧИ СУБСИДИИ</a:t>
            </a:r>
            <a:endParaRPr lang="ru-RU" b="1" dirty="0">
              <a:solidFill>
                <a:srgbClr val="5B9BD5"/>
              </a:solidFill>
              <a:latin typeface="PermianSlabSerifTypeface" panose="02000000000000000000" pitchFamily="50" charset="0"/>
            </a:endParaRPr>
          </a:p>
        </p:txBody>
      </p:sp>
      <p:sp>
        <p:nvSpPr>
          <p:cNvPr id="39" name="Номер слайда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6F0-7AB9-4CA6-A04E-A822F78C15CC}" type="slidenum">
              <a:rPr lang="ru-RU" smtClean="0">
                <a:solidFill>
                  <a:schemeClr val="tx1"/>
                </a:solidFill>
              </a:rPr>
              <a:t>4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77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6416" y="584312"/>
            <a:ext cx="110595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5B9BD5"/>
                </a:solidFill>
                <a:latin typeface="PermianSlabSerifTypeface" panose="02000000000000000000" pitchFamily="50" charset="0"/>
              </a:rPr>
              <a:t>УСЛОВИЯ ВЫДАЧИ СУБСИДИИ</a:t>
            </a:r>
            <a:endParaRPr lang="ru-RU" b="1" dirty="0">
              <a:solidFill>
                <a:srgbClr val="5B9BD5"/>
              </a:solidFill>
              <a:latin typeface="PermianSlabSerifTypeface" panose="02000000000000000000" pitchFamily="50" charset="0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00594" y="88922"/>
            <a:ext cx="522515" cy="990941"/>
            <a:chOff x="753906" y="498225"/>
            <a:chExt cx="758825" cy="143129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3906" y="498225"/>
              <a:ext cx="758374" cy="143105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8345" y="610378"/>
              <a:ext cx="27988" cy="2799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996942" y="60108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297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297" y="32616"/>
                  </a:lnTo>
                  <a:lnTo>
                    <a:pt x="32606" y="25318"/>
                  </a:lnTo>
                  <a:lnTo>
                    <a:pt x="32606" y="7308"/>
                  </a:lnTo>
                  <a:lnTo>
                    <a:pt x="25297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9247" y="603404"/>
              <a:ext cx="27999" cy="2799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944059" y="61091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06" y="25308"/>
                  </a:lnTo>
                  <a:lnTo>
                    <a:pt x="3260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46358" y="613216"/>
              <a:ext cx="28009" cy="2799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901481" y="642776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03783" y="645099"/>
              <a:ext cx="28009" cy="2799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76940" y="68962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79240" y="691936"/>
              <a:ext cx="28009" cy="27988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187538" y="608054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89848" y="610378"/>
              <a:ext cx="27999" cy="27999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236629" y="60108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38936" y="603404"/>
              <a:ext cx="27999" cy="27999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1289522" y="61091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06" y="25308"/>
                  </a:lnTo>
                  <a:lnTo>
                    <a:pt x="3260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824" y="613216"/>
              <a:ext cx="27999" cy="27999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332090" y="642776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34388" y="645099"/>
              <a:ext cx="28009" cy="27999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356634" y="68962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3" name="object 2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58942" y="691936"/>
              <a:ext cx="27999" cy="27988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71840" y="602871"/>
              <a:ext cx="492477" cy="395623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74151" y="746259"/>
              <a:ext cx="28009" cy="27978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885231" y="79544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19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308" y="32606"/>
                  </a:lnTo>
                  <a:lnTo>
                    <a:pt x="25318" y="3260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7" name="object 2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7543" y="797735"/>
              <a:ext cx="28009" cy="28009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1361730" y="743935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9" name="object 2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64031" y="746259"/>
              <a:ext cx="27999" cy="27978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1348339" y="79544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19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06"/>
                  </a:lnTo>
                  <a:lnTo>
                    <a:pt x="25308" y="3260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31" name="object 3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50639" y="797735"/>
              <a:ext cx="28009" cy="28009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1114154" y="628012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18941" y="0"/>
                  </a:moveTo>
                  <a:lnTo>
                    <a:pt x="11569" y="1490"/>
                  </a:lnTo>
                  <a:lnTo>
                    <a:pt x="5548" y="5552"/>
                  </a:lnTo>
                  <a:lnTo>
                    <a:pt x="1488" y="11573"/>
                  </a:lnTo>
                  <a:lnTo>
                    <a:pt x="0" y="18941"/>
                  </a:lnTo>
                  <a:lnTo>
                    <a:pt x="1488" y="26308"/>
                  </a:lnTo>
                  <a:lnTo>
                    <a:pt x="5548" y="32326"/>
                  </a:lnTo>
                  <a:lnTo>
                    <a:pt x="11569" y="36384"/>
                  </a:lnTo>
                  <a:lnTo>
                    <a:pt x="18941" y="37873"/>
                  </a:lnTo>
                  <a:lnTo>
                    <a:pt x="26308" y="36384"/>
                  </a:lnTo>
                  <a:lnTo>
                    <a:pt x="32326" y="32326"/>
                  </a:lnTo>
                  <a:lnTo>
                    <a:pt x="36384" y="26308"/>
                  </a:lnTo>
                  <a:lnTo>
                    <a:pt x="37873" y="18941"/>
                  </a:lnTo>
                  <a:lnTo>
                    <a:pt x="36384" y="11573"/>
                  </a:lnTo>
                  <a:lnTo>
                    <a:pt x="32326" y="5552"/>
                  </a:lnTo>
                  <a:lnTo>
                    <a:pt x="26308" y="1490"/>
                  </a:lnTo>
                  <a:lnTo>
                    <a:pt x="18941" y="0"/>
                  </a:lnTo>
                  <a:close/>
                </a:path>
              </a:pathLst>
            </a:custGeom>
            <a:solidFill>
              <a:srgbClr val="E30613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object 33"/>
            <p:cNvSpPr/>
            <p:nvPr/>
          </p:nvSpPr>
          <p:spPr>
            <a:xfrm>
              <a:off x="1093343" y="604767"/>
              <a:ext cx="80010" cy="64769"/>
            </a:xfrm>
            <a:custGeom>
              <a:avLst/>
              <a:gdLst/>
              <a:ahLst/>
              <a:cxnLst/>
              <a:rect l="l" t="t" r="r" b="b"/>
              <a:pathLst>
                <a:path w="80009" h="64770">
                  <a:moveTo>
                    <a:pt x="19380" y="49161"/>
                  </a:moveTo>
                  <a:lnTo>
                    <a:pt x="15049" y="44818"/>
                  </a:lnTo>
                  <a:lnTo>
                    <a:pt x="9690" y="44818"/>
                  </a:lnTo>
                  <a:lnTo>
                    <a:pt x="4343" y="44818"/>
                  </a:lnTo>
                  <a:lnTo>
                    <a:pt x="0" y="49161"/>
                  </a:lnTo>
                  <a:lnTo>
                    <a:pt x="0" y="59867"/>
                  </a:lnTo>
                  <a:lnTo>
                    <a:pt x="4343" y="64198"/>
                  </a:lnTo>
                  <a:lnTo>
                    <a:pt x="15049" y="64198"/>
                  </a:lnTo>
                  <a:lnTo>
                    <a:pt x="19380" y="59867"/>
                  </a:lnTo>
                  <a:lnTo>
                    <a:pt x="19380" y="49161"/>
                  </a:lnTo>
                  <a:close/>
                </a:path>
                <a:path w="80009" h="64770">
                  <a:moveTo>
                    <a:pt x="49428" y="4343"/>
                  </a:moveTo>
                  <a:lnTo>
                    <a:pt x="45097" y="0"/>
                  </a:lnTo>
                  <a:lnTo>
                    <a:pt x="39751" y="0"/>
                  </a:lnTo>
                  <a:lnTo>
                    <a:pt x="34391" y="0"/>
                  </a:lnTo>
                  <a:lnTo>
                    <a:pt x="30048" y="4343"/>
                  </a:lnTo>
                  <a:lnTo>
                    <a:pt x="30048" y="15036"/>
                  </a:lnTo>
                  <a:lnTo>
                    <a:pt x="34391" y="19380"/>
                  </a:lnTo>
                  <a:lnTo>
                    <a:pt x="45097" y="19380"/>
                  </a:lnTo>
                  <a:lnTo>
                    <a:pt x="49428" y="15036"/>
                  </a:lnTo>
                  <a:lnTo>
                    <a:pt x="49428" y="4343"/>
                  </a:lnTo>
                  <a:close/>
                </a:path>
                <a:path w="80009" h="64770">
                  <a:moveTo>
                    <a:pt x="79476" y="49161"/>
                  </a:moveTo>
                  <a:lnTo>
                    <a:pt x="75145" y="44818"/>
                  </a:lnTo>
                  <a:lnTo>
                    <a:pt x="69799" y="44818"/>
                  </a:lnTo>
                  <a:lnTo>
                    <a:pt x="64439" y="44818"/>
                  </a:lnTo>
                  <a:lnTo>
                    <a:pt x="60096" y="49161"/>
                  </a:lnTo>
                  <a:lnTo>
                    <a:pt x="60096" y="59867"/>
                  </a:lnTo>
                  <a:lnTo>
                    <a:pt x="64439" y="64198"/>
                  </a:lnTo>
                  <a:lnTo>
                    <a:pt x="75145" y="64198"/>
                  </a:lnTo>
                  <a:lnTo>
                    <a:pt x="79476" y="59867"/>
                  </a:lnTo>
                  <a:lnTo>
                    <a:pt x="79476" y="49161"/>
                  </a:lnTo>
                  <a:close/>
                </a:path>
              </a:pathLst>
            </a:custGeom>
            <a:solidFill>
              <a:srgbClr val="BBD8D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object 34"/>
            <p:cNvSpPr/>
            <p:nvPr/>
          </p:nvSpPr>
          <p:spPr>
            <a:xfrm>
              <a:off x="1111390" y="710051"/>
              <a:ext cx="43815" cy="43815"/>
            </a:xfrm>
            <a:custGeom>
              <a:avLst/>
              <a:gdLst/>
              <a:ahLst/>
              <a:cxnLst/>
              <a:rect l="l" t="t" r="r" b="b"/>
              <a:pathLst>
                <a:path w="43815" h="43815">
                  <a:moveTo>
                    <a:pt x="21706" y="0"/>
                  </a:moveTo>
                  <a:lnTo>
                    <a:pt x="13256" y="1707"/>
                  </a:lnTo>
                  <a:lnTo>
                    <a:pt x="6357" y="6361"/>
                  </a:lnTo>
                  <a:lnTo>
                    <a:pt x="1705" y="13261"/>
                  </a:lnTo>
                  <a:lnTo>
                    <a:pt x="0" y="21706"/>
                  </a:lnTo>
                  <a:lnTo>
                    <a:pt x="1705" y="30151"/>
                  </a:lnTo>
                  <a:lnTo>
                    <a:pt x="6357" y="37051"/>
                  </a:lnTo>
                  <a:lnTo>
                    <a:pt x="13256" y="41705"/>
                  </a:lnTo>
                  <a:lnTo>
                    <a:pt x="21706" y="43412"/>
                  </a:lnTo>
                  <a:lnTo>
                    <a:pt x="30151" y="41705"/>
                  </a:lnTo>
                  <a:lnTo>
                    <a:pt x="37051" y="37051"/>
                  </a:lnTo>
                  <a:lnTo>
                    <a:pt x="41705" y="30151"/>
                  </a:lnTo>
                  <a:lnTo>
                    <a:pt x="43412" y="21706"/>
                  </a:lnTo>
                  <a:lnTo>
                    <a:pt x="41705" y="13261"/>
                  </a:lnTo>
                  <a:lnTo>
                    <a:pt x="37051" y="6361"/>
                  </a:lnTo>
                  <a:lnTo>
                    <a:pt x="30151" y="1707"/>
                  </a:lnTo>
                  <a:lnTo>
                    <a:pt x="21706" y="0"/>
                  </a:lnTo>
                  <a:close/>
                </a:path>
              </a:pathLst>
            </a:custGeom>
            <a:solidFill>
              <a:srgbClr val="E30613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object 35"/>
            <p:cNvSpPr/>
            <p:nvPr/>
          </p:nvSpPr>
          <p:spPr>
            <a:xfrm>
              <a:off x="1103033" y="692105"/>
              <a:ext cx="60325" cy="20320"/>
            </a:xfrm>
            <a:custGeom>
              <a:avLst/>
              <a:gdLst/>
              <a:ahLst/>
              <a:cxnLst/>
              <a:rect l="l" t="t" r="r" b="b"/>
              <a:pathLst>
                <a:path w="60325" h="20320">
                  <a:moveTo>
                    <a:pt x="19888" y="4457"/>
                  </a:moveTo>
                  <a:lnTo>
                    <a:pt x="15443" y="0"/>
                  </a:lnTo>
                  <a:lnTo>
                    <a:pt x="9944" y="0"/>
                  </a:lnTo>
                  <a:lnTo>
                    <a:pt x="4445" y="0"/>
                  </a:lnTo>
                  <a:lnTo>
                    <a:pt x="0" y="4457"/>
                  </a:lnTo>
                  <a:lnTo>
                    <a:pt x="0" y="15443"/>
                  </a:lnTo>
                  <a:lnTo>
                    <a:pt x="4445" y="19913"/>
                  </a:lnTo>
                  <a:lnTo>
                    <a:pt x="15443" y="19913"/>
                  </a:lnTo>
                  <a:lnTo>
                    <a:pt x="19888" y="15443"/>
                  </a:lnTo>
                  <a:lnTo>
                    <a:pt x="19888" y="4457"/>
                  </a:lnTo>
                  <a:close/>
                </a:path>
                <a:path w="60325" h="20320">
                  <a:moveTo>
                    <a:pt x="60109" y="4457"/>
                  </a:moveTo>
                  <a:lnTo>
                    <a:pt x="55651" y="0"/>
                  </a:lnTo>
                  <a:lnTo>
                    <a:pt x="50165" y="0"/>
                  </a:lnTo>
                  <a:lnTo>
                    <a:pt x="44665" y="0"/>
                  </a:lnTo>
                  <a:lnTo>
                    <a:pt x="40208" y="4457"/>
                  </a:lnTo>
                  <a:lnTo>
                    <a:pt x="40208" y="15443"/>
                  </a:lnTo>
                  <a:lnTo>
                    <a:pt x="44665" y="19913"/>
                  </a:lnTo>
                  <a:lnTo>
                    <a:pt x="55651" y="19913"/>
                  </a:lnTo>
                  <a:lnTo>
                    <a:pt x="60109" y="15443"/>
                  </a:lnTo>
                  <a:lnTo>
                    <a:pt x="60109" y="4457"/>
                  </a:lnTo>
                  <a:close/>
                </a:path>
              </a:pathLst>
            </a:custGeom>
            <a:solidFill>
              <a:srgbClr val="BBD8D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object 36"/>
            <p:cNvSpPr/>
            <p:nvPr/>
          </p:nvSpPr>
          <p:spPr>
            <a:xfrm>
              <a:off x="1078781" y="500550"/>
              <a:ext cx="109220" cy="101600"/>
            </a:xfrm>
            <a:custGeom>
              <a:avLst/>
              <a:gdLst/>
              <a:ahLst/>
              <a:cxnLst/>
              <a:rect l="l" t="t" r="r" b="b"/>
              <a:pathLst>
                <a:path w="109219" h="101600">
                  <a:moveTo>
                    <a:pt x="92719" y="0"/>
                  </a:moveTo>
                  <a:lnTo>
                    <a:pt x="15905" y="0"/>
                  </a:lnTo>
                  <a:lnTo>
                    <a:pt x="15905" y="10764"/>
                  </a:lnTo>
                  <a:lnTo>
                    <a:pt x="44626" y="29339"/>
                  </a:lnTo>
                  <a:lnTo>
                    <a:pt x="44626" y="58563"/>
                  </a:lnTo>
                  <a:lnTo>
                    <a:pt x="23674" y="58563"/>
                  </a:lnTo>
                  <a:lnTo>
                    <a:pt x="8795" y="35454"/>
                  </a:lnTo>
                  <a:lnTo>
                    <a:pt x="0" y="35454"/>
                  </a:lnTo>
                  <a:lnTo>
                    <a:pt x="0" y="100907"/>
                  </a:lnTo>
                  <a:lnTo>
                    <a:pt x="8795" y="100907"/>
                  </a:lnTo>
                  <a:lnTo>
                    <a:pt x="23674" y="77882"/>
                  </a:lnTo>
                  <a:lnTo>
                    <a:pt x="44626" y="77882"/>
                  </a:lnTo>
                  <a:lnTo>
                    <a:pt x="44626" y="101033"/>
                  </a:lnTo>
                  <a:lnTo>
                    <a:pt x="47747" y="100373"/>
                  </a:lnTo>
                  <a:lnTo>
                    <a:pt x="50993" y="100007"/>
                  </a:lnTo>
                  <a:lnTo>
                    <a:pt x="57631" y="100007"/>
                  </a:lnTo>
                  <a:lnTo>
                    <a:pt x="60867" y="100373"/>
                  </a:lnTo>
                  <a:lnTo>
                    <a:pt x="63987" y="101033"/>
                  </a:lnTo>
                  <a:lnTo>
                    <a:pt x="63987" y="77882"/>
                  </a:lnTo>
                  <a:lnTo>
                    <a:pt x="84960" y="77882"/>
                  </a:lnTo>
                  <a:lnTo>
                    <a:pt x="99818" y="100907"/>
                  </a:lnTo>
                  <a:lnTo>
                    <a:pt x="108624" y="100907"/>
                  </a:lnTo>
                  <a:lnTo>
                    <a:pt x="108624" y="35454"/>
                  </a:lnTo>
                  <a:lnTo>
                    <a:pt x="99818" y="35454"/>
                  </a:lnTo>
                  <a:lnTo>
                    <a:pt x="84960" y="58563"/>
                  </a:lnTo>
                  <a:lnTo>
                    <a:pt x="63987" y="58563"/>
                  </a:lnTo>
                  <a:lnTo>
                    <a:pt x="63987" y="29339"/>
                  </a:lnTo>
                  <a:lnTo>
                    <a:pt x="92719" y="10764"/>
                  </a:lnTo>
                  <a:lnTo>
                    <a:pt x="92719" y="0"/>
                  </a:lnTo>
                  <a:close/>
                </a:path>
              </a:pathLst>
            </a:custGeom>
            <a:solidFill>
              <a:srgbClr val="D7B36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37" name="Прямая соединительная линия 36"/>
          <p:cNvCxnSpPr/>
          <p:nvPr/>
        </p:nvCxnSpPr>
        <p:spPr>
          <a:xfrm flipV="1">
            <a:off x="976416" y="1001486"/>
            <a:ext cx="1079757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bject 38"/>
          <p:cNvSpPr/>
          <p:nvPr/>
        </p:nvSpPr>
        <p:spPr>
          <a:xfrm>
            <a:off x="1557936" y="1134062"/>
            <a:ext cx="2132554" cy="587647"/>
          </a:xfrm>
          <a:custGeom>
            <a:avLst/>
            <a:gdLst/>
            <a:ahLst/>
            <a:cxnLst/>
            <a:rect l="l" t="t" r="r" b="b"/>
            <a:pathLst>
              <a:path w="4874259" h="1235710">
                <a:moveTo>
                  <a:pt x="4748598" y="1235700"/>
                </a:moveTo>
                <a:lnTo>
                  <a:pt x="125650" y="1235700"/>
                </a:lnTo>
                <a:lnTo>
                  <a:pt x="76862" y="1225787"/>
                </a:lnTo>
                <a:lnTo>
                  <a:pt x="36909" y="1198794"/>
                </a:lnTo>
                <a:lnTo>
                  <a:pt x="9914" y="1158842"/>
                </a:lnTo>
                <a:lnTo>
                  <a:pt x="0" y="1110049"/>
                </a:lnTo>
                <a:lnTo>
                  <a:pt x="0" y="125650"/>
                </a:lnTo>
                <a:lnTo>
                  <a:pt x="9914" y="76862"/>
                </a:lnTo>
                <a:lnTo>
                  <a:pt x="36909" y="36909"/>
                </a:lnTo>
                <a:lnTo>
                  <a:pt x="76862" y="9914"/>
                </a:lnTo>
                <a:lnTo>
                  <a:pt x="125650" y="0"/>
                </a:lnTo>
                <a:lnTo>
                  <a:pt x="4748598" y="0"/>
                </a:lnTo>
                <a:lnTo>
                  <a:pt x="4797386" y="9914"/>
                </a:lnTo>
                <a:lnTo>
                  <a:pt x="4837339" y="36909"/>
                </a:lnTo>
                <a:lnTo>
                  <a:pt x="4864334" y="76862"/>
                </a:lnTo>
                <a:lnTo>
                  <a:pt x="4874249" y="125650"/>
                </a:lnTo>
                <a:lnTo>
                  <a:pt x="4874249" y="1110049"/>
                </a:lnTo>
                <a:lnTo>
                  <a:pt x="4864334" y="1158842"/>
                </a:lnTo>
                <a:lnTo>
                  <a:pt x="4837339" y="1198794"/>
                </a:lnTo>
                <a:lnTo>
                  <a:pt x="4797386" y="1225787"/>
                </a:lnTo>
                <a:lnTo>
                  <a:pt x="4748598" y="1235700"/>
                </a:lnTo>
                <a:close/>
              </a:path>
            </a:pathLst>
          </a:custGeom>
          <a:ln w="10470">
            <a:solidFill>
              <a:srgbClr val="1389C5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3768867" y="1144879"/>
            <a:ext cx="7271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object 61"/>
          <p:cNvGrpSpPr/>
          <p:nvPr/>
        </p:nvGrpSpPr>
        <p:grpSpPr>
          <a:xfrm>
            <a:off x="1076181" y="1248285"/>
            <a:ext cx="435545" cy="384326"/>
            <a:chOff x="1138714" y="8042526"/>
            <a:chExt cx="614680" cy="613410"/>
          </a:xfrm>
        </p:grpSpPr>
        <p:sp>
          <p:nvSpPr>
            <p:cNvPr id="50" name="object 62"/>
            <p:cNvSpPr/>
            <p:nvPr/>
          </p:nvSpPr>
          <p:spPr>
            <a:xfrm>
              <a:off x="1382711" y="8164015"/>
              <a:ext cx="370205" cy="410209"/>
            </a:xfrm>
            <a:custGeom>
              <a:avLst/>
              <a:gdLst/>
              <a:ahLst/>
              <a:cxnLst/>
              <a:rect l="l" t="t" r="r" b="b"/>
              <a:pathLst>
                <a:path w="370205" h="410209">
                  <a:moveTo>
                    <a:pt x="48710" y="306796"/>
                  </a:moveTo>
                  <a:lnTo>
                    <a:pt x="1759" y="395977"/>
                  </a:lnTo>
                  <a:lnTo>
                    <a:pt x="0" y="401307"/>
                  </a:lnTo>
                  <a:lnTo>
                    <a:pt x="2869" y="407055"/>
                  </a:lnTo>
                  <a:lnTo>
                    <a:pt x="8188" y="408856"/>
                  </a:lnTo>
                  <a:lnTo>
                    <a:pt x="9193" y="409317"/>
                  </a:lnTo>
                  <a:lnTo>
                    <a:pt x="10261" y="409589"/>
                  </a:lnTo>
                  <a:lnTo>
                    <a:pt x="11360" y="409662"/>
                  </a:lnTo>
                  <a:lnTo>
                    <a:pt x="15748" y="409683"/>
                  </a:lnTo>
                  <a:lnTo>
                    <a:pt x="19664" y="406877"/>
                  </a:lnTo>
                  <a:lnTo>
                    <a:pt x="21595" y="401129"/>
                  </a:lnTo>
                  <a:lnTo>
                    <a:pt x="46082" y="327340"/>
                  </a:lnTo>
                  <a:lnTo>
                    <a:pt x="66781" y="327340"/>
                  </a:lnTo>
                  <a:lnTo>
                    <a:pt x="66615" y="325393"/>
                  </a:lnTo>
                  <a:lnTo>
                    <a:pt x="64835" y="318573"/>
                  </a:lnTo>
                  <a:lnTo>
                    <a:pt x="60973" y="312906"/>
                  </a:lnTo>
                  <a:lnTo>
                    <a:pt x="55455" y="308833"/>
                  </a:lnTo>
                  <a:lnTo>
                    <a:pt x="48710" y="306796"/>
                  </a:lnTo>
                  <a:close/>
                </a:path>
                <a:path w="370205" h="410209">
                  <a:moveTo>
                    <a:pt x="113614" y="371360"/>
                  </a:moveTo>
                  <a:lnTo>
                    <a:pt x="91337" y="371360"/>
                  </a:lnTo>
                  <a:lnTo>
                    <a:pt x="97694" y="387457"/>
                  </a:lnTo>
                  <a:lnTo>
                    <a:pt x="100363" y="394166"/>
                  </a:lnTo>
                  <a:lnTo>
                    <a:pt x="106447" y="398982"/>
                  </a:lnTo>
                  <a:lnTo>
                    <a:pt x="120834" y="401129"/>
                  </a:lnTo>
                  <a:lnTo>
                    <a:pt x="128048" y="398291"/>
                  </a:lnTo>
                  <a:lnTo>
                    <a:pt x="132603" y="392605"/>
                  </a:lnTo>
                  <a:lnTo>
                    <a:pt x="143341" y="379014"/>
                  </a:lnTo>
                  <a:lnTo>
                    <a:pt x="116666" y="379014"/>
                  </a:lnTo>
                  <a:lnTo>
                    <a:pt x="113614" y="371360"/>
                  </a:lnTo>
                  <a:close/>
                </a:path>
                <a:path w="370205" h="410209">
                  <a:moveTo>
                    <a:pt x="66781" y="327340"/>
                  </a:moveTo>
                  <a:lnTo>
                    <a:pt x="46082" y="327340"/>
                  </a:lnTo>
                  <a:lnTo>
                    <a:pt x="49663" y="368815"/>
                  </a:lnTo>
                  <a:lnTo>
                    <a:pt x="50396" y="377653"/>
                  </a:lnTo>
                  <a:lnTo>
                    <a:pt x="56762" y="385014"/>
                  </a:lnTo>
                  <a:lnTo>
                    <a:pt x="65411" y="387014"/>
                  </a:lnTo>
                  <a:lnTo>
                    <a:pt x="71881" y="387457"/>
                  </a:lnTo>
                  <a:lnTo>
                    <a:pt x="78023" y="385912"/>
                  </a:lnTo>
                  <a:lnTo>
                    <a:pt x="83396" y="382564"/>
                  </a:lnTo>
                  <a:lnTo>
                    <a:pt x="87557" y="377601"/>
                  </a:lnTo>
                  <a:lnTo>
                    <a:pt x="91337" y="371360"/>
                  </a:lnTo>
                  <a:lnTo>
                    <a:pt x="113614" y="371360"/>
                  </a:lnTo>
                  <a:lnTo>
                    <a:pt x="111581" y="366261"/>
                  </a:lnTo>
                  <a:lnTo>
                    <a:pt x="70092" y="366261"/>
                  </a:lnTo>
                  <a:lnTo>
                    <a:pt x="66781" y="327340"/>
                  </a:lnTo>
                  <a:close/>
                </a:path>
                <a:path w="370205" h="410209">
                  <a:moveTo>
                    <a:pt x="252672" y="66364"/>
                  </a:moveTo>
                  <a:lnTo>
                    <a:pt x="247427" y="67788"/>
                  </a:lnTo>
                  <a:lnTo>
                    <a:pt x="245186" y="69516"/>
                  </a:lnTo>
                  <a:lnTo>
                    <a:pt x="241060" y="76762"/>
                  </a:lnTo>
                  <a:lnTo>
                    <a:pt x="242746" y="82960"/>
                  </a:lnTo>
                  <a:lnTo>
                    <a:pt x="256505" y="90876"/>
                  </a:lnTo>
                  <a:lnTo>
                    <a:pt x="169680" y="241332"/>
                  </a:lnTo>
                  <a:lnTo>
                    <a:pt x="148225" y="298640"/>
                  </a:lnTo>
                  <a:lnTo>
                    <a:pt x="138006" y="317739"/>
                  </a:lnTo>
                  <a:lnTo>
                    <a:pt x="134764" y="325923"/>
                  </a:lnTo>
                  <a:lnTo>
                    <a:pt x="133974" y="334523"/>
                  </a:lnTo>
                  <a:lnTo>
                    <a:pt x="135612" y="343006"/>
                  </a:lnTo>
                  <a:lnTo>
                    <a:pt x="139650" y="350837"/>
                  </a:lnTo>
                  <a:lnTo>
                    <a:pt x="116666" y="379014"/>
                  </a:lnTo>
                  <a:lnTo>
                    <a:pt x="143341" y="379014"/>
                  </a:lnTo>
                  <a:lnTo>
                    <a:pt x="156403" y="362481"/>
                  </a:lnTo>
                  <a:lnTo>
                    <a:pt x="172545" y="362481"/>
                  </a:lnTo>
                  <a:lnTo>
                    <a:pt x="179832" y="359516"/>
                  </a:lnTo>
                  <a:lnTo>
                    <a:pt x="186169" y="354741"/>
                  </a:lnTo>
                  <a:lnTo>
                    <a:pt x="191135" y="348387"/>
                  </a:lnTo>
                  <a:lnTo>
                    <a:pt x="194024" y="343560"/>
                  </a:lnTo>
                  <a:lnTo>
                    <a:pt x="164738" y="343560"/>
                  </a:lnTo>
                  <a:lnTo>
                    <a:pt x="161817" y="342973"/>
                  </a:lnTo>
                  <a:lnTo>
                    <a:pt x="155147" y="338324"/>
                  </a:lnTo>
                  <a:lnTo>
                    <a:pt x="153827" y="332544"/>
                  </a:lnTo>
                  <a:lnTo>
                    <a:pt x="156403" y="327948"/>
                  </a:lnTo>
                  <a:lnTo>
                    <a:pt x="161513" y="319068"/>
                  </a:lnTo>
                  <a:lnTo>
                    <a:pt x="211434" y="319068"/>
                  </a:lnTo>
                  <a:lnTo>
                    <a:pt x="217405" y="311812"/>
                  </a:lnTo>
                  <a:lnTo>
                    <a:pt x="190109" y="311812"/>
                  </a:lnTo>
                  <a:lnTo>
                    <a:pt x="169879" y="300064"/>
                  </a:lnTo>
                  <a:lnTo>
                    <a:pt x="184392" y="261248"/>
                  </a:lnTo>
                  <a:lnTo>
                    <a:pt x="225024" y="261248"/>
                  </a:lnTo>
                  <a:lnTo>
                    <a:pt x="192873" y="242662"/>
                  </a:lnTo>
                  <a:lnTo>
                    <a:pt x="274578" y="101085"/>
                  </a:lnTo>
                  <a:lnTo>
                    <a:pt x="315354" y="101085"/>
                  </a:lnTo>
                  <a:lnTo>
                    <a:pt x="284797" y="83421"/>
                  </a:lnTo>
                  <a:lnTo>
                    <a:pt x="290705" y="73201"/>
                  </a:lnTo>
                  <a:lnTo>
                    <a:pt x="266714" y="73201"/>
                  </a:lnTo>
                  <a:lnTo>
                    <a:pt x="255479" y="66730"/>
                  </a:lnTo>
                  <a:lnTo>
                    <a:pt x="252672" y="66364"/>
                  </a:lnTo>
                  <a:close/>
                </a:path>
                <a:path w="370205" h="410209">
                  <a:moveTo>
                    <a:pt x="85159" y="349560"/>
                  </a:moveTo>
                  <a:lnTo>
                    <a:pt x="77756" y="353371"/>
                  </a:lnTo>
                  <a:lnTo>
                    <a:pt x="73767" y="360030"/>
                  </a:lnTo>
                  <a:lnTo>
                    <a:pt x="70092" y="366261"/>
                  </a:lnTo>
                  <a:lnTo>
                    <a:pt x="111581" y="366261"/>
                  </a:lnTo>
                  <a:lnTo>
                    <a:pt x="107337" y="355695"/>
                  </a:lnTo>
                  <a:lnTo>
                    <a:pt x="100614" y="350764"/>
                  </a:lnTo>
                  <a:lnTo>
                    <a:pt x="85159" y="349560"/>
                  </a:lnTo>
                  <a:close/>
                </a:path>
                <a:path w="370205" h="410209">
                  <a:moveTo>
                    <a:pt x="172545" y="362481"/>
                  </a:moveTo>
                  <a:lnTo>
                    <a:pt x="156403" y="362481"/>
                  </a:lnTo>
                  <a:lnTo>
                    <a:pt x="159031" y="363172"/>
                  </a:lnTo>
                  <a:lnTo>
                    <a:pt x="161754" y="363517"/>
                  </a:lnTo>
                  <a:lnTo>
                    <a:pt x="164476" y="363507"/>
                  </a:lnTo>
                  <a:lnTo>
                    <a:pt x="172482" y="362506"/>
                  </a:lnTo>
                  <a:close/>
                </a:path>
                <a:path w="370205" h="410209">
                  <a:moveTo>
                    <a:pt x="211434" y="319068"/>
                  </a:moveTo>
                  <a:lnTo>
                    <a:pt x="161513" y="319068"/>
                  </a:lnTo>
                  <a:lnTo>
                    <a:pt x="179282" y="329277"/>
                  </a:lnTo>
                  <a:lnTo>
                    <a:pt x="172748" y="340544"/>
                  </a:lnTo>
                  <a:lnTo>
                    <a:pt x="170340" y="342314"/>
                  </a:lnTo>
                  <a:lnTo>
                    <a:pt x="164738" y="343560"/>
                  </a:lnTo>
                  <a:lnTo>
                    <a:pt x="194024" y="343560"/>
                  </a:lnTo>
                  <a:lnTo>
                    <a:pt x="201344" y="331330"/>
                  </a:lnTo>
                  <a:lnTo>
                    <a:pt x="211434" y="319068"/>
                  </a:lnTo>
                  <a:close/>
                </a:path>
                <a:path w="370205" h="410209">
                  <a:moveTo>
                    <a:pt x="225024" y="261248"/>
                  </a:moveTo>
                  <a:lnTo>
                    <a:pt x="184392" y="261248"/>
                  </a:lnTo>
                  <a:lnTo>
                    <a:pt x="216558" y="279844"/>
                  </a:lnTo>
                  <a:lnTo>
                    <a:pt x="190109" y="311812"/>
                  </a:lnTo>
                  <a:lnTo>
                    <a:pt x="217405" y="311812"/>
                  </a:lnTo>
                  <a:lnTo>
                    <a:pt x="240264" y="284033"/>
                  </a:lnTo>
                  <a:lnTo>
                    <a:pt x="252328" y="263091"/>
                  </a:lnTo>
                  <a:lnTo>
                    <a:pt x="228212" y="263091"/>
                  </a:lnTo>
                  <a:lnTo>
                    <a:pt x="225024" y="261248"/>
                  </a:lnTo>
                  <a:close/>
                </a:path>
                <a:path w="370205" h="410209">
                  <a:moveTo>
                    <a:pt x="315354" y="101085"/>
                  </a:moveTo>
                  <a:lnTo>
                    <a:pt x="274578" y="101085"/>
                  </a:lnTo>
                  <a:lnTo>
                    <a:pt x="309917" y="121514"/>
                  </a:lnTo>
                  <a:lnTo>
                    <a:pt x="228212" y="263091"/>
                  </a:lnTo>
                  <a:lnTo>
                    <a:pt x="252328" y="263091"/>
                  </a:lnTo>
                  <a:lnTo>
                    <a:pt x="328000" y="131734"/>
                  </a:lnTo>
                  <a:lnTo>
                    <a:pt x="359259" y="131734"/>
                  </a:lnTo>
                  <a:lnTo>
                    <a:pt x="358879" y="130320"/>
                  </a:lnTo>
                  <a:lnTo>
                    <a:pt x="353737" y="123640"/>
                  </a:lnTo>
                  <a:lnTo>
                    <a:pt x="337801" y="114478"/>
                  </a:lnTo>
                  <a:lnTo>
                    <a:pt x="343935" y="103850"/>
                  </a:lnTo>
                  <a:lnTo>
                    <a:pt x="320136" y="103850"/>
                  </a:lnTo>
                  <a:lnTo>
                    <a:pt x="315354" y="101085"/>
                  </a:lnTo>
                  <a:close/>
                </a:path>
                <a:path w="370205" h="410209">
                  <a:moveTo>
                    <a:pt x="359259" y="131734"/>
                  </a:moveTo>
                  <a:lnTo>
                    <a:pt x="328000" y="131734"/>
                  </a:lnTo>
                  <a:lnTo>
                    <a:pt x="339256" y="138194"/>
                  </a:lnTo>
                  <a:lnTo>
                    <a:pt x="340984" y="140435"/>
                  </a:lnTo>
                  <a:lnTo>
                    <a:pt x="342397" y="145691"/>
                  </a:lnTo>
                  <a:lnTo>
                    <a:pt x="342031" y="148487"/>
                  </a:lnTo>
                  <a:lnTo>
                    <a:pt x="299823" y="221616"/>
                  </a:lnTo>
                  <a:lnTo>
                    <a:pt x="298273" y="223951"/>
                  </a:lnTo>
                  <a:lnTo>
                    <a:pt x="297750" y="226799"/>
                  </a:lnTo>
                  <a:lnTo>
                    <a:pt x="308241" y="237751"/>
                  </a:lnTo>
                  <a:lnTo>
                    <a:pt x="313487" y="236327"/>
                  </a:lnTo>
                  <a:lnTo>
                    <a:pt x="315740" y="234589"/>
                  </a:lnTo>
                  <a:lnTo>
                    <a:pt x="362009" y="154403"/>
                  </a:lnTo>
                  <a:lnTo>
                    <a:pt x="363109" y="146026"/>
                  </a:lnTo>
                  <a:lnTo>
                    <a:pt x="359259" y="131734"/>
                  </a:lnTo>
                  <a:close/>
                </a:path>
                <a:path w="370205" h="410209">
                  <a:moveTo>
                    <a:pt x="364428" y="48082"/>
                  </a:moveTo>
                  <a:lnTo>
                    <a:pt x="305226" y="48082"/>
                  </a:lnTo>
                  <a:lnTo>
                    <a:pt x="340565" y="68500"/>
                  </a:lnTo>
                  <a:lnTo>
                    <a:pt x="320136" y="103850"/>
                  </a:lnTo>
                  <a:lnTo>
                    <a:pt x="343935" y="103850"/>
                  </a:lnTo>
                  <a:lnTo>
                    <a:pt x="366135" y="65390"/>
                  </a:lnTo>
                  <a:lnTo>
                    <a:pt x="364491" y="59191"/>
                  </a:lnTo>
                  <a:lnTo>
                    <a:pt x="359664" y="56354"/>
                  </a:lnTo>
                  <a:lnTo>
                    <a:pt x="364428" y="48082"/>
                  </a:lnTo>
                  <a:close/>
                </a:path>
                <a:path w="370205" h="410209">
                  <a:moveTo>
                    <a:pt x="301697" y="22501"/>
                  </a:moveTo>
                  <a:lnTo>
                    <a:pt x="295498" y="24156"/>
                  </a:lnTo>
                  <a:lnTo>
                    <a:pt x="266714" y="73201"/>
                  </a:lnTo>
                  <a:lnTo>
                    <a:pt x="290705" y="73201"/>
                  </a:lnTo>
                  <a:lnTo>
                    <a:pt x="305226" y="48082"/>
                  </a:lnTo>
                  <a:lnTo>
                    <a:pt x="364428" y="48082"/>
                  </a:lnTo>
                  <a:lnTo>
                    <a:pt x="365800" y="45726"/>
                  </a:lnTo>
                  <a:lnTo>
                    <a:pt x="342000" y="45726"/>
                  </a:lnTo>
                  <a:lnTo>
                    <a:pt x="324230" y="35517"/>
                  </a:lnTo>
                  <a:lnTo>
                    <a:pt x="330089" y="25297"/>
                  </a:lnTo>
                  <a:lnTo>
                    <a:pt x="306556" y="25297"/>
                  </a:lnTo>
                  <a:lnTo>
                    <a:pt x="301697" y="22501"/>
                  </a:lnTo>
                  <a:close/>
                </a:path>
                <a:path w="370205" h="410209">
                  <a:moveTo>
                    <a:pt x="367141" y="21172"/>
                  </a:moveTo>
                  <a:lnTo>
                    <a:pt x="338188" y="21172"/>
                  </a:lnTo>
                  <a:lnTo>
                    <a:pt x="340963" y="21549"/>
                  </a:lnTo>
                  <a:lnTo>
                    <a:pt x="343329" y="22857"/>
                  </a:lnTo>
                  <a:lnTo>
                    <a:pt x="345696" y="24208"/>
                  </a:lnTo>
                  <a:lnTo>
                    <a:pt x="347413" y="26438"/>
                  </a:lnTo>
                  <a:lnTo>
                    <a:pt x="348135" y="29077"/>
                  </a:lnTo>
                  <a:lnTo>
                    <a:pt x="348774" y="31695"/>
                  </a:lnTo>
                  <a:lnTo>
                    <a:pt x="348408" y="34470"/>
                  </a:lnTo>
                  <a:lnTo>
                    <a:pt x="347109" y="36847"/>
                  </a:lnTo>
                  <a:lnTo>
                    <a:pt x="342000" y="45726"/>
                  </a:lnTo>
                  <a:lnTo>
                    <a:pt x="365800" y="45726"/>
                  </a:lnTo>
                  <a:lnTo>
                    <a:pt x="368962" y="40312"/>
                  </a:lnTo>
                  <a:lnTo>
                    <a:pt x="370072" y="31758"/>
                  </a:lnTo>
                  <a:lnTo>
                    <a:pt x="367141" y="21172"/>
                  </a:lnTo>
                  <a:close/>
                </a:path>
                <a:path w="370205" h="410209">
                  <a:moveTo>
                    <a:pt x="338115" y="0"/>
                  </a:moveTo>
                  <a:lnTo>
                    <a:pt x="322409" y="4219"/>
                  </a:lnTo>
                  <a:lnTo>
                    <a:pt x="315718" y="9371"/>
                  </a:lnTo>
                  <a:lnTo>
                    <a:pt x="306556" y="25297"/>
                  </a:lnTo>
                  <a:lnTo>
                    <a:pt x="330089" y="25297"/>
                  </a:lnTo>
                  <a:lnTo>
                    <a:pt x="330681" y="24261"/>
                  </a:lnTo>
                  <a:lnTo>
                    <a:pt x="332932" y="22522"/>
                  </a:lnTo>
                  <a:lnTo>
                    <a:pt x="338188" y="21172"/>
                  </a:lnTo>
                  <a:lnTo>
                    <a:pt x="367141" y="21172"/>
                  </a:lnTo>
                  <a:lnTo>
                    <a:pt x="365727" y="15926"/>
                  </a:lnTo>
                  <a:lnTo>
                    <a:pt x="360575" y="9235"/>
                  </a:lnTo>
                  <a:lnTo>
                    <a:pt x="346502" y="1099"/>
                  </a:lnTo>
                  <a:lnTo>
                    <a:pt x="338115" y="0"/>
                  </a:lnTo>
                  <a:close/>
                </a:path>
              </a:pathLst>
            </a:custGeom>
            <a:solidFill>
              <a:srgbClr val="1389C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51" name="object 6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179569" y="8441248"/>
              <a:ext cx="173638" cy="173291"/>
            </a:xfrm>
            <a:prstGeom prst="rect">
              <a:avLst/>
            </a:prstGeom>
          </p:spPr>
        </p:pic>
        <p:sp>
          <p:nvSpPr>
            <p:cNvPr id="52" name="object 64"/>
            <p:cNvSpPr/>
            <p:nvPr/>
          </p:nvSpPr>
          <p:spPr>
            <a:xfrm>
              <a:off x="1138707" y="8042535"/>
              <a:ext cx="469900" cy="613410"/>
            </a:xfrm>
            <a:custGeom>
              <a:avLst/>
              <a:gdLst/>
              <a:ahLst/>
              <a:cxnLst/>
              <a:rect l="l" t="t" r="r" b="b"/>
              <a:pathLst>
                <a:path w="469900" h="613409">
                  <a:moveTo>
                    <a:pt x="194068" y="331431"/>
                  </a:moveTo>
                  <a:lnTo>
                    <a:pt x="189496" y="326872"/>
                  </a:lnTo>
                  <a:lnTo>
                    <a:pt x="76073" y="326872"/>
                  </a:lnTo>
                  <a:lnTo>
                    <a:pt x="71501" y="331431"/>
                  </a:lnTo>
                  <a:lnTo>
                    <a:pt x="71501" y="342722"/>
                  </a:lnTo>
                  <a:lnTo>
                    <a:pt x="76073" y="347294"/>
                  </a:lnTo>
                  <a:lnTo>
                    <a:pt x="183857" y="347294"/>
                  </a:lnTo>
                  <a:lnTo>
                    <a:pt x="189496" y="347294"/>
                  </a:lnTo>
                  <a:lnTo>
                    <a:pt x="194068" y="342722"/>
                  </a:lnTo>
                  <a:lnTo>
                    <a:pt x="194068" y="331431"/>
                  </a:lnTo>
                  <a:close/>
                </a:path>
                <a:path w="469900" h="613409">
                  <a:moveTo>
                    <a:pt x="296214" y="280365"/>
                  </a:moveTo>
                  <a:lnTo>
                    <a:pt x="291642" y="275780"/>
                  </a:lnTo>
                  <a:lnTo>
                    <a:pt x="76073" y="275780"/>
                  </a:lnTo>
                  <a:lnTo>
                    <a:pt x="71488" y="280365"/>
                  </a:lnTo>
                  <a:lnTo>
                    <a:pt x="71488" y="291642"/>
                  </a:lnTo>
                  <a:lnTo>
                    <a:pt x="76073" y="296227"/>
                  </a:lnTo>
                  <a:lnTo>
                    <a:pt x="291642" y="296227"/>
                  </a:lnTo>
                  <a:lnTo>
                    <a:pt x="296214" y="291642"/>
                  </a:lnTo>
                  <a:lnTo>
                    <a:pt x="296214" y="286004"/>
                  </a:lnTo>
                  <a:lnTo>
                    <a:pt x="296214" y="280365"/>
                  </a:lnTo>
                  <a:close/>
                </a:path>
                <a:path w="469900" h="613409">
                  <a:moveTo>
                    <a:pt x="306438" y="331431"/>
                  </a:moveTo>
                  <a:lnTo>
                    <a:pt x="301853" y="326872"/>
                  </a:lnTo>
                  <a:lnTo>
                    <a:pt x="219075" y="326872"/>
                  </a:lnTo>
                  <a:lnTo>
                    <a:pt x="214490" y="331431"/>
                  </a:lnTo>
                  <a:lnTo>
                    <a:pt x="214490" y="342722"/>
                  </a:lnTo>
                  <a:lnTo>
                    <a:pt x="219075" y="347294"/>
                  </a:lnTo>
                  <a:lnTo>
                    <a:pt x="224713" y="347294"/>
                  </a:lnTo>
                  <a:lnTo>
                    <a:pt x="301853" y="347294"/>
                  </a:lnTo>
                  <a:lnTo>
                    <a:pt x="306438" y="342722"/>
                  </a:lnTo>
                  <a:lnTo>
                    <a:pt x="306438" y="331431"/>
                  </a:lnTo>
                  <a:close/>
                </a:path>
                <a:path w="469900" h="613409">
                  <a:moveTo>
                    <a:pt x="347281" y="147574"/>
                  </a:moveTo>
                  <a:lnTo>
                    <a:pt x="342709" y="143002"/>
                  </a:lnTo>
                  <a:lnTo>
                    <a:pt x="132778" y="143002"/>
                  </a:lnTo>
                  <a:lnTo>
                    <a:pt x="127139" y="143002"/>
                  </a:lnTo>
                  <a:lnTo>
                    <a:pt x="122567" y="147574"/>
                  </a:lnTo>
                  <a:lnTo>
                    <a:pt x="122567" y="158864"/>
                  </a:lnTo>
                  <a:lnTo>
                    <a:pt x="127139" y="163423"/>
                  </a:lnTo>
                  <a:lnTo>
                    <a:pt x="342709" y="163423"/>
                  </a:lnTo>
                  <a:lnTo>
                    <a:pt x="347281" y="158864"/>
                  </a:lnTo>
                  <a:lnTo>
                    <a:pt x="347281" y="147574"/>
                  </a:lnTo>
                  <a:close/>
                </a:path>
                <a:path w="469900" h="613409">
                  <a:moveTo>
                    <a:pt x="377939" y="65862"/>
                  </a:moveTo>
                  <a:lnTo>
                    <a:pt x="373354" y="61290"/>
                  </a:lnTo>
                  <a:lnTo>
                    <a:pt x="96507" y="61290"/>
                  </a:lnTo>
                  <a:lnTo>
                    <a:pt x="91922" y="65862"/>
                  </a:lnTo>
                  <a:lnTo>
                    <a:pt x="91922" y="118008"/>
                  </a:lnTo>
                  <a:lnTo>
                    <a:pt x="96507" y="122567"/>
                  </a:lnTo>
                  <a:lnTo>
                    <a:pt x="373354" y="122567"/>
                  </a:lnTo>
                  <a:lnTo>
                    <a:pt x="377939" y="118008"/>
                  </a:lnTo>
                  <a:lnTo>
                    <a:pt x="377939" y="106730"/>
                  </a:lnTo>
                  <a:lnTo>
                    <a:pt x="373354" y="102146"/>
                  </a:lnTo>
                  <a:lnTo>
                    <a:pt x="112344" y="102146"/>
                  </a:lnTo>
                  <a:lnTo>
                    <a:pt x="112344" y="81724"/>
                  </a:lnTo>
                  <a:lnTo>
                    <a:pt x="367715" y="81724"/>
                  </a:lnTo>
                  <a:lnTo>
                    <a:pt x="373354" y="81724"/>
                  </a:lnTo>
                  <a:lnTo>
                    <a:pt x="377939" y="77139"/>
                  </a:lnTo>
                  <a:lnTo>
                    <a:pt x="377939" y="65862"/>
                  </a:lnTo>
                  <a:close/>
                </a:path>
                <a:path w="469900" h="613409">
                  <a:moveTo>
                    <a:pt x="408584" y="280365"/>
                  </a:moveTo>
                  <a:lnTo>
                    <a:pt x="403987" y="275793"/>
                  </a:lnTo>
                  <a:lnTo>
                    <a:pt x="398360" y="275793"/>
                  </a:lnTo>
                  <a:lnTo>
                    <a:pt x="321221" y="275793"/>
                  </a:lnTo>
                  <a:lnTo>
                    <a:pt x="316636" y="280365"/>
                  </a:lnTo>
                  <a:lnTo>
                    <a:pt x="316636" y="291655"/>
                  </a:lnTo>
                  <a:lnTo>
                    <a:pt x="321221" y="296214"/>
                  </a:lnTo>
                  <a:lnTo>
                    <a:pt x="403987" y="296214"/>
                  </a:lnTo>
                  <a:lnTo>
                    <a:pt x="408584" y="291655"/>
                  </a:lnTo>
                  <a:lnTo>
                    <a:pt x="408584" y="280365"/>
                  </a:lnTo>
                  <a:close/>
                </a:path>
                <a:path w="469900" h="613409">
                  <a:moveTo>
                    <a:pt x="408584" y="219087"/>
                  </a:moveTo>
                  <a:lnTo>
                    <a:pt x="403987" y="214503"/>
                  </a:lnTo>
                  <a:lnTo>
                    <a:pt x="398360" y="214503"/>
                  </a:lnTo>
                  <a:lnTo>
                    <a:pt x="167995" y="214503"/>
                  </a:lnTo>
                  <a:lnTo>
                    <a:pt x="163423" y="219087"/>
                  </a:lnTo>
                  <a:lnTo>
                    <a:pt x="163423" y="230365"/>
                  </a:lnTo>
                  <a:lnTo>
                    <a:pt x="167995" y="234937"/>
                  </a:lnTo>
                  <a:lnTo>
                    <a:pt x="403987" y="234937"/>
                  </a:lnTo>
                  <a:lnTo>
                    <a:pt x="408584" y="230365"/>
                  </a:lnTo>
                  <a:lnTo>
                    <a:pt x="408584" y="219087"/>
                  </a:lnTo>
                  <a:close/>
                </a:path>
                <a:path w="469900" h="613409">
                  <a:moveTo>
                    <a:pt x="469861" y="30645"/>
                  </a:moveTo>
                  <a:lnTo>
                    <a:pt x="467448" y="18719"/>
                  </a:lnTo>
                  <a:lnTo>
                    <a:pt x="460883" y="8978"/>
                  </a:lnTo>
                  <a:lnTo>
                    <a:pt x="451142" y="2413"/>
                  </a:lnTo>
                  <a:lnTo>
                    <a:pt x="439216" y="0"/>
                  </a:lnTo>
                  <a:lnTo>
                    <a:pt x="30632" y="0"/>
                  </a:lnTo>
                  <a:lnTo>
                    <a:pt x="18707" y="2413"/>
                  </a:lnTo>
                  <a:lnTo>
                    <a:pt x="8978" y="8978"/>
                  </a:lnTo>
                  <a:lnTo>
                    <a:pt x="2413" y="18719"/>
                  </a:lnTo>
                  <a:lnTo>
                    <a:pt x="0" y="30645"/>
                  </a:lnTo>
                  <a:lnTo>
                    <a:pt x="0" y="582218"/>
                  </a:lnTo>
                  <a:lnTo>
                    <a:pt x="2413" y="594156"/>
                  </a:lnTo>
                  <a:lnTo>
                    <a:pt x="8978" y="603897"/>
                  </a:lnTo>
                  <a:lnTo>
                    <a:pt x="18707" y="610463"/>
                  </a:lnTo>
                  <a:lnTo>
                    <a:pt x="30632" y="612863"/>
                  </a:lnTo>
                  <a:lnTo>
                    <a:pt x="439216" y="612863"/>
                  </a:lnTo>
                  <a:lnTo>
                    <a:pt x="451142" y="610463"/>
                  </a:lnTo>
                  <a:lnTo>
                    <a:pt x="460883" y="603897"/>
                  </a:lnTo>
                  <a:lnTo>
                    <a:pt x="467448" y="594156"/>
                  </a:lnTo>
                  <a:lnTo>
                    <a:pt x="469861" y="582218"/>
                  </a:lnTo>
                  <a:lnTo>
                    <a:pt x="469861" y="474446"/>
                  </a:lnTo>
                  <a:lnTo>
                    <a:pt x="465289" y="469874"/>
                  </a:lnTo>
                  <a:lnTo>
                    <a:pt x="459638" y="469874"/>
                  </a:lnTo>
                  <a:lnTo>
                    <a:pt x="454012" y="469874"/>
                  </a:lnTo>
                  <a:lnTo>
                    <a:pt x="449414" y="474446"/>
                  </a:lnTo>
                  <a:lnTo>
                    <a:pt x="449414" y="587870"/>
                  </a:lnTo>
                  <a:lnTo>
                    <a:pt x="444855" y="592442"/>
                  </a:lnTo>
                  <a:lnTo>
                    <a:pt x="24993" y="592442"/>
                  </a:lnTo>
                  <a:lnTo>
                    <a:pt x="20434" y="587870"/>
                  </a:lnTo>
                  <a:lnTo>
                    <a:pt x="20434" y="25019"/>
                  </a:lnTo>
                  <a:lnTo>
                    <a:pt x="24993" y="20421"/>
                  </a:lnTo>
                  <a:lnTo>
                    <a:pt x="444855" y="20421"/>
                  </a:lnTo>
                  <a:lnTo>
                    <a:pt x="449414" y="25019"/>
                  </a:lnTo>
                  <a:lnTo>
                    <a:pt x="449414" y="228117"/>
                  </a:lnTo>
                  <a:lnTo>
                    <a:pt x="454012" y="232689"/>
                  </a:lnTo>
                  <a:lnTo>
                    <a:pt x="465289" y="232689"/>
                  </a:lnTo>
                  <a:lnTo>
                    <a:pt x="469861" y="228117"/>
                  </a:lnTo>
                  <a:lnTo>
                    <a:pt x="469861" y="30645"/>
                  </a:lnTo>
                  <a:close/>
                </a:path>
              </a:pathLst>
            </a:custGeom>
            <a:solidFill>
              <a:srgbClr val="1389C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53" name="Прямая соединительная линия 52"/>
          <p:cNvCxnSpPr/>
          <p:nvPr/>
        </p:nvCxnSpPr>
        <p:spPr>
          <a:xfrm flipH="1">
            <a:off x="998202" y="1690872"/>
            <a:ext cx="487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638203" y="1187519"/>
            <a:ext cx="1972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latin typeface="PermianSlabSerifTypeface" panose="02000000000000000000" pitchFamily="50" charset="0"/>
              </a:rPr>
              <a:t>ЗАПРАШИВАЕМЫЕ </a:t>
            </a:r>
          </a:p>
          <a:p>
            <a:pPr algn="ctr"/>
            <a:r>
              <a:rPr lang="ru-RU" sz="1400" dirty="0" smtClean="0">
                <a:latin typeface="PermianSlabSerifTypeface" panose="02000000000000000000" pitchFamily="50" charset="0"/>
              </a:rPr>
              <a:t>ДОКУМЕНТЫ</a:t>
            </a:r>
            <a:endParaRPr lang="ru-RU" sz="1400" dirty="0">
              <a:latin typeface="PermianSlabSerifTypeface" panose="02000000000000000000" pitchFamily="50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839292" y="1324403"/>
            <a:ext cx="8187832" cy="2977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lang="ru-RU" sz="1600" dirty="0" smtClean="0">
                <a:latin typeface="PermianSlabSerifTypeface" panose="02000000000000000000" pitchFamily="50" charset="0"/>
              </a:rPr>
              <a:t>1. Опись</a:t>
            </a:r>
          </a:p>
          <a:p>
            <a:pPr>
              <a:lnSpc>
                <a:spcPts val="1300"/>
              </a:lnSpc>
            </a:pPr>
            <a:endParaRPr lang="ru-RU" sz="1600" dirty="0">
              <a:latin typeface="PermianSlabSerifTypeface" panose="02000000000000000000" pitchFamily="50" charset="0"/>
            </a:endParaRPr>
          </a:p>
          <a:p>
            <a:pPr>
              <a:lnSpc>
                <a:spcPts val="1300"/>
              </a:lnSpc>
            </a:pPr>
            <a:r>
              <a:rPr lang="ru-RU" sz="1600" dirty="0" smtClean="0">
                <a:latin typeface="PermianSlabSerifTypeface" panose="02000000000000000000" pitchFamily="50" charset="0"/>
              </a:rPr>
              <a:t>2. Заявка</a:t>
            </a:r>
          </a:p>
          <a:p>
            <a:pPr>
              <a:lnSpc>
                <a:spcPts val="1300"/>
              </a:lnSpc>
            </a:pPr>
            <a:endParaRPr lang="ru-RU" sz="1600" dirty="0">
              <a:latin typeface="PermianSlabSerifTypeface" panose="02000000000000000000" pitchFamily="50" charset="0"/>
            </a:endParaRPr>
          </a:p>
          <a:p>
            <a:pPr>
              <a:lnSpc>
                <a:spcPts val="1300"/>
              </a:lnSpc>
            </a:pPr>
            <a:r>
              <a:rPr lang="ru-RU" sz="1600" dirty="0" smtClean="0">
                <a:latin typeface="PermianSlabSerifTypeface" panose="02000000000000000000" pitchFamily="50" charset="0"/>
              </a:rPr>
              <a:t>3. Расчет</a:t>
            </a:r>
          </a:p>
          <a:p>
            <a:pPr>
              <a:lnSpc>
                <a:spcPts val="1300"/>
              </a:lnSpc>
            </a:pPr>
            <a:endParaRPr lang="ru-RU" sz="1600" dirty="0">
              <a:latin typeface="PermianSlabSerifTypeface" panose="02000000000000000000" pitchFamily="50" charset="0"/>
            </a:endParaRPr>
          </a:p>
          <a:p>
            <a:pPr>
              <a:lnSpc>
                <a:spcPts val="1300"/>
              </a:lnSpc>
            </a:pPr>
            <a:r>
              <a:rPr lang="ru-RU" sz="1600" dirty="0" smtClean="0">
                <a:latin typeface="PermianSlabSerifTypeface" panose="02000000000000000000" pitchFamily="50" charset="0"/>
              </a:rPr>
              <a:t>4. Внешнеторговый договор или инвойс</a:t>
            </a:r>
          </a:p>
          <a:p>
            <a:pPr>
              <a:lnSpc>
                <a:spcPts val="1300"/>
              </a:lnSpc>
            </a:pPr>
            <a:endParaRPr lang="ru-RU" sz="1600" dirty="0">
              <a:latin typeface="PermianSlabSerifTypeface" panose="02000000000000000000" pitchFamily="50" charset="0"/>
            </a:endParaRPr>
          </a:p>
          <a:p>
            <a:pPr lvl="0">
              <a:lnSpc>
                <a:spcPts val="1400"/>
              </a:lnSpc>
            </a:pPr>
            <a:r>
              <a:rPr lang="ru-RU" sz="1600" dirty="0" smtClean="0">
                <a:latin typeface="PermianSlabSerifTypeface" panose="02000000000000000000" pitchFamily="50" charset="0"/>
              </a:rPr>
              <a:t>5.  </a:t>
            </a:r>
            <a: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Документы</a:t>
            </a:r>
            <a:r>
              <a:rPr lang="ru-RU" sz="160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, подтверждающие затраты по транспортировке товаров за </a:t>
            </a:r>
            <a: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рубеж:</a:t>
            </a:r>
            <a:endParaRPr lang="ru-RU" sz="1600" dirty="0">
              <a:solidFill>
                <a:prstClr val="black"/>
              </a:solidFill>
              <a:latin typeface="PermianSlabSerifTypeface" panose="02000000000000000000" pitchFamily="50" charset="0"/>
            </a:endParaRPr>
          </a:p>
          <a:p>
            <a:pPr marL="285750" lvl="0" indent="-285750">
              <a:lnSpc>
                <a:spcPts val="1400"/>
              </a:lnSpc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5B9BD5"/>
                </a:solidFill>
                <a:latin typeface="PermianSlabSerifTypeface" panose="02000000000000000000" pitchFamily="50" charset="0"/>
              </a:rPr>
              <a:t>    договоры</a:t>
            </a:r>
          </a:p>
          <a:p>
            <a:pPr marL="285750" lvl="0" indent="-285750">
              <a:lnSpc>
                <a:spcPts val="1300"/>
              </a:lnSpc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5B9BD5"/>
                </a:solidFill>
                <a:latin typeface="PermianSlabSerifTypeface" panose="02000000000000000000" pitchFamily="50" charset="0"/>
              </a:rPr>
              <a:t>    заявки, содержащие  существенные условия поставки </a:t>
            </a:r>
          </a:p>
          <a:p>
            <a:pPr marL="285750" lvl="0" indent="-285750">
              <a:lnSpc>
                <a:spcPts val="1300"/>
              </a:lnSpc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5B9BD5"/>
                </a:solidFill>
                <a:latin typeface="PermianSlabSerifTypeface" panose="02000000000000000000" pitchFamily="50" charset="0"/>
              </a:rPr>
              <a:t>    счета</a:t>
            </a:r>
          </a:p>
          <a:p>
            <a:pPr marL="285750" lvl="0" indent="-285750">
              <a:lnSpc>
                <a:spcPts val="1300"/>
              </a:lnSpc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5B9BD5"/>
                </a:solidFill>
                <a:latin typeface="PermianSlabSerifTypeface" panose="02000000000000000000" pitchFamily="50" charset="0"/>
              </a:rPr>
              <a:t>    акты </a:t>
            </a:r>
          </a:p>
          <a:p>
            <a:pPr marL="285750" lvl="0" indent="-285750">
              <a:lnSpc>
                <a:spcPts val="1300"/>
              </a:lnSpc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rgbClr val="5B9BD5"/>
                </a:solidFill>
                <a:latin typeface="PermianSlabSerifTypeface" panose="02000000000000000000" pitchFamily="50" charset="0"/>
              </a:rPr>
              <a:t>    копии платежных поручений с отметкой банка об </a:t>
            </a:r>
            <a:r>
              <a:rPr lang="ru-RU" sz="1400" dirty="0" smtClean="0">
                <a:solidFill>
                  <a:srgbClr val="5B9BD5"/>
                </a:solidFill>
                <a:latin typeface="PermianSlabSerifTypeface" panose="02000000000000000000" pitchFamily="50" charset="0"/>
              </a:rPr>
              <a:t>исполнении</a:t>
            </a:r>
          </a:p>
          <a:p>
            <a:pPr lvl="0">
              <a:lnSpc>
                <a:spcPts val="1300"/>
              </a:lnSpc>
            </a:pPr>
            <a:endParaRPr lang="ru-RU" sz="1600" dirty="0">
              <a:solidFill>
                <a:srgbClr val="5B9BD5"/>
              </a:solidFill>
              <a:latin typeface="PermianSlabSerifTypeface" panose="02000000000000000000" pitchFamily="50" charset="0"/>
            </a:endParaRPr>
          </a:p>
          <a:p>
            <a:pPr lvl="0">
              <a:lnSpc>
                <a:spcPts val="1400"/>
              </a:lnSpc>
            </a:pPr>
            <a:r>
              <a:rPr lang="ru-RU" sz="1600" dirty="0">
                <a:latin typeface="PermianSlabSerifTypeface" panose="02000000000000000000" pitchFamily="50" charset="0"/>
              </a:rPr>
              <a:t>6. Копии транспортных, товаросопроводительных или иных документов, подтверждающих вывоз товаров за пределы территории Российской </a:t>
            </a:r>
            <a:r>
              <a:rPr lang="ru-RU" sz="1600" dirty="0" smtClean="0">
                <a:latin typeface="PermianSlabSerifTypeface" panose="02000000000000000000" pitchFamily="50" charset="0"/>
              </a:rPr>
              <a:t>Федерации</a:t>
            </a:r>
            <a:endParaRPr lang="ru-RU" sz="1600" dirty="0">
              <a:solidFill>
                <a:prstClr val="black"/>
              </a:solidFill>
              <a:latin typeface="PermianSlabSerifTypeface" panose="02000000000000000000" pitchFamily="50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839292" y="4397549"/>
            <a:ext cx="6096000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160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7. Документы, подтверждающие изготовление </a:t>
            </a:r>
            <a: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товара:</a:t>
            </a:r>
            <a:endParaRPr lang="ru-RU" sz="1600" dirty="0">
              <a:solidFill>
                <a:prstClr val="black"/>
              </a:solidFill>
              <a:latin typeface="PermianSlabSerifTypeface" panose="02000000000000000000" pitchFamily="50" charset="0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1"/>
                </a:solidFill>
                <a:latin typeface="PermianSlabSerifTypeface" panose="02000000000000000000" pitchFamily="50" charset="0"/>
              </a:rPr>
              <a:t>    или сертификат происхождения СТ-1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1"/>
                </a:solidFill>
                <a:latin typeface="PermianSlabSerifTypeface" panose="02000000000000000000" pitchFamily="50" charset="0"/>
              </a:rPr>
              <a:t>    или лицензия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1"/>
                </a:solidFill>
                <a:latin typeface="PermianSlabSerifTypeface" panose="02000000000000000000" pitchFamily="50" charset="0"/>
              </a:rPr>
              <a:t>    или лицензионный договор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1"/>
                </a:solidFill>
                <a:latin typeface="PermianSlabSerifTypeface" panose="02000000000000000000" pitchFamily="50" charset="0"/>
              </a:rPr>
              <a:t>    или патент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1"/>
                </a:solidFill>
                <a:latin typeface="PermianSlabSerifTypeface" panose="02000000000000000000" pitchFamily="50" charset="0"/>
              </a:rPr>
              <a:t>    или ТУ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1"/>
                </a:solidFill>
                <a:latin typeface="PermianSlabSerifTypeface" panose="02000000000000000000" pitchFamily="50" charset="0"/>
              </a:rPr>
              <a:t>    или свидетельство о гос. регистрации изделия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1400" dirty="0">
                <a:solidFill>
                  <a:schemeClr val="accent1"/>
                </a:solidFill>
                <a:latin typeface="PermianSlabSerifTypeface" panose="02000000000000000000" pitchFamily="50" charset="0"/>
              </a:rPr>
              <a:t>    или разрешение на производство и продажу товара и т.п.</a:t>
            </a:r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6F0-7AB9-4CA6-A04E-A822F78C15CC}" type="slidenum">
              <a:rPr lang="ru-RU" smtClean="0">
                <a:solidFill>
                  <a:schemeClr val="tx1"/>
                </a:solidFill>
              </a:rPr>
              <a:t>5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44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39292" y="1108793"/>
            <a:ext cx="789279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>
              <a:latin typeface="PermianSlabSerifTypeface" panose="02000000000000000000" pitchFamily="50" charset="0"/>
            </a:endParaRPr>
          </a:p>
          <a:p>
            <a:pPr lvl="0"/>
            <a: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8. Таможенные декларации </a:t>
            </a:r>
            <a:r>
              <a:rPr lang="ru-RU" sz="160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и (или) </a:t>
            </a:r>
            <a: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статистические формы</a:t>
            </a:r>
          </a:p>
          <a:p>
            <a:pPr lvl="0"/>
            <a:endParaRPr lang="ru-RU" sz="1600" dirty="0">
              <a:solidFill>
                <a:prstClr val="black"/>
              </a:solidFill>
              <a:latin typeface="PermianSlabSerifTypeface" panose="02000000000000000000" pitchFamily="50" charset="0"/>
            </a:endParaRPr>
          </a:p>
          <a:p>
            <a:pPr lvl="0"/>
            <a: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9. </a:t>
            </a:r>
            <a:r>
              <a:rPr lang="ru-RU" sz="160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Для юридических лиц – копии документов, подтверждающих назначение руководителя юридического лица на </a:t>
            </a:r>
            <a: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должность</a:t>
            </a:r>
          </a:p>
          <a:p>
            <a:pPr lvl="0"/>
            <a:endParaRPr lang="ru-RU" sz="1600" dirty="0">
              <a:solidFill>
                <a:prstClr val="black"/>
              </a:solidFill>
              <a:latin typeface="PermianSlabSerifTypeface" panose="02000000000000000000" pitchFamily="50" charset="0"/>
            </a:endParaRPr>
          </a:p>
          <a:p>
            <a:pPr lvl="0"/>
            <a: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10</a:t>
            </a:r>
            <a:r>
              <a:rPr lang="ru-RU" sz="160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. Документы, подтверждающие </a:t>
            </a:r>
            <a:r>
              <a:rPr lang="ru-RU" sz="1600" dirty="0" err="1">
                <a:solidFill>
                  <a:prstClr val="black"/>
                </a:solidFill>
                <a:latin typeface="PermianSlabSerifTypeface" panose="02000000000000000000" pitchFamily="50" charset="0"/>
              </a:rPr>
              <a:t>аффилированность</a:t>
            </a:r>
            <a:r>
              <a:rPr lang="ru-RU" sz="160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 либо разрешение на ведение ВЭД от имени другого </a:t>
            </a:r>
            <a: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лица (если заявку подает не изготовитель товара)</a:t>
            </a:r>
          </a:p>
          <a:p>
            <a:pPr lvl="0"/>
            <a:endParaRPr lang="ru-RU" sz="1600" dirty="0">
              <a:solidFill>
                <a:prstClr val="black"/>
              </a:solidFill>
              <a:latin typeface="PermianSlabSerifTypeface" panose="02000000000000000000" pitchFamily="50" charset="0"/>
            </a:endParaRPr>
          </a:p>
          <a:p>
            <a:pPr lvl="0"/>
            <a:r>
              <a:rPr lang="ru-RU" sz="160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11. Справка из налоговой по форме КД 1120101 </a:t>
            </a:r>
            <a: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по </a:t>
            </a:r>
            <a:r>
              <a:rPr lang="ru-RU" sz="160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состоянию на дату не более </a:t>
            </a:r>
            <a: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/>
            </a:r>
            <a:b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</a:br>
            <a: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чем за </a:t>
            </a:r>
            <a:r>
              <a:rPr lang="ru-RU" sz="160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30 календарных дней до дня подачи </a:t>
            </a:r>
            <a: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заявки</a:t>
            </a:r>
          </a:p>
          <a:p>
            <a:pPr lvl="0"/>
            <a:endParaRPr lang="ru-RU" sz="1600" dirty="0">
              <a:solidFill>
                <a:prstClr val="black"/>
              </a:solidFill>
              <a:latin typeface="PermianSlabSerifTypeface" panose="02000000000000000000" pitchFamily="50" charset="0"/>
            </a:endParaRPr>
          </a:p>
          <a:p>
            <a:pPr lvl="0"/>
            <a:r>
              <a:rPr lang="ru-RU" sz="160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11.1. При наличии налоговой задолженности - копии платежных поручений </a:t>
            </a:r>
            <a: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/>
            </a:r>
            <a:b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</a:br>
            <a: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с </a:t>
            </a:r>
            <a:r>
              <a:rPr lang="ru-RU" sz="160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отметкой банка, справку о состоянии расчетов по налогам, сборам, пеням, штрафам, процентам </a:t>
            </a:r>
            <a: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(</a:t>
            </a:r>
            <a:r>
              <a:rPr lang="ru-RU" sz="160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по форме КНД 1160080</a:t>
            </a:r>
            <a: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))</a:t>
            </a:r>
          </a:p>
          <a:p>
            <a:pPr lvl="0"/>
            <a:endParaRPr lang="ru-RU" sz="1600" dirty="0">
              <a:solidFill>
                <a:prstClr val="black"/>
              </a:solidFill>
              <a:latin typeface="PermianSlabSerifTypeface" panose="02000000000000000000" pitchFamily="50" charset="0"/>
            </a:endParaRPr>
          </a:p>
          <a:p>
            <a:pPr lvl="0"/>
            <a:r>
              <a:rPr lang="ru-RU" sz="160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12. Перевод иностранных документов </a:t>
            </a:r>
            <a:r>
              <a:rPr lang="ru-RU" sz="1600" dirty="0" smtClean="0">
                <a:solidFill>
                  <a:prstClr val="black"/>
                </a:solidFill>
                <a:latin typeface="PermianSlabSerifTypeface" panose="02000000000000000000" pitchFamily="50" charset="0"/>
              </a:rPr>
              <a:t>при </a:t>
            </a:r>
            <a:r>
              <a:rPr lang="ru-RU" sz="1600" dirty="0">
                <a:solidFill>
                  <a:prstClr val="black"/>
                </a:solidFill>
                <a:latin typeface="PermianSlabSerifTypeface" panose="02000000000000000000" pitchFamily="50" charset="0"/>
              </a:rPr>
              <a:t>их предоставлении</a:t>
            </a:r>
          </a:p>
          <a:p>
            <a:pPr lvl="0"/>
            <a:endParaRPr lang="ru-RU" sz="1400" dirty="0">
              <a:solidFill>
                <a:prstClr val="black"/>
              </a:solidFill>
              <a:latin typeface="PermianSlabSerifTypeface" panose="02000000000000000000" pitchFamily="50" charset="0"/>
            </a:endParaRPr>
          </a:p>
          <a:p>
            <a:pPr lvl="0"/>
            <a:endParaRPr lang="ru-RU" sz="1400" dirty="0">
              <a:solidFill>
                <a:prstClr val="black"/>
              </a:solidFill>
              <a:latin typeface="PermianSlabSerifTypeface" panose="02000000000000000000" pitchFamily="50" charset="0"/>
            </a:endParaRPr>
          </a:p>
          <a:p>
            <a:pPr lvl="0"/>
            <a:endParaRPr lang="ru-RU" sz="1400" dirty="0">
              <a:solidFill>
                <a:prstClr val="black"/>
              </a:solidFill>
              <a:latin typeface="PermianSlabSerifTypeface" panose="02000000000000000000" pitchFamily="50" charset="0"/>
            </a:endParaRPr>
          </a:p>
        </p:txBody>
      </p:sp>
      <p:sp>
        <p:nvSpPr>
          <p:cNvPr id="3" name="object 38"/>
          <p:cNvSpPr/>
          <p:nvPr/>
        </p:nvSpPr>
        <p:spPr>
          <a:xfrm>
            <a:off x="1557936" y="1134062"/>
            <a:ext cx="2132554" cy="587647"/>
          </a:xfrm>
          <a:custGeom>
            <a:avLst/>
            <a:gdLst/>
            <a:ahLst/>
            <a:cxnLst/>
            <a:rect l="l" t="t" r="r" b="b"/>
            <a:pathLst>
              <a:path w="4874259" h="1235710">
                <a:moveTo>
                  <a:pt x="4748598" y="1235700"/>
                </a:moveTo>
                <a:lnTo>
                  <a:pt x="125650" y="1235700"/>
                </a:lnTo>
                <a:lnTo>
                  <a:pt x="76862" y="1225787"/>
                </a:lnTo>
                <a:lnTo>
                  <a:pt x="36909" y="1198794"/>
                </a:lnTo>
                <a:lnTo>
                  <a:pt x="9914" y="1158842"/>
                </a:lnTo>
                <a:lnTo>
                  <a:pt x="0" y="1110049"/>
                </a:lnTo>
                <a:lnTo>
                  <a:pt x="0" y="125650"/>
                </a:lnTo>
                <a:lnTo>
                  <a:pt x="9914" y="76862"/>
                </a:lnTo>
                <a:lnTo>
                  <a:pt x="36909" y="36909"/>
                </a:lnTo>
                <a:lnTo>
                  <a:pt x="76862" y="9914"/>
                </a:lnTo>
                <a:lnTo>
                  <a:pt x="125650" y="0"/>
                </a:lnTo>
                <a:lnTo>
                  <a:pt x="4748598" y="0"/>
                </a:lnTo>
                <a:lnTo>
                  <a:pt x="4797386" y="9914"/>
                </a:lnTo>
                <a:lnTo>
                  <a:pt x="4837339" y="36909"/>
                </a:lnTo>
                <a:lnTo>
                  <a:pt x="4864334" y="76862"/>
                </a:lnTo>
                <a:lnTo>
                  <a:pt x="4874249" y="125650"/>
                </a:lnTo>
                <a:lnTo>
                  <a:pt x="4874249" y="1110049"/>
                </a:lnTo>
                <a:lnTo>
                  <a:pt x="4864334" y="1158842"/>
                </a:lnTo>
                <a:lnTo>
                  <a:pt x="4837339" y="1198794"/>
                </a:lnTo>
                <a:lnTo>
                  <a:pt x="4797386" y="1225787"/>
                </a:lnTo>
                <a:lnTo>
                  <a:pt x="4748598" y="1235700"/>
                </a:lnTo>
                <a:close/>
              </a:path>
            </a:pathLst>
          </a:custGeom>
          <a:ln w="10470">
            <a:solidFill>
              <a:srgbClr val="1389C5"/>
            </a:solidFill>
          </a:ln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768867" y="1144879"/>
            <a:ext cx="72716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object 61"/>
          <p:cNvGrpSpPr/>
          <p:nvPr/>
        </p:nvGrpSpPr>
        <p:grpSpPr>
          <a:xfrm>
            <a:off x="1076181" y="1248285"/>
            <a:ext cx="435545" cy="384326"/>
            <a:chOff x="1138714" y="8042526"/>
            <a:chExt cx="614680" cy="613410"/>
          </a:xfrm>
        </p:grpSpPr>
        <p:sp>
          <p:nvSpPr>
            <p:cNvPr id="6" name="object 62"/>
            <p:cNvSpPr/>
            <p:nvPr/>
          </p:nvSpPr>
          <p:spPr>
            <a:xfrm>
              <a:off x="1382711" y="8164015"/>
              <a:ext cx="370205" cy="410209"/>
            </a:xfrm>
            <a:custGeom>
              <a:avLst/>
              <a:gdLst/>
              <a:ahLst/>
              <a:cxnLst/>
              <a:rect l="l" t="t" r="r" b="b"/>
              <a:pathLst>
                <a:path w="370205" h="410209">
                  <a:moveTo>
                    <a:pt x="48710" y="306796"/>
                  </a:moveTo>
                  <a:lnTo>
                    <a:pt x="1759" y="395977"/>
                  </a:lnTo>
                  <a:lnTo>
                    <a:pt x="0" y="401307"/>
                  </a:lnTo>
                  <a:lnTo>
                    <a:pt x="2869" y="407055"/>
                  </a:lnTo>
                  <a:lnTo>
                    <a:pt x="8188" y="408856"/>
                  </a:lnTo>
                  <a:lnTo>
                    <a:pt x="9193" y="409317"/>
                  </a:lnTo>
                  <a:lnTo>
                    <a:pt x="10261" y="409589"/>
                  </a:lnTo>
                  <a:lnTo>
                    <a:pt x="11360" y="409662"/>
                  </a:lnTo>
                  <a:lnTo>
                    <a:pt x="15748" y="409683"/>
                  </a:lnTo>
                  <a:lnTo>
                    <a:pt x="19664" y="406877"/>
                  </a:lnTo>
                  <a:lnTo>
                    <a:pt x="21595" y="401129"/>
                  </a:lnTo>
                  <a:lnTo>
                    <a:pt x="46082" y="327340"/>
                  </a:lnTo>
                  <a:lnTo>
                    <a:pt x="66781" y="327340"/>
                  </a:lnTo>
                  <a:lnTo>
                    <a:pt x="66615" y="325393"/>
                  </a:lnTo>
                  <a:lnTo>
                    <a:pt x="64835" y="318573"/>
                  </a:lnTo>
                  <a:lnTo>
                    <a:pt x="60973" y="312906"/>
                  </a:lnTo>
                  <a:lnTo>
                    <a:pt x="55455" y="308833"/>
                  </a:lnTo>
                  <a:lnTo>
                    <a:pt x="48710" y="306796"/>
                  </a:lnTo>
                  <a:close/>
                </a:path>
                <a:path w="370205" h="410209">
                  <a:moveTo>
                    <a:pt x="113614" y="371360"/>
                  </a:moveTo>
                  <a:lnTo>
                    <a:pt x="91337" y="371360"/>
                  </a:lnTo>
                  <a:lnTo>
                    <a:pt x="97694" y="387457"/>
                  </a:lnTo>
                  <a:lnTo>
                    <a:pt x="100363" y="394166"/>
                  </a:lnTo>
                  <a:lnTo>
                    <a:pt x="106447" y="398982"/>
                  </a:lnTo>
                  <a:lnTo>
                    <a:pt x="120834" y="401129"/>
                  </a:lnTo>
                  <a:lnTo>
                    <a:pt x="128048" y="398291"/>
                  </a:lnTo>
                  <a:lnTo>
                    <a:pt x="132603" y="392605"/>
                  </a:lnTo>
                  <a:lnTo>
                    <a:pt x="143341" y="379014"/>
                  </a:lnTo>
                  <a:lnTo>
                    <a:pt x="116666" y="379014"/>
                  </a:lnTo>
                  <a:lnTo>
                    <a:pt x="113614" y="371360"/>
                  </a:lnTo>
                  <a:close/>
                </a:path>
                <a:path w="370205" h="410209">
                  <a:moveTo>
                    <a:pt x="66781" y="327340"/>
                  </a:moveTo>
                  <a:lnTo>
                    <a:pt x="46082" y="327340"/>
                  </a:lnTo>
                  <a:lnTo>
                    <a:pt x="49663" y="368815"/>
                  </a:lnTo>
                  <a:lnTo>
                    <a:pt x="50396" y="377653"/>
                  </a:lnTo>
                  <a:lnTo>
                    <a:pt x="56762" y="385014"/>
                  </a:lnTo>
                  <a:lnTo>
                    <a:pt x="65411" y="387014"/>
                  </a:lnTo>
                  <a:lnTo>
                    <a:pt x="71881" y="387457"/>
                  </a:lnTo>
                  <a:lnTo>
                    <a:pt x="78023" y="385912"/>
                  </a:lnTo>
                  <a:lnTo>
                    <a:pt x="83396" y="382564"/>
                  </a:lnTo>
                  <a:lnTo>
                    <a:pt x="87557" y="377601"/>
                  </a:lnTo>
                  <a:lnTo>
                    <a:pt x="91337" y="371360"/>
                  </a:lnTo>
                  <a:lnTo>
                    <a:pt x="113614" y="371360"/>
                  </a:lnTo>
                  <a:lnTo>
                    <a:pt x="111581" y="366261"/>
                  </a:lnTo>
                  <a:lnTo>
                    <a:pt x="70092" y="366261"/>
                  </a:lnTo>
                  <a:lnTo>
                    <a:pt x="66781" y="327340"/>
                  </a:lnTo>
                  <a:close/>
                </a:path>
                <a:path w="370205" h="410209">
                  <a:moveTo>
                    <a:pt x="252672" y="66364"/>
                  </a:moveTo>
                  <a:lnTo>
                    <a:pt x="247427" y="67788"/>
                  </a:lnTo>
                  <a:lnTo>
                    <a:pt x="245186" y="69516"/>
                  </a:lnTo>
                  <a:lnTo>
                    <a:pt x="241060" y="76762"/>
                  </a:lnTo>
                  <a:lnTo>
                    <a:pt x="242746" y="82960"/>
                  </a:lnTo>
                  <a:lnTo>
                    <a:pt x="256505" y="90876"/>
                  </a:lnTo>
                  <a:lnTo>
                    <a:pt x="169680" y="241332"/>
                  </a:lnTo>
                  <a:lnTo>
                    <a:pt x="148225" y="298640"/>
                  </a:lnTo>
                  <a:lnTo>
                    <a:pt x="138006" y="317739"/>
                  </a:lnTo>
                  <a:lnTo>
                    <a:pt x="134764" y="325923"/>
                  </a:lnTo>
                  <a:lnTo>
                    <a:pt x="133974" y="334523"/>
                  </a:lnTo>
                  <a:lnTo>
                    <a:pt x="135612" y="343006"/>
                  </a:lnTo>
                  <a:lnTo>
                    <a:pt x="139650" y="350837"/>
                  </a:lnTo>
                  <a:lnTo>
                    <a:pt x="116666" y="379014"/>
                  </a:lnTo>
                  <a:lnTo>
                    <a:pt x="143341" y="379014"/>
                  </a:lnTo>
                  <a:lnTo>
                    <a:pt x="156403" y="362481"/>
                  </a:lnTo>
                  <a:lnTo>
                    <a:pt x="172545" y="362481"/>
                  </a:lnTo>
                  <a:lnTo>
                    <a:pt x="179832" y="359516"/>
                  </a:lnTo>
                  <a:lnTo>
                    <a:pt x="186169" y="354741"/>
                  </a:lnTo>
                  <a:lnTo>
                    <a:pt x="191135" y="348387"/>
                  </a:lnTo>
                  <a:lnTo>
                    <a:pt x="194024" y="343560"/>
                  </a:lnTo>
                  <a:lnTo>
                    <a:pt x="164738" y="343560"/>
                  </a:lnTo>
                  <a:lnTo>
                    <a:pt x="161817" y="342973"/>
                  </a:lnTo>
                  <a:lnTo>
                    <a:pt x="155147" y="338324"/>
                  </a:lnTo>
                  <a:lnTo>
                    <a:pt x="153827" y="332544"/>
                  </a:lnTo>
                  <a:lnTo>
                    <a:pt x="156403" y="327948"/>
                  </a:lnTo>
                  <a:lnTo>
                    <a:pt x="161513" y="319068"/>
                  </a:lnTo>
                  <a:lnTo>
                    <a:pt x="211434" y="319068"/>
                  </a:lnTo>
                  <a:lnTo>
                    <a:pt x="217405" y="311812"/>
                  </a:lnTo>
                  <a:lnTo>
                    <a:pt x="190109" y="311812"/>
                  </a:lnTo>
                  <a:lnTo>
                    <a:pt x="169879" y="300064"/>
                  </a:lnTo>
                  <a:lnTo>
                    <a:pt x="184392" y="261248"/>
                  </a:lnTo>
                  <a:lnTo>
                    <a:pt x="225024" y="261248"/>
                  </a:lnTo>
                  <a:lnTo>
                    <a:pt x="192873" y="242662"/>
                  </a:lnTo>
                  <a:lnTo>
                    <a:pt x="274578" y="101085"/>
                  </a:lnTo>
                  <a:lnTo>
                    <a:pt x="315354" y="101085"/>
                  </a:lnTo>
                  <a:lnTo>
                    <a:pt x="284797" y="83421"/>
                  </a:lnTo>
                  <a:lnTo>
                    <a:pt x="290705" y="73201"/>
                  </a:lnTo>
                  <a:lnTo>
                    <a:pt x="266714" y="73201"/>
                  </a:lnTo>
                  <a:lnTo>
                    <a:pt x="255479" y="66730"/>
                  </a:lnTo>
                  <a:lnTo>
                    <a:pt x="252672" y="66364"/>
                  </a:lnTo>
                  <a:close/>
                </a:path>
                <a:path w="370205" h="410209">
                  <a:moveTo>
                    <a:pt x="85159" y="349560"/>
                  </a:moveTo>
                  <a:lnTo>
                    <a:pt x="77756" y="353371"/>
                  </a:lnTo>
                  <a:lnTo>
                    <a:pt x="73767" y="360030"/>
                  </a:lnTo>
                  <a:lnTo>
                    <a:pt x="70092" y="366261"/>
                  </a:lnTo>
                  <a:lnTo>
                    <a:pt x="111581" y="366261"/>
                  </a:lnTo>
                  <a:lnTo>
                    <a:pt x="107337" y="355695"/>
                  </a:lnTo>
                  <a:lnTo>
                    <a:pt x="100614" y="350764"/>
                  </a:lnTo>
                  <a:lnTo>
                    <a:pt x="85159" y="349560"/>
                  </a:lnTo>
                  <a:close/>
                </a:path>
                <a:path w="370205" h="410209">
                  <a:moveTo>
                    <a:pt x="172545" y="362481"/>
                  </a:moveTo>
                  <a:lnTo>
                    <a:pt x="156403" y="362481"/>
                  </a:lnTo>
                  <a:lnTo>
                    <a:pt x="159031" y="363172"/>
                  </a:lnTo>
                  <a:lnTo>
                    <a:pt x="161754" y="363517"/>
                  </a:lnTo>
                  <a:lnTo>
                    <a:pt x="164476" y="363507"/>
                  </a:lnTo>
                  <a:lnTo>
                    <a:pt x="172482" y="362506"/>
                  </a:lnTo>
                  <a:close/>
                </a:path>
                <a:path w="370205" h="410209">
                  <a:moveTo>
                    <a:pt x="211434" y="319068"/>
                  </a:moveTo>
                  <a:lnTo>
                    <a:pt x="161513" y="319068"/>
                  </a:lnTo>
                  <a:lnTo>
                    <a:pt x="179282" y="329277"/>
                  </a:lnTo>
                  <a:lnTo>
                    <a:pt x="172748" y="340544"/>
                  </a:lnTo>
                  <a:lnTo>
                    <a:pt x="170340" y="342314"/>
                  </a:lnTo>
                  <a:lnTo>
                    <a:pt x="164738" y="343560"/>
                  </a:lnTo>
                  <a:lnTo>
                    <a:pt x="194024" y="343560"/>
                  </a:lnTo>
                  <a:lnTo>
                    <a:pt x="201344" y="331330"/>
                  </a:lnTo>
                  <a:lnTo>
                    <a:pt x="211434" y="319068"/>
                  </a:lnTo>
                  <a:close/>
                </a:path>
                <a:path w="370205" h="410209">
                  <a:moveTo>
                    <a:pt x="225024" y="261248"/>
                  </a:moveTo>
                  <a:lnTo>
                    <a:pt x="184392" y="261248"/>
                  </a:lnTo>
                  <a:lnTo>
                    <a:pt x="216558" y="279844"/>
                  </a:lnTo>
                  <a:lnTo>
                    <a:pt x="190109" y="311812"/>
                  </a:lnTo>
                  <a:lnTo>
                    <a:pt x="217405" y="311812"/>
                  </a:lnTo>
                  <a:lnTo>
                    <a:pt x="240264" y="284033"/>
                  </a:lnTo>
                  <a:lnTo>
                    <a:pt x="252328" y="263091"/>
                  </a:lnTo>
                  <a:lnTo>
                    <a:pt x="228212" y="263091"/>
                  </a:lnTo>
                  <a:lnTo>
                    <a:pt x="225024" y="261248"/>
                  </a:lnTo>
                  <a:close/>
                </a:path>
                <a:path w="370205" h="410209">
                  <a:moveTo>
                    <a:pt x="315354" y="101085"/>
                  </a:moveTo>
                  <a:lnTo>
                    <a:pt x="274578" y="101085"/>
                  </a:lnTo>
                  <a:lnTo>
                    <a:pt x="309917" y="121514"/>
                  </a:lnTo>
                  <a:lnTo>
                    <a:pt x="228212" y="263091"/>
                  </a:lnTo>
                  <a:lnTo>
                    <a:pt x="252328" y="263091"/>
                  </a:lnTo>
                  <a:lnTo>
                    <a:pt x="328000" y="131734"/>
                  </a:lnTo>
                  <a:lnTo>
                    <a:pt x="359259" y="131734"/>
                  </a:lnTo>
                  <a:lnTo>
                    <a:pt x="358879" y="130320"/>
                  </a:lnTo>
                  <a:lnTo>
                    <a:pt x="353737" y="123640"/>
                  </a:lnTo>
                  <a:lnTo>
                    <a:pt x="337801" y="114478"/>
                  </a:lnTo>
                  <a:lnTo>
                    <a:pt x="343935" y="103850"/>
                  </a:lnTo>
                  <a:lnTo>
                    <a:pt x="320136" y="103850"/>
                  </a:lnTo>
                  <a:lnTo>
                    <a:pt x="315354" y="101085"/>
                  </a:lnTo>
                  <a:close/>
                </a:path>
                <a:path w="370205" h="410209">
                  <a:moveTo>
                    <a:pt x="359259" y="131734"/>
                  </a:moveTo>
                  <a:lnTo>
                    <a:pt x="328000" y="131734"/>
                  </a:lnTo>
                  <a:lnTo>
                    <a:pt x="339256" y="138194"/>
                  </a:lnTo>
                  <a:lnTo>
                    <a:pt x="340984" y="140435"/>
                  </a:lnTo>
                  <a:lnTo>
                    <a:pt x="342397" y="145691"/>
                  </a:lnTo>
                  <a:lnTo>
                    <a:pt x="342031" y="148487"/>
                  </a:lnTo>
                  <a:lnTo>
                    <a:pt x="299823" y="221616"/>
                  </a:lnTo>
                  <a:lnTo>
                    <a:pt x="298273" y="223951"/>
                  </a:lnTo>
                  <a:lnTo>
                    <a:pt x="297750" y="226799"/>
                  </a:lnTo>
                  <a:lnTo>
                    <a:pt x="308241" y="237751"/>
                  </a:lnTo>
                  <a:lnTo>
                    <a:pt x="313487" y="236327"/>
                  </a:lnTo>
                  <a:lnTo>
                    <a:pt x="315740" y="234589"/>
                  </a:lnTo>
                  <a:lnTo>
                    <a:pt x="362009" y="154403"/>
                  </a:lnTo>
                  <a:lnTo>
                    <a:pt x="363109" y="146026"/>
                  </a:lnTo>
                  <a:lnTo>
                    <a:pt x="359259" y="131734"/>
                  </a:lnTo>
                  <a:close/>
                </a:path>
                <a:path w="370205" h="410209">
                  <a:moveTo>
                    <a:pt x="364428" y="48082"/>
                  </a:moveTo>
                  <a:lnTo>
                    <a:pt x="305226" y="48082"/>
                  </a:lnTo>
                  <a:lnTo>
                    <a:pt x="340565" y="68500"/>
                  </a:lnTo>
                  <a:lnTo>
                    <a:pt x="320136" y="103850"/>
                  </a:lnTo>
                  <a:lnTo>
                    <a:pt x="343935" y="103850"/>
                  </a:lnTo>
                  <a:lnTo>
                    <a:pt x="366135" y="65390"/>
                  </a:lnTo>
                  <a:lnTo>
                    <a:pt x="364491" y="59191"/>
                  </a:lnTo>
                  <a:lnTo>
                    <a:pt x="359664" y="56354"/>
                  </a:lnTo>
                  <a:lnTo>
                    <a:pt x="364428" y="48082"/>
                  </a:lnTo>
                  <a:close/>
                </a:path>
                <a:path w="370205" h="410209">
                  <a:moveTo>
                    <a:pt x="301697" y="22501"/>
                  </a:moveTo>
                  <a:lnTo>
                    <a:pt x="295498" y="24156"/>
                  </a:lnTo>
                  <a:lnTo>
                    <a:pt x="266714" y="73201"/>
                  </a:lnTo>
                  <a:lnTo>
                    <a:pt x="290705" y="73201"/>
                  </a:lnTo>
                  <a:lnTo>
                    <a:pt x="305226" y="48082"/>
                  </a:lnTo>
                  <a:lnTo>
                    <a:pt x="364428" y="48082"/>
                  </a:lnTo>
                  <a:lnTo>
                    <a:pt x="365800" y="45726"/>
                  </a:lnTo>
                  <a:lnTo>
                    <a:pt x="342000" y="45726"/>
                  </a:lnTo>
                  <a:lnTo>
                    <a:pt x="324230" y="35517"/>
                  </a:lnTo>
                  <a:lnTo>
                    <a:pt x="330089" y="25297"/>
                  </a:lnTo>
                  <a:lnTo>
                    <a:pt x="306556" y="25297"/>
                  </a:lnTo>
                  <a:lnTo>
                    <a:pt x="301697" y="22501"/>
                  </a:lnTo>
                  <a:close/>
                </a:path>
                <a:path w="370205" h="410209">
                  <a:moveTo>
                    <a:pt x="367141" y="21172"/>
                  </a:moveTo>
                  <a:lnTo>
                    <a:pt x="338188" y="21172"/>
                  </a:lnTo>
                  <a:lnTo>
                    <a:pt x="340963" y="21549"/>
                  </a:lnTo>
                  <a:lnTo>
                    <a:pt x="343329" y="22857"/>
                  </a:lnTo>
                  <a:lnTo>
                    <a:pt x="345696" y="24208"/>
                  </a:lnTo>
                  <a:lnTo>
                    <a:pt x="347413" y="26438"/>
                  </a:lnTo>
                  <a:lnTo>
                    <a:pt x="348135" y="29077"/>
                  </a:lnTo>
                  <a:lnTo>
                    <a:pt x="348774" y="31695"/>
                  </a:lnTo>
                  <a:lnTo>
                    <a:pt x="348408" y="34470"/>
                  </a:lnTo>
                  <a:lnTo>
                    <a:pt x="347109" y="36847"/>
                  </a:lnTo>
                  <a:lnTo>
                    <a:pt x="342000" y="45726"/>
                  </a:lnTo>
                  <a:lnTo>
                    <a:pt x="365800" y="45726"/>
                  </a:lnTo>
                  <a:lnTo>
                    <a:pt x="368962" y="40312"/>
                  </a:lnTo>
                  <a:lnTo>
                    <a:pt x="370072" y="31758"/>
                  </a:lnTo>
                  <a:lnTo>
                    <a:pt x="367141" y="21172"/>
                  </a:lnTo>
                  <a:close/>
                </a:path>
                <a:path w="370205" h="410209">
                  <a:moveTo>
                    <a:pt x="338115" y="0"/>
                  </a:moveTo>
                  <a:lnTo>
                    <a:pt x="322409" y="4219"/>
                  </a:lnTo>
                  <a:lnTo>
                    <a:pt x="315718" y="9371"/>
                  </a:lnTo>
                  <a:lnTo>
                    <a:pt x="306556" y="25297"/>
                  </a:lnTo>
                  <a:lnTo>
                    <a:pt x="330089" y="25297"/>
                  </a:lnTo>
                  <a:lnTo>
                    <a:pt x="330681" y="24261"/>
                  </a:lnTo>
                  <a:lnTo>
                    <a:pt x="332932" y="22522"/>
                  </a:lnTo>
                  <a:lnTo>
                    <a:pt x="338188" y="21172"/>
                  </a:lnTo>
                  <a:lnTo>
                    <a:pt x="367141" y="21172"/>
                  </a:lnTo>
                  <a:lnTo>
                    <a:pt x="365727" y="15926"/>
                  </a:lnTo>
                  <a:lnTo>
                    <a:pt x="360575" y="9235"/>
                  </a:lnTo>
                  <a:lnTo>
                    <a:pt x="346502" y="1099"/>
                  </a:lnTo>
                  <a:lnTo>
                    <a:pt x="338115" y="0"/>
                  </a:lnTo>
                  <a:close/>
                </a:path>
              </a:pathLst>
            </a:custGeom>
            <a:solidFill>
              <a:srgbClr val="1389C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7" name="object 6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79569" y="8441248"/>
              <a:ext cx="173638" cy="173291"/>
            </a:xfrm>
            <a:prstGeom prst="rect">
              <a:avLst/>
            </a:prstGeom>
          </p:spPr>
        </p:pic>
        <p:sp>
          <p:nvSpPr>
            <p:cNvPr id="8" name="object 64"/>
            <p:cNvSpPr/>
            <p:nvPr/>
          </p:nvSpPr>
          <p:spPr>
            <a:xfrm>
              <a:off x="1138707" y="8042535"/>
              <a:ext cx="469900" cy="613410"/>
            </a:xfrm>
            <a:custGeom>
              <a:avLst/>
              <a:gdLst/>
              <a:ahLst/>
              <a:cxnLst/>
              <a:rect l="l" t="t" r="r" b="b"/>
              <a:pathLst>
                <a:path w="469900" h="613409">
                  <a:moveTo>
                    <a:pt x="194068" y="331431"/>
                  </a:moveTo>
                  <a:lnTo>
                    <a:pt x="189496" y="326872"/>
                  </a:lnTo>
                  <a:lnTo>
                    <a:pt x="76073" y="326872"/>
                  </a:lnTo>
                  <a:lnTo>
                    <a:pt x="71501" y="331431"/>
                  </a:lnTo>
                  <a:lnTo>
                    <a:pt x="71501" y="342722"/>
                  </a:lnTo>
                  <a:lnTo>
                    <a:pt x="76073" y="347294"/>
                  </a:lnTo>
                  <a:lnTo>
                    <a:pt x="183857" y="347294"/>
                  </a:lnTo>
                  <a:lnTo>
                    <a:pt x="189496" y="347294"/>
                  </a:lnTo>
                  <a:lnTo>
                    <a:pt x="194068" y="342722"/>
                  </a:lnTo>
                  <a:lnTo>
                    <a:pt x="194068" y="331431"/>
                  </a:lnTo>
                  <a:close/>
                </a:path>
                <a:path w="469900" h="613409">
                  <a:moveTo>
                    <a:pt x="296214" y="280365"/>
                  </a:moveTo>
                  <a:lnTo>
                    <a:pt x="291642" y="275780"/>
                  </a:lnTo>
                  <a:lnTo>
                    <a:pt x="76073" y="275780"/>
                  </a:lnTo>
                  <a:lnTo>
                    <a:pt x="71488" y="280365"/>
                  </a:lnTo>
                  <a:lnTo>
                    <a:pt x="71488" y="291642"/>
                  </a:lnTo>
                  <a:lnTo>
                    <a:pt x="76073" y="296227"/>
                  </a:lnTo>
                  <a:lnTo>
                    <a:pt x="291642" y="296227"/>
                  </a:lnTo>
                  <a:lnTo>
                    <a:pt x="296214" y="291642"/>
                  </a:lnTo>
                  <a:lnTo>
                    <a:pt x="296214" y="286004"/>
                  </a:lnTo>
                  <a:lnTo>
                    <a:pt x="296214" y="280365"/>
                  </a:lnTo>
                  <a:close/>
                </a:path>
                <a:path w="469900" h="613409">
                  <a:moveTo>
                    <a:pt x="306438" y="331431"/>
                  </a:moveTo>
                  <a:lnTo>
                    <a:pt x="301853" y="326872"/>
                  </a:lnTo>
                  <a:lnTo>
                    <a:pt x="219075" y="326872"/>
                  </a:lnTo>
                  <a:lnTo>
                    <a:pt x="214490" y="331431"/>
                  </a:lnTo>
                  <a:lnTo>
                    <a:pt x="214490" y="342722"/>
                  </a:lnTo>
                  <a:lnTo>
                    <a:pt x="219075" y="347294"/>
                  </a:lnTo>
                  <a:lnTo>
                    <a:pt x="224713" y="347294"/>
                  </a:lnTo>
                  <a:lnTo>
                    <a:pt x="301853" y="347294"/>
                  </a:lnTo>
                  <a:lnTo>
                    <a:pt x="306438" y="342722"/>
                  </a:lnTo>
                  <a:lnTo>
                    <a:pt x="306438" y="331431"/>
                  </a:lnTo>
                  <a:close/>
                </a:path>
                <a:path w="469900" h="613409">
                  <a:moveTo>
                    <a:pt x="347281" y="147574"/>
                  </a:moveTo>
                  <a:lnTo>
                    <a:pt x="342709" y="143002"/>
                  </a:lnTo>
                  <a:lnTo>
                    <a:pt x="132778" y="143002"/>
                  </a:lnTo>
                  <a:lnTo>
                    <a:pt x="127139" y="143002"/>
                  </a:lnTo>
                  <a:lnTo>
                    <a:pt x="122567" y="147574"/>
                  </a:lnTo>
                  <a:lnTo>
                    <a:pt x="122567" y="158864"/>
                  </a:lnTo>
                  <a:lnTo>
                    <a:pt x="127139" y="163423"/>
                  </a:lnTo>
                  <a:lnTo>
                    <a:pt x="342709" y="163423"/>
                  </a:lnTo>
                  <a:lnTo>
                    <a:pt x="347281" y="158864"/>
                  </a:lnTo>
                  <a:lnTo>
                    <a:pt x="347281" y="147574"/>
                  </a:lnTo>
                  <a:close/>
                </a:path>
                <a:path w="469900" h="613409">
                  <a:moveTo>
                    <a:pt x="377939" y="65862"/>
                  </a:moveTo>
                  <a:lnTo>
                    <a:pt x="373354" y="61290"/>
                  </a:lnTo>
                  <a:lnTo>
                    <a:pt x="96507" y="61290"/>
                  </a:lnTo>
                  <a:lnTo>
                    <a:pt x="91922" y="65862"/>
                  </a:lnTo>
                  <a:lnTo>
                    <a:pt x="91922" y="118008"/>
                  </a:lnTo>
                  <a:lnTo>
                    <a:pt x="96507" y="122567"/>
                  </a:lnTo>
                  <a:lnTo>
                    <a:pt x="373354" y="122567"/>
                  </a:lnTo>
                  <a:lnTo>
                    <a:pt x="377939" y="118008"/>
                  </a:lnTo>
                  <a:lnTo>
                    <a:pt x="377939" y="106730"/>
                  </a:lnTo>
                  <a:lnTo>
                    <a:pt x="373354" y="102146"/>
                  </a:lnTo>
                  <a:lnTo>
                    <a:pt x="112344" y="102146"/>
                  </a:lnTo>
                  <a:lnTo>
                    <a:pt x="112344" y="81724"/>
                  </a:lnTo>
                  <a:lnTo>
                    <a:pt x="367715" y="81724"/>
                  </a:lnTo>
                  <a:lnTo>
                    <a:pt x="373354" y="81724"/>
                  </a:lnTo>
                  <a:lnTo>
                    <a:pt x="377939" y="77139"/>
                  </a:lnTo>
                  <a:lnTo>
                    <a:pt x="377939" y="65862"/>
                  </a:lnTo>
                  <a:close/>
                </a:path>
                <a:path w="469900" h="613409">
                  <a:moveTo>
                    <a:pt x="408584" y="280365"/>
                  </a:moveTo>
                  <a:lnTo>
                    <a:pt x="403987" y="275793"/>
                  </a:lnTo>
                  <a:lnTo>
                    <a:pt x="398360" y="275793"/>
                  </a:lnTo>
                  <a:lnTo>
                    <a:pt x="321221" y="275793"/>
                  </a:lnTo>
                  <a:lnTo>
                    <a:pt x="316636" y="280365"/>
                  </a:lnTo>
                  <a:lnTo>
                    <a:pt x="316636" y="291655"/>
                  </a:lnTo>
                  <a:lnTo>
                    <a:pt x="321221" y="296214"/>
                  </a:lnTo>
                  <a:lnTo>
                    <a:pt x="403987" y="296214"/>
                  </a:lnTo>
                  <a:lnTo>
                    <a:pt x="408584" y="291655"/>
                  </a:lnTo>
                  <a:lnTo>
                    <a:pt x="408584" y="280365"/>
                  </a:lnTo>
                  <a:close/>
                </a:path>
                <a:path w="469900" h="613409">
                  <a:moveTo>
                    <a:pt x="408584" y="219087"/>
                  </a:moveTo>
                  <a:lnTo>
                    <a:pt x="403987" y="214503"/>
                  </a:lnTo>
                  <a:lnTo>
                    <a:pt x="398360" y="214503"/>
                  </a:lnTo>
                  <a:lnTo>
                    <a:pt x="167995" y="214503"/>
                  </a:lnTo>
                  <a:lnTo>
                    <a:pt x="163423" y="219087"/>
                  </a:lnTo>
                  <a:lnTo>
                    <a:pt x="163423" y="230365"/>
                  </a:lnTo>
                  <a:lnTo>
                    <a:pt x="167995" y="234937"/>
                  </a:lnTo>
                  <a:lnTo>
                    <a:pt x="403987" y="234937"/>
                  </a:lnTo>
                  <a:lnTo>
                    <a:pt x="408584" y="230365"/>
                  </a:lnTo>
                  <a:lnTo>
                    <a:pt x="408584" y="219087"/>
                  </a:lnTo>
                  <a:close/>
                </a:path>
                <a:path w="469900" h="613409">
                  <a:moveTo>
                    <a:pt x="469861" y="30645"/>
                  </a:moveTo>
                  <a:lnTo>
                    <a:pt x="467448" y="18719"/>
                  </a:lnTo>
                  <a:lnTo>
                    <a:pt x="460883" y="8978"/>
                  </a:lnTo>
                  <a:lnTo>
                    <a:pt x="451142" y="2413"/>
                  </a:lnTo>
                  <a:lnTo>
                    <a:pt x="439216" y="0"/>
                  </a:lnTo>
                  <a:lnTo>
                    <a:pt x="30632" y="0"/>
                  </a:lnTo>
                  <a:lnTo>
                    <a:pt x="18707" y="2413"/>
                  </a:lnTo>
                  <a:lnTo>
                    <a:pt x="8978" y="8978"/>
                  </a:lnTo>
                  <a:lnTo>
                    <a:pt x="2413" y="18719"/>
                  </a:lnTo>
                  <a:lnTo>
                    <a:pt x="0" y="30645"/>
                  </a:lnTo>
                  <a:lnTo>
                    <a:pt x="0" y="582218"/>
                  </a:lnTo>
                  <a:lnTo>
                    <a:pt x="2413" y="594156"/>
                  </a:lnTo>
                  <a:lnTo>
                    <a:pt x="8978" y="603897"/>
                  </a:lnTo>
                  <a:lnTo>
                    <a:pt x="18707" y="610463"/>
                  </a:lnTo>
                  <a:lnTo>
                    <a:pt x="30632" y="612863"/>
                  </a:lnTo>
                  <a:lnTo>
                    <a:pt x="439216" y="612863"/>
                  </a:lnTo>
                  <a:lnTo>
                    <a:pt x="451142" y="610463"/>
                  </a:lnTo>
                  <a:lnTo>
                    <a:pt x="460883" y="603897"/>
                  </a:lnTo>
                  <a:lnTo>
                    <a:pt x="467448" y="594156"/>
                  </a:lnTo>
                  <a:lnTo>
                    <a:pt x="469861" y="582218"/>
                  </a:lnTo>
                  <a:lnTo>
                    <a:pt x="469861" y="474446"/>
                  </a:lnTo>
                  <a:lnTo>
                    <a:pt x="465289" y="469874"/>
                  </a:lnTo>
                  <a:lnTo>
                    <a:pt x="459638" y="469874"/>
                  </a:lnTo>
                  <a:lnTo>
                    <a:pt x="454012" y="469874"/>
                  </a:lnTo>
                  <a:lnTo>
                    <a:pt x="449414" y="474446"/>
                  </a:lnTo>
                  <a:lnTo>
                    <a:pt x="449414" y="587870"/>
                  </a:lnTo>
                  <a:lnTo>
                    <a:pt x="444855" y="592442"/>
                  </a:lnTo>
                  <a:lnTo>
                    <a:pt x="24993" y="592442"/>
                  </a:lnTo>
                  <a:lnTo>
                    <a:pt x="20434" y="587870"/>
                  </a:lnTo>
                  <a:lnTo>
                    <a:pt x="20434" y="25019"/>
                  </a:lnTo>
                  <a:lnTo>
                    <a:pt x="24993" y="20421"/>
                  </a:lnTo>
                  <a:lnTo>
                    <a:pt x="444855" y="20421"/>
                  </a:lnTo>
                  <a:lnTo>
                    <a:pt x="449414" y="25019"/>
                  </a:lnTo>
                  <a:lnTo>
                    <a:pt x="449414" y="228117"/>
                  </a:lnTo>
                  <a:lnTo>
                    <a:pt x="454012" y="232689"/>
                  </a:lnTo>
                  <a:lnTo>
                    <a:pt x="465289" y="232689"/>
                  </a:lnTo>
                  <a:lnTo>
                    <a:pt x="469861" y="228117"/>
                  </a:lnTo>
                  <a:lnTo>
                    <a:pt x="469861" y="30645"/>
                  </a:lnTo>
                  <a:close/>
                </a:path>
              </a:pathLst>
            </a:custGeom>
            <a:solidFill>
              <a:srgbClr val="1389C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9" name="Прямая соединительная линия 8"/>
          <p:cNvCxnSpPr/>
          <p:nvPr/>
        </p:nvCxnSpPr>
        <p:spPr>
          <a:xfrm flipH="1">
            <a:off x="998202" y="1690872"/>
            <a:ext cx="4876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38203" y="1187519"/>
            <a:ext cx="1972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latin typeface="PermianSlabSerifTypeface" panose="02000000000000000000" pitchFamily="50" charset="0"/>
              </a:rPr>
              <a:t>ЗАПРАШИВАЕМЫЕ </a:t>
            </a:r>
          </a:p>
          <a:p>
            <a:pPr algn="ctr"/>
            <a:r>
              <a:rPr lang="ru-RU" sz="1400" dirty="0" smtClean="0">
                <a:latin typeface="PermianSlabSerifTypeface" panose="02000000000000000000" pitchFamily="50" charset="0"/>
              </a:rPr>
              <a:t>ДОКУМЕНТЫ</a:t>
            </a:r>
            <a:endParaRPr lang="ru-RU" sz="1400" dirty="0">
              <a:latin typeface="PermianSlabSerifTypeface" panose="02000000000000000000" pitchFamily="50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76416" y="584312"/>
            <a:ext cx="110595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5B9BD5"/>
                </a:solidFill>
                <a:latin typeface="PermianSlabSerifTypeface" panose="02000000000000000000" pitchFamily="50" charset="0"/>
              </a:rPr>
              <a:t>УСЛОВИЯ ВЫДАЧИ СУБСИДИИ</a:t>
            </a:r>
            <a:endParaRPr lang="ru-RU" b="1" dirty="0">
              <a:solidFill>
                <a:srgbClr val="5B9BD5"/>
              </a:solidFill>
              <a:latin typeface="PermianSlabSerifTypeface" panose="02000000000000000000" pitchFamily="50" charset="0"/>
            </a:endParaRPr>
          </a:p>
        </p:txBody>
      </p:sp>
      <p:grpSp>
        <p:nvGrpSpPr>
          <p:cNvPr id="12" name="object 3"/>
          <p:cNvGrpSpPr/>
          <p:nvPr/>
        </p:nvGrpSpPr>
        <p:grpSpPr>
          <a:xfrm>
            <a:off x="400594" y="88922"/>
            <a:ext cx="522515" cy="990941"/>
            <a:chOff x="753906" y="498225"/>
            <a:chExt cx="758825" cy="1431290"/>
          </a:xfrm>
        </p:grpSpPr>
        <p:pic>
          <p:nvPicPr>
            <p:cNvPr id="13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3906" y="498225"/>
              <a:ext cx="758374" cy="1431057"/>
            </a:xfrm>
            <a:prstGeom prst="rect">
              <a:avLst/>
            </a:prstGeom>
          </p:spPr>
        </p:pic>
        <p:pic>
          <p:nvPicPr>
            <p:cNvPr id="14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48345" y="610378"/>
              <a:ext cx="27988" cy="27999"/>
            </a:xfrm>
            <a:prstGeom prst="rect">
              <a:avLst/>
            </a:prstGeom>
          </p:spPr>
        </p:pic>
        <p:sp>
          <p:nvSpPr>
            <p:cNvPr id="15" name="object 6"/>
            <p:cNvSpPr/>
            <p:nvPr/>
          </p:nvSpPr>
          <p:spPr>
            <a:xfrm>
              <a:off x="996942" y="60108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297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297" y="32616"/>
                  </a:lnTo>
                  <a:lnTo>
                    <a:pt x="32606" y="25318"/>
                  </a:lnTo>
                  <a:lnTo>
                    <a:pt x="32606" y="7308"/>
                  </a:lnTo>
                  <a:lnTo>
                    <a:pt x="25297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6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99247" y="603404"/>
              <a:ext cx="27999" cy="27999"/>
            </a:xfrm>
            <a:prstGeom prst="rect">
              <a:avLst/>
            </a:prstGeom>
          </p:spPr>
        </p:pic>
        <p:sp>
          <p:nvSpPr>
            <p:cNvPr id="17" name="object 8"/>
            <p:cNvSpPr/>
            <p:nvPr/>
          </p:nvSpPr>
          <p:spPr>
            <a:xfrm>
              <a:off x="944059" y="61091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06" y="25308"/>
                  </a:lnTo>
                  <a:lnTo>
                    <a:pt x="3260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8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46358" y="613216"/>
              <a:ext cx="28009" cy="27999"/>
            </a:xfrm>
            <a:prstGeom prst="rect">
              <a:avLst/>
            </a:prstGeom>
          </p:spPr>
        </p:pic>
        <p:sp>
          <p:nvSpPr>
            <p:cNvPr id="19" name="object 10"/>
            <p:cNvSpPr/>
            <p:nvPr/>
          </p:nvSpPr>
          <p:spPr>
            <a:xfrm>
              <a:off x="901481" y="642776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0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03783" y="645099"/>
              <a:ext cx="28009" cy="27999"/>
            </a:xfrm>
            <a:prstGeom prst="rect">
              <a:avLst/>
            </a:prstGeom>
          </p:spPr>
        </p:pic>
        <p:sp>
          <p:nvSpPr>
            <p:cNvPr id="21" name="object 12"/>
            <p:cNvSpPr/>
            <p:nvPr/>
          </p:nvSpPr>
          <p:spPr>
            <a:xfrm>
              <a:off x="876940" y="68962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2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79240" y="691936"/>
              <a:ext cx="28009" cy="27988"/>
            </a:xfrm>
            <a:prstGeom prst="rect">
              <a:avLst/>
            </a:prstGeom>
          </p:spPr>
        </p:pic>
        <p:sp>
          <p:nvSpPr>
            <p:cNvPr id="23" name="object 14"/>
            <p:cNvSpPr/>
            <p:nvPr/>
          </p:nvSpPr>
          <p:spPr>
            <a:xfrm>
              <a:off x="1187538" y="608054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4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89848" y="610378"/>
              <a:ext cx="27999" cy="27999"/>
            </a:xfrm>
            <a:prstGeom prst="rect">
              <a:avLst/>
            </a:prstGeom>
          </p:spPr>
        </p:pic>
        <p:sp>
          <p:nvSpPr>
            <p:cNvPr id="25" name="object 16"/>
            <p:cNvSpPr/>
            <p:nvPr/>
          </p:nvSpPr>
          <p:spPr>
            <a:xfrm>
              <a:off x="1236629" y="60108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6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38936" y="603404"/>
              <a:ext cx="27999" cy="27999"/>
            </a:xfrm>
            <a:prstGeom prst="rect">
              <a:avLst/>
            </a:prstGeom>
          </p:spPr>
        </p:pic>
        <p:sp>
          <p:nvSpPr>
            <p:cNvPr id="27" name="object 18"/>
            <p:cNvSpPr/>
            <p:nvPr/>
          </p:nvSpPr>
          <p:spPr>
            <a:xfrm>
              <a:off x="1289522" y="61091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06" y="25308"/>
                  </a:lnTo>
                  <a:lnTo>
                    <a:pt x="3260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8" name="object 1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91824" y="613216"/>
              <a:ext cx="27999" cy="27999"/>
            </a:xfrm>
            <a:prstGeom prst="rect">
              <a:avLst/>
            </a:prstGeom>
          </p:spPr>
        </p:pic>
        <p:sp>
          <p:nvSpPr>
            <p:cNvPr id="29" name="object 20"/>
            <p:cNvSpPr/>
            <p:nvPr/>
          </p:nvSpPr>
          <p:spPr>
            <a:xfrm>
              <a:off x="1332090" y="642776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30" name="object 2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34388" y="645099"/>
              <a:ext cx="28009" cy="27999"/>
            </a:xfrm>
            <a:prstGeom prst="rect">
              <a:avLst/>
            </a:prstGeom>
          </p:spPr>
        </p:pic>
        <p:sp>
          <p:nvSpPr>
            <p:cNvPr id="31" name="object 22"/>
            <p:cNvSpPr/>
            <p:nvPr/>
          </p:nvSpPr>
          <p:spPr>
            <a:xfrm>
              <a:off x="1356634" y="68962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32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58942" y="691936"/>
              <a:ext cx="27999" cy="27988"/>
            </a:xfrm>
            <a:prstGeom prst="rect">
              <a:avLst/>
            </a:prstGeom>
          </p:spPr>
        </p:pic>
        <p:pic>
          <p:nvPicPr>
            <p:cNvPr id="33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71840" y="602871"/>
              <a:ext cx="492477" cy="395623"/>
            </a:xfrm>
            <a:prstGeom prst="rect">
              <a:avLst/>
            </a:prstGeom>
          </p:spPr>
        </p:pic>
        <p:pic>
          <p:nvPicPr>
            <p:cNvPr id="34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74151" y="746259"/>
              <a:ext cx="28009" cy="27978"/>
            </a:xfrm>
            <a:prstGeom prst="rect">
              <a:avLst/>
            </a:prstGeom>
          </p:spPr>
        </p:pic>
        <p:sp>
          <p:nvSpPr>
            <p:cNvPr id="35" name="object 26"/>
            <p:cNvSpPr/>
            <p:nvPr/>
          </p:nvSpPr>
          <p:spPr>
            <a:xfrm>
              <a:off x="885231" y="79544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19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308" y="32606"/>
                  </a:lnTo>
                  <a:lnTo>
                    <a:pt x="25318" y="3260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36" name="object 2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87543" y="797735"/>
              <a:ext cx="28009" cy="28009"/>
            </a:xfrm>
            <a:prstGeom prst="rect">
              <a:avLst/>
            </a:prstGeom>
          </p:spPr>
        </p:pic>
        <p:sp>
          <p:nvSpPr>
            <p:cNvPr id="37" name="object 28"/>
            <p:cNvSpPr/>
            <p:nvPr/>
          </p:nvSpPr>
          <p:spPr>
            <a:xfrm>
              <a:off x="1361730" y="743935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38" name="object 2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64031" y="746259"/>
              <a:ext cx="27999" cy="27978"/>
            </a:xfrm>
            <a:prstGeom prst="rect">
              <a:avLst/>
            </a:prstGeom>
          </p:spPr>
        </p:pic>
        <p:sp>
          <p:nvSpPr>
            <p:cNvPr id="39" name="object 30"/>
            <p:cNvSpPr/>
            <p:nvPr/>
          </p:nvSpPr>
          <p:spPr>
            <a:xfrm>
              <a:off x="1348339" y="79544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19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06"/>
                  </a:lnTo>
                  <a:lnTo>
                    <a:pt x="25308" y="3260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40" name="object 3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350639" y="797735"/>
              <a:ext cx="28009" cy="28009"/>
            </a:xfrm>
            <a:prstGeom prst="rect">
              <a:avLst/>
            </a:prstGeom>
          </p:spPr>
        </p:pic>
        <p:sp>
          <p:nvSpPr>
            <p:cNvPr id="41" name="object 32"/>
            <p:cNvSpPr/>
            <p:nvPr/>
          </p:nvSpPr>
          <p:spPr>
            <a:xfrm>
              <a:off x="1114154" y="628012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18941" y="0"/>
                  </a:moveTo>
                  <a:lnTo>
                    <a:pt x="11569" y="1490"/>
                  </a:lnTo>
                  <a:lnTo>
                    <a:pt x="5548" y="5552"/>
                  </a:lnTo>
                  <a:lnTo>
                    <a:pt x="1488" y="11573"/>
                  </a:lnTo>
                  <a:lnTo>
                    <a:pt x="0" y="18941"/>
                  </a:lnTo>
                  <a:lnTo>
                    <a:pt x="1488" y="26308"/>
                  </a:lnTo>
                  <a:lnTo>
                    <a:pt x="5548" y="32326"/>
                  </a:lnTo>
                  <a:lnTo>
                    <a:pt x="11569" y="36384"/>
                  </a:lnTo>
                  <a:lnTo>
                    <a:pt x="18941" y="37873"/>
                  </a:lnTo>
                  <a:lnTo>
                    <a:pt x="26308" y="36384"/>
                  </a:lnTo>
                  <a:lnTo>
                    <a:pt x="32326" y="32326"/>
                  </a:lnTo>
                  <a:lnTo>
                    <a:pt x="36384" y="26308"/>
                  </a:lnTo>
                  <a:lnTo>
                    <a:pt x="37873" y="18941"/>
                  </a:lnTo>
                  <a:lnTo>
                    <a:pt x="36384" y="11573"/>
                  </a:lnTo>
                  <a:lnTo>
                    <a:pt x="32326" y="5552"/>
                  </a:lnTo>
                  <a:lnTo>
                    <a:pt x="26308" y="1490"/>
                  </a:lnTo>
                  <a:lnTo>
                    <a:pt x="18941" y="0"/>
                  </a:lnTo>
                  <a:close/>
                </a:path>
              </a:pathLst>
            </a:custGeom>
            <a:solidFill>
              <a:srgbClr val="E30613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object 33"/>
            <p:cNvSpPr/>
            <p:nvPr/>
          </p:nvSpPr>
          <p:spPr>
            <a:xfrm>
              <a:off x="1093343" y="604767"/>
              <a:ext cx="80010" cy="64769"/>
            </a:xfrm>
            <a:custGeom>
              <a:avLst/>
              <a:gdLst/>
              <a:ahLst/>
              <a:cxnLst/>
              <a:rect l="l" t="t" r="r" b="b"/>
              <a:pathLst>
                <a:path w="80009" h="64770">
                  <a:moveTo>
                    <a:pt x="19380" y="49161"/>
                  </a:moveTo>
                  <a:lnTo>
                    <a:pt x="15049" y="44818"/>
                  </a:lnTo>
                  <a:lnTo>
                    <a:pt x="9690" y="44818"/>
                  </a:lnTo>
                  <a:lnTo>
                    <a:pt x="4343" y="44818"/>
                  </a:lnTo>
                  <a:lnTo>
                    <a:pt x="0" y="49161"/>
                  </a:lnTo>
                  <a:lnTo>
                    <a:pt x="0" y="59867"/>
                  </a:lnTo>
                  <a:lnTo>
                    <a:pt x="4343" y="64198"/>
                  </a:lnTo>
                  <a:lnTo>
                    <a:pt x="15049" y="64198"/>
                  </a:lnTo>
                  <a:lnTo>
                    <a:pt x="19380" y="59867"/>
                  </a:lnTo>
                  <a:lnTo>
                    <a:pt x="19380" y="49161"/>
                  </a:lnTo>
                  <a:close/>
                </a:path>
                <a:path w="80009" h="64770">
                  <a:moveTo>
                    <a:pt x="49428" y="4343"/>
                  </a:moveTo>
                  <a:lnTo>
                    <a:pt x="45097" y="0"/>
                  </a:lnTo>
                  <a:lnTo>
                    <a:pt x="39751" y="0"/>
                  </a:lnTo>
                  <a:lnTo>
                    <a:pt x="34391" y="0"/>
                  </a:lnTo>
                  <a:lnTo>
                    <a:pt x="30048" y="4343"/>
                  </a:lnTo>
                  <a:lnTo>
                    <a:pt x="30048" y="15036"/>
                  </a:lnTo>
                  <a:lnTo>
                    <a:pt x="34391" y="19380"/>
                  </a:lnTo>
                  <a:lnTo>
                    <a:pt x="45097" y="19380"/>
                  </a:lnTo>
                  <a:lnTo>
                    <a:pt x="49428" y="15036"/>
                  </a:lnTo>
                  <a:lnTo>
                    <a:pt x="49428" y="4343"/>
                  </a:lnTo>
                  <a:close/>
                </a:path>
                <a:path w="80009" h="64770">
                  <a:moveTo>
                    <a:pt x="79476" y="49161"/>
                  </a:moveTo>
                  <a:lnTo>
                    <a:pt x="75145" y="44818"/>
                  </a:lnTo>
                  <a:lnTo>
                    <a:pt x="69799" y="44818"/>
                  </a:lnTo>
                  <a:lnTo>
                    <a:pt x="64439" y="44818"/>
                  </a:lnTo>
                  <a:lnTo>
                    <a:pt x="60096" y="49161"/>
                  </a:lnTo>
                  <a:lnTo>
                    <a:pt x="60096" y="59867"/>
                  </a:lnTo>
                  <a:lnTo>
                    <a:pt x="64439" y="64198"/>
                  </a:lnTo>
                  <a:lnTo>
                    <a:pt x="75145" y="64198"/>
                  </a:lnTo>
                  <a:lnTo>
                    <a:pt x="79476" y="59867"/>
                  </a:lnTo>
                  <a:lnTo>
                    <a:pt x="79476" y="49161"/>
                  </a:lnTo>
                  <a:close/>
                </a:path>
              </a:pathLst>
            </a:custGeom>
            <a:solidFill>
              <a:srgbClr val="BBD8D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object 34"/>
            <p:cNvSpPr/>
            <p:nvPr/>
          </p:nvSpPr>
          <p:spPr>
            <a:xfrm>
              <a:off x="1111390" y="710051"/>
              <a:ext cx="43815" cy="43815"/>
            </a:xfrm>
            <a:custGeom>
              <a:avLst/>
              <a:gdLst/>
              <a:ahLst/>
              <a:cxnLst/>
              <a:rect l="l" t="t" r="r" b="b"/>
              <a:pathLst>
                <a:path w="43815" h="43815">
                  <a:moveTo>
                    <a:pt x="21706" y="0"/>
                  </a:moveTo>
                  <a:lnTo>
                    <a:pt x="13256" y="1707"/>
                  </a:lnTo>
                  <a:lnTo>
                    <a:pt x="6357" y="6361"/>
                  </a:lnTo>
                  <a:lnTo>
                    <a:pt x="1705" y="13261"/>
                  </a:lnTo>
                  <a:lnTo>
                    <a:pt x="0" y="21706"/>
                  </a:lnTo>
                  <a:lnTo>
                    <a:pt x="1705" y="30151"/>
                  </a:lnTo>
                  <a:lnTo>
                    <a:pt x="6357" y="37051"/>
                  </a:lnTo>
                  <a:lnTo>
                    <a:pt x="13256" y="41705"/>
                  </a:lnTo>
                  <a:lnTo>
                    <a:pt x="21706" y="43412"/>
                  </a:lnTo>
                  <a:lnTo>
                    <a:pt x="30151" y="41705"/>
                  </a:lnTo>
                  <a:lnTo>
                    <a:pt x="37051" y="37051"/>
                  </a:lnTo>
                  <a:lnTo>
                    <a:pt x="41705" y="30151"/>
                  </a:lnTo>
                  <a:lnTo>
                    <a:pt x="43412" y="21706"/>
                  </a:lnTo>
                  <a:lnTo>
                    <a:pt x="41705" y="13261"/>
                  </a:lnTo>
                  <a:lnTo>
                    <a:pt x="37051" y="6361"/>
                  </a:lnTo>
                  <a:lnTo>
                    <a:pt x="30151" y="1707"/>
                  </a:lnTo>
                  <a:lnTo>
                    <a:pt x="21706" y="0"/>
                  </a:lnTo>
                  <a:close/>
                </a:path>
              </a:pathLst>
            </a:custGeom>
            <a:solidFill>
              <a:srgbClr val="E30613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object 35"/>
            <p:cNvSpPr/>
            <p:nvPr/>
          </p:nvSpPr>
          <p:spPr>
            <a:xfrm>
              <a:off x="1103033" y="692105"/>
              <a:ext cx="60325" cy="20320"/>
            </a:xfrm>
            <a:custGeom>
              <a:avLst/>
              <a:gdLst/>
              <a:ahLst/>
              <a:cxnLst/>
              <a:rect l="l" t="t" r="r" b="b"/>
              <a:pathLst>
                <a:path w="60325" h="20320">
                  <a:moveTo>
                    <a:pt x="19888" y="4457"/>
                  </a:moveTo>
                  <a:lnTo>
                    <a:pt x="15443" y="0"/>
                  </a:lnTo>
                  <a:lnTo>
                    <a:pt x="9944" y="0"/>
                  </a:lnTo>
                  <a:lnTo>
                    <a:pt x="4445" y="0"/>
                  </a:lnTo>
                  <a:lnTo>
                    <a:pt x="0" y="4457"/>
                  </a:lnTo>
                  <a:lnTo>
                    <a:pt x="0" y="15443"/>
                  </a:lnTo>
                  <a:lnTo>
                    <a:pt x="4445" y="19913"/>
                  </a:lnTo>
                  <a:lnTo>
                    <a:pt x="15443" y="19913"/>
                  </a:lnTo>
                  <a:lnTo>
                    <a:pt x="19888" y="15443"/>
                  </a:lnTo>
                  <a:lnTo>
                    <a:pt x="19888" y="4457"/>
                  </a:lnTo>
                  <a:close/>
                </a:path>
                <a:path w="60325" h="20320">
                  <a:moveTo>
                    <a:pt x="60109" y="4457"/>
                  </a:moveTo>
                  <a:lnTo>
                    <a:pt x="55651" y="0"/>
                  </a:lnTo>
                  <a:lnTo>
                    <a:pt x="50165" y="0"/>
                  </a:lnTo>
                  <a:lnTo>
                    <a:pt x="44665" y="0"/>
                  </a:lnTo>
                  <a:lnTo>
                    <a:pt x="40208" y="4457"/>
                  </a:lnTo>
                  <a:lnTo>
                    <a:pt x="40208" y="15443"/>
                  </a:lnTo>
                  <a:lnTo>
                    <a:pt x="44665" y="19913"/>
                  </a:lnTo>
                  <a:lnTo>
                    <a:pt x="55651" y="19913"/>
                  </a:lnTo>
                  <a:lnTo>
                    <a:pt x="60109" y="15443"/>
                  </a:lnTo>
                  <a:lnTo>
                    <a:pt x="60109" y="4457"/>
                  </a:lnTo>
                  <a:close/>
                </a:path>
              </a:pathLst>
            </a:custGeom>
            <a:solidFill>
              <a:srgbClr val="BBD8D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object 36"/>
            <p:cNvSpPr/>
            <p:nvPr/>
          </p:nvSpPr>
          <p:spPr>
            <a:xfrm>
              <a:off x="1078781" y="500550"/>
              <a:ext cx="109220" cy="101600"/>
            </a:xfrm>
            <a:custGeom>
              <a:avLst/>
              <a:gdLst/>
              <a:ahLst/>
              <a:cxnLst/>
              <a:rect l="l" t="t" r="r" b="b"/>
              <a:pathLst>
                <a:path w="109219" h="101600">
                  <a:moveTo>
                    <a:pt x="92719" y="0"/>
                  </a:moveTo>
                  <a:lnTo>
                    <a:pt x="15905" y="0"/>
                  </a:lnTo>
                  <a:lnTo>
                    <a:pt x="15905" y="10764"/>
                  </a:lnTo>
                  <a:lnTo>
                    <a:pt x="44626" y="29339"/>
                  </a:lnTo>
                  <a:lnTo>
                    <a:pt x="44626" y="58563"/>
                  </a:lnTo>
                  <a:lnTo>
                    <a:pt x="23674" y="58563"/>
                  </a:lnTo>
                  <a:lnTo>
                    <a:pt x="8795" y="35454"/>
                  </a:lnTo>
                  <a:lnTo>
                    <a:pt x="0" y="35454"/>
                  </a:lnTo>
                  <a:lnTo>
                    <a:pt x="0" y="100907"/>
                  </a:lnTo>
                  <a:lnTo>
                    <a:pt x="8795" y="100907"/>
                  </a:lnTo>
                  <a:lnTo>
                    <a:pt x="23674" y="77882"/>
                  </a:lnTo>
                  <a:lnTo>
                    <a:pt x="44626" y="77882"/>
                  </a:lnTo>
                  <a:lnTo>
                    <a:pt x="44626" y="101033"/>
                  </a:lnTo>
                  <a:lnTo>
                    <a:pt x="47747" y="100373"/>
                  </a:lnTo>
                  <a:lnTo>
                    <a:pt x="50993" y="100007"/>
                  </a:lnTo>
                  <a:lnTo>
                    <a:pt x="57631" y="100007"/>
                  </a:lnTo>
                  <a:lnTo>
                    <a:pt x="60867" y="100373"/>
                  </a:lnTo>
                  <a:lnTo>
                    <a:pt x="63987" y="101033"/>
                  </a:lnTo>
                  <a:lnTo>
                    <a:pt x="63987" y="77882"/>
                  </a:lnTo>
                  <a:lnTo>
                    <a:pt x="84960" y="77882"/>
                  </a:lnTo>
                  <a:lnTo>
                    <a:pt x="99818" y="100907"/>
                  </a:lnTo>
                  <a:lnTo>
                    <a:pt x="108624" y="100907"/>
                  </a:lnTo>
                  <a:lnTo>
                    <a:pt x="108624" y="35454"/>
                  </a:lnTo>
                  <a:lnTo>
                    <a:pt x="99818" y="35454"/>
                  </a:lnTo>
                  <a:lnTo>
                    <a:pt x="84960" y="58563"/>
                  </a:lnTo>
                  <a:lnTo>
                    <a:pt x="63987" y="58563"/>
                  </a:lnTo>
                  <a:lnTo>
                    <a:pt x="63987" y="29339"/>
                  </a:lnTo>
                  <a:lnTo>
                    <a:pt x="92719" y="10764"/>
                  </a:lnTo>
                  <a:lnTo>
                    <a:pt x="92719" y="0"/>
                  </a:lnTo>
                  <a:close/>
                </a:path>
              </a:pathLst>
            </a:custGeom>
            <a:solidFill>
              <a:srgbClr val="D7B36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46" name="Прямая соединительная линия 45"/>
          <p:cNvCxnSpPr/>
          <p:nvPr/>
        </p:nvCxnSpPr>
        <p:spPr>
          <a:xfrm flipV="1">
            <a:off x="976416" y="1001486"/>
            <a:ext cx="1079757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Номер слайда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6F0-7AB9-4CA6-A04E-A822F78C15CC}" type="slidenum">
              <a:rPr lang="ru-RU" smtClean="0">
                <a:solidFill>
                  <a:schemeClr val="tx1"/>
                </a:solidFill>
              </a:rPr>
              <a:t>6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03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3"/>
          <p:cNvGrpSpPr/>
          <p:nvPr/>
        </p:nvGrpSpPr>
        <p:grpSpPr>
          <a:xfrm>
            <a:off x="400594" y="88922"/>
            <a:ext cx="522515" cy="990941"/>
            <a:chOff x="753906" y="498225"/>
            <a:chExt cx="758825" cy="1431290"/>
          </a:xfrm>
        </p:grpSpPr>
        <p:pic>
          <p:nvPicPr>
            <p:cNvPr id="3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3906" y="498225"/>
              <a:ext cx="758374" cy="1431057"/>
            </a:xfrm>
            <a:prstGeom prst="rect">
              <a:avLst/>
            </a:prstGeom>
          </p:spPr>
        </p:pic>
        <p:pic>
          <p:nvPicPr>
            <p:cNvPr id="4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8345" y="610378"/>
              <a:ext cx="27988" cy="27999"/>
            </a:xfrm>
            <a:prstGeom prst="rect">
              <a:avLst/>
            </a:prstGeom>
          </p:spPr>
        </p:pic>
        <p:sp>
          <p:nvSpPr>
            <p:cNvPr id="5" name="object 6"/>
            <p:cNvSpPr/>
            <p:nvPr/>
          </p:nvSpPr>
          <p:spPr>
            <a:xfrm>
              <a:off x="996942" y="60108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297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297" y="32616"/>
                  </a:lnTo>
                  <a:lnTo>
                    <a:pt x="32606" y="25318"/>
                  </a:lnTo>
                  <a:lnTo>
                    <a:pt x="32606" y="7308"/>
                  </a:lnTo>
                  <a:lnTo>
                    <a:pt x="25297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6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9247" y="603404"/>
              <a:ext cx="27999" cy="27999"/>
            </a:xfrm>
            <a:prstGeom prst="rect">
              <a:avLst/>
            </a:prstGeom>
          </p:spPr>
        </p:pic>
        <p:sp>
          <p:nvSpPr>
            <p:cNvPr id="7" name="object 8"/>
            <p:cNvSpPr/>
            <p:nvPr/>
          </p:nvSpPr>
          <p:spPr>
            <a:xfrm>
              <a:off x="944059" y="61091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06" y="25308"/>
                  </a:lnTo>
                  <a:lnTo>
                    <a:pt x="3260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8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46358" y="613216"/>
              <a:ext cx="28009" cy="27999"/>
            </a:xfrm>
            <a:prstGeom prst="rect">
              <a:avLst/>
            </a:prstGeom>
          </p:spPr>
        </p:pic>
        <p:sp>
          <p:nvSpPr>
            <p:cNvPr id="9" name="object 10"/>
            <p:cNvSpPr/>
            <p:nvPr/>
          </p:nvSpPr>
          <p:spPr>
            <a:xfrm>
              <a:off x="901481" y="642776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0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03783" y="645099"/>
              <a:ext cx="28009" cy="27999"/>
            </a:xfrm>
            <a:prstGeom prst="rect">
              <a:avLst/>
            </a:prstGeom>
          </p:spPr>
        </p:pic>
        <p:sp>
          <p:nvSpPr>
            <p:cNvPr id="11" name="object 12"/>
            <p:cNvSpPr/>
            <p:nvPr/>
          </p:nvSpPr>
          <p:spPr>
            <a:xfrm>
              <a:off x="876940" y="68962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2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79240" y="691936"/>
              <a:ext cx="28009" cy="27988"/>
            </a:xfrm>
            <a:prstGeom prst="rect">
              <a:avLst/>
            </a:prstGeom>
          </p:spPr>
        </p:pic>
        <p:sp>
          <p:nvSpPr>
            <p:cNvPr id="13" name="object 14"/>
            <p:cNvSpPr/>
            <p:nvPr/>
          </p:nvSpPr>
          <p:spPr>
            <a:xfrm>
              <a:off x="1187538" y="608054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4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89848" y="610378"/>
              <a:ext cx="27999" cy="27999"/>
            </a:xfrm>
            <a:prstGeom prst="rect">
              <a:avLst/>
            </a:prstGeom>
          </p:spPr>
        </p:pic>
        <p:sp>
          <p:nvSpPr>
            <p:cNvPr id="15" name="object 16"/>
            <p:cNvSpPr/>
            <p:nvPr/>
          </p:nvSpPr>
          <p:spPr>
            <a:xfrm>
              <a:off x="1236629" y="60108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6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38936" y="603404"/>
              <a:ext cx="27999" cy="27999"/>
            </a:xfrm>
            <a:prstGeom prst="rect">
              <a:avLst/>
            </a:prstGeom>
          </p:spPr>
        </p:pic>
        <p:sp>
          <p:nvSpPr>
            <p:cNvPr id="17" name="object 18"/>
            <p:cNvSpPr/>
            <p:nvPr/>
          </p:nvSpPr>
          <p:spPr>
            <a:xfrm>
              <a:off x="1289522" y="61091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06" y="25308"/>
                  </a:lnTo>
                  <a:lnTo>
                    <a:pt x="3260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8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824" y="613216"/>
              <a:ext cx="27999" cy="27999"/>
            </a:xfrm>
            <a:prstGeom prst="rect">
              <a:avLst/>
            </a:prstGeom>
          </p:spPr>
        </p:pic>
        <p:sp>
          <p:nvSpPr>
            <p:cNvPr id="19" name="object 20"/>
            <p:cNvSpPr/>
            <p:nvPr/>
          </p:nvSpPr>
          <p:spPr>
            <a:xfrm>
              <a:off x="1332090" y="642776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0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34388" y="645099"/>
              <a:ext cx="28009" cy="27999"/>
            </a:xfrm>
            <a:prstGeom prst="rect">
              <a:avLst/>
            </a:prstGeom>
          </p:spPr>
        </p:pic>
        <p:sp>
          <p:nvSpPr>
            <p:cNvPr id="21" name="object 22"/>
            <p:cNvSpPr/>
            <p:nvPr/>
          </p:nvSpPr>
          <p:spPr>
            <a:xfrm>
              <a:off x="1356634" y="68962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2" name="object 2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58942" y="691936"/>
              <a:ext cx="27999" cy="27988"/>
            </a:xfrm>
            <a:prstGeom prst="rect">
              <a:avLst/>
            </a:prstGeom>
          </p:spPr>
        </p:pic>
        <p:pic>
          <p:nvPicPr>
            <p:cNvPr id="23" name="object 2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71840" y="602871"/>
              <a:ext cx="492477" cy="395623"/>
            </a:xfrm>
            <a:prstGeom prst="rect">
              <a:avLst/>
            </a:prstGeom>
          </p:spPr>
        </p:pic>
        <p:pic>
          <p:nvPicPr>
            <p:cNvPr id="24" name="object 2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74151" y="746259"/>
              <a:ext cx="28009" cy="27978"/>
            </a:xfrm>
            <a:prstGeom prst="rect">
              <a:avLst/>
            </a:prstGeom>
          </p:spPr>
        </p:pic>
        <p:sp>
          <p:nvSpPr>
            <p:cNvPr id="25" name="object 26"/>
            <p:cNvSpPr/>
            <p:nvPr/>
          </p:nvSpPr>
          <p:spPr>
            <a:xfrm>
              <a:off x="885231" y="79544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19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308" y="32606"/>
                  </a:lnTo>
                  <a:lnTo>
                    <a:pt x="25318" y="3260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6" name="object 2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7543" y="797735"/>
              <a:ext cx="28009" cy="28009"/>
            </a:xfrm>
            <a:prstGeom prst="rect">
              <a:avLst/>
            </a:prstGeom>
          </p:spPr>
        </p:pic>
        <p:sp>
          <p:nvSpPr>
            <p:cNvPr id="27" name="object 28"/>
            <p:cNvSpPr/>
            <p:nvPr/>
          </p:nvSpPr>
          <p:spPr>
            <a:xfrm>
              <a:off x="1361730" y="743935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8" name="object 2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64031" y="746259"/>
              <a:ext cx="27999" cy="27978"/>
            </a:xfrm>
            <a:prstGeom prst="rect">
              <a:avLst/>
            </a:prstGeom>
          </p:spPr>
        </p:pic>
        <p:sp>
          <p:nvSpPr>
            <p:cNvPr id="29" name="object 30"/>
            <p:cNvSpPr/>
            <p:nvPr/>
          </p:nvSpPr>
          <p:spPr>
            <a:xfrm>
              <a:off x="1348339" y="79544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19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06"/>
                  </a:lnTo>
                  <a:lnTo>
                    <a:pt x="25308" y="3260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30" name="object 3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50639" y="797735"/>
              <a:ext cx="28009" cy="28009"/>
            </a:xfrm>
            <a:prstGeom prst="rect">
              <a:avLst/>
            </a:prstGeom>
          </p:spPr>
        </p:pic>
        <p:sp>
          <p:nvSpPr>
            <p:cNvPr id="31" name="object 32"/>
            <p:cNvSpPr/>
            <p:nvPr/>
          </p:nvSpPr>
          <p:spPr>
            <a:xfrm>
              <a:off x="1114154" y="628012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18941" y="0"/>
                  </a:moveTo>
                  <a:lnTo>
                    <a:pt x="11569" y="1490"/>
                  </a:lnTo>
                  <a:lnTo>
                    <a:pt x="5548" y="5552"/>
                  </a:lnTo>
                  <a:lnTo>
                    <a:pt x="1488" y="11573"/>
                  </a:lnTo>
                  <a:lnTo>
                    <a:pt x="0" y="18941"/>
                  </a:lnTo>
                  <a:lnTo>
                    <a:pt x="1488" y="26308"/>
                  </a:lnTo>
                  <a:lnTo>
                    <a:pt x="5548" y="32326"/>
                  </a:lnTo>
                  <a:lnTo>
                    <a:pt x="11569" y="36384"/>
                  </a:lnTo>
                  <a:lnTo>
                    <a:pt x="18941" y="37873"/>
                  </a:lnTo>
                  <a:lnTo>
                    <a:pt x="26308" y="36384"/>
                  </a:lnTo>
                  <a:lnTo>
                    <a:pt x="32326" y="32326"/>
                  </a:lnTo>
                  <a:lnTo>
                    <a:pt x="36384" y="26308"/>
                  </a:lnTo>
                  <a:lnTo>
                    <a:pt x="37873" y="18941"/>
                  </a:lnTo>
                  <a:lnTo>
                    <a:pt x="36384" y="11573"/>
                  </a:lnTo>
                  <a:lnTo>
                    <a:pt x="32326" y="5552"/>
                  </a:lnTo>
                  <a:lnTo>
                    <a:pt x="26308" y="1490"/>
                  </a:lnTo>
                  <a:lnTo>
                    <a:pt x="18941" y="0"/>
                  </a:lnTo>
                  <a:close/>
                </a:path>
              </a:pathLst>
            </a:custGeom>
            <a:solidFill>
              <a:srgbClr val="E30613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object 33"/>
            <p:cNvSpPr/>
            <p:nvPr/>
          </p:nvSpPr>
          <p:spPr>
            <a:xfrm>
              <a:off x="1093343" y="604767"/>
              <a:ext cx="80010" cy="64769"/>
            </a:xfrm>
            <a:custGeom>
              <a:avLst/>
              <a:gdLst/>
              <a:ahLst/>
              <a:cxnLst/>
              <a:rect l="l" t="t" r="r" b="b"/>
              <a:pathLst>
                <a:path w="80009" h="64770">
                  <a:moveTo>
                    <a:pt x="19380" y="49161"/>
                  </a:moveTo>
                  <a:lnTo>
                    <a:pt x="15049" y="44818"/>
                  </a:lnTo>
                  <a:lnTo>
                    <a:pt x="9690" y="44818"/>
                  </a:lnTo>
                  <a:lnTo>
                    <a:pt x="4343" y="44818"/>
                  </a:lnTo>
                  <a:lnTo>
                    <a:pt x="0" y="49161"/>
                  </a:lnTo>
                  <a:lnTo>
                    <a:pt x="0" y="59867"/>
                  </a:lnTo>
                  <a:lnTo>
                    <a:pt x="4343" y="64198"/>
                  </a:lnTo>
                  <a:lnTo>
                    <a:pt x="15049" y="64198"/>
                  </a:lnTo>
                  <a:lnTo>
                    <a:pt x="19380" y="59867"/>
                  </a:lnTo>
                  <a:lnTo>
                    <a:pt x="19380" y="49161"/>
                  </a:lnTo>
                  <a:close/>
                </a:path>
                <a:path w="80009" h="64770">
                  <a:moveTo>
                    <a:pt x="49428" y="4343"/>
                  </a:moveTo>
                  <a:lnTo>
                    <a:pt x="45097" y="0"/>
                  </a:lnTo>
                  <a:lnTo>
                    <a:pt x="39751" y="0"/>
                  </a:lnTo>
                  <a:lnTo>
                    <a:pt x="34391" y="0"/>
                  </a:lnTo>
                  <a:lnTo>
                    <a:pt x="30048" y="4343"/>
                  </a:lnTo>
                  <a:lnTo>
                    <a:pt x="30048" y="15036"/>
                  </a:lnTo>
                  <a:lnTo>
                    <a:pt x="34391" y="19380"/>
                  </a:lnTo>
                  <a:lnTo>
                    <a:pt x="45097" y="19380"/>
                  </a:lnTo>
                  <a:lnTo>
                    <a:pt x="49428" y="15036"/>
                  </a:lnTo>
                  <a:lnTo>
                    <a:pt x="49428" y="4343"/>
                  </a:lnTo>
                  <a:close/>
                </a:path>
                <a:path w="80009" h="64770">
                  <a:moveTo>
                    <a:pt x="79476" y="49161"/>
                  </a:moveTo>
                  <a:lnTo>
                    <a:pt x="75145" y="44818"/>
                  </a:lnTo>
                  <a:lnTo>
                    <a:pt x="69799" y="44818"/>
                  </a:lnTo>
                  <a:lnTo>
                    <a:pt x="64439" y="44818"/>
                  </a:lnTo>
                  <a:lnTo>
                    <a:pt x="60096" y="49161"/>
                  </a:lnTo>
                  <a:lnTo>
                    <a:pt x="60096" y="59867"/>
                  </a:lnTo>
                  <a:lnTo>
                    <a:pt x="64439" y="64198"/>
                  </a:lnTo>
                  <a:lnTo>
                    <a:pt x="75145" y="64198"/>
                  </a:lnTo>
                  <a:lnTo>
                    <a:pt x="79476" y="59867"/>
                  </a:lnTo>
                  <a:lnTo>
                    <a:pt x="79476" y="49161"/>
                  </a:lnTo>
                  <a:close/>
                </a:path>
              </a:pathLst>
            </a:custGeom>
            <a:solidFill>
              <a:srgbClr val="BBD8D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object 34"/>
            <p:cNvSpPr/>
            <p:nvPr/>
          </p:nvSpPr>
          <p:spPr>
            <a:xfrm>
              <a:off x="1111390" y="710051"/>
              <a:ext cx="43815" cy="43815"/>
            </a:xfrm>
            <a:custGeom>
              <a:avLst/>
              <a:gdLst/>
              <a:ahLst/>
              <a:cxnLst/>
              <a:rect l="l" t="t" r="r" b="b"/>
              <a:pathLst>
                <a:path w="43815" h="43815">
                  <a:moveTo>
                    <a:pt x="21706" y="0"/>
                  </a:moveTo>
                  <a:lnTo>
                    <a:pt x="13256" y="1707"/>
                  </a:lnTo>
                  <a:lnTo>
                    <a:pt x="6357" y="6361"/>
                  </a:lnTo>
                  <a:lnTo>
                    <a:pt x="1705" y="13261"/>
                  </a:lnTo>
                  <a:lnTo>
                    <a:pt x="0" y="21706"/>
                  </a:lnTo>
                  <a:lnTo>
                    <a:pt x="1705" y="30151"/>
                  </a:lnTo>
                  <a:lnTo>
                    <a:pt x="6357" y="37051"/>
                  </a:lnTo>
                  <a:lnTo>
                    <a:pt x="13256" y="41705"/>
                  </a:lnTo>
                  <a:lnTo>
                    <a:pt x="21706" y="43412"/>
                  </a:lnTo>
                  <a:lnTo>
                    <a:pt x="30151" y="41705"/>
                  </a:lnTo>
                  <a:lnTo>
                    <a:pt x="37051" y="37051"/>
                  </a:lnTo>
                  <a:lnTo>
                    <a:pt x="41705" y="30151"/>
                  </a:lnTo>
                  <a:lnTo>
                    <a:pt x="43412" y="21706"/>
                  </a:lnTo>
                  <a:lnTo>
                    <a:pt x="41705" y="13261"/>
                  </a:lnTo>
                  <a:lnTo>
                    <a:pt x="37051" y="6361"/>
                  </a:lnTo>
                  <a:lnTo>
                    <a:pt x="30151" y="1707"/>
                  </a:lnTo>
                  <a:lnTo>
                    <a:pt x="21706" y="0"/>
                  </a:lnTo>
                  <a:close/>
                </a:path>
              </a:pathLst>
            </a:custGeom>
            <a:solidFill>
              <a:srgbClr val="E30613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object 35"/>
            <p:cNvSpPr/>
            <p:nvPr/>
          </p:nvSpPr>
          <p:spPr>
            <a:xfrm>
              <a:off x="1103033" y="692105"/>
              <a:ext cx="60325" cy="20320"/>
            </a:xfrm>
            <a:custGeom>
              <a:avLst/>
              <a:gdLst/>
              <a:ahLst/>
              <a:cxnLst/>
              <a:rect l="l" t="t" r="r" b="b"/>
              <a:pathLst>
                <a:path w="60325" h="20320">
                  <a:moveTo>
                    <a:pt x="19888" y="4457"/>
                  </a:moveTo>
                  <a:lnTo>
                    <a:pt x="15443" y="0"/>
                  </a:lnTo>
                  <a:lnTo>
                    <a:pt x="9944" y="0"/>
                  </a:lnTo>
                  <a:lnTo>
                    <a:pt x="4445" y="0"/>
                  </a:lnTo>
                  <a:lnTo>
                    <a:pt x="0" y="4457"/>
                  </a:lnTo>
                  <a:lnTo>
                    <a:pt x="0" y="15443"/>
                  </a:lnTo>
                  <a:lnTo>
                    <a:pt x="4445" y="19913"/>
                  </a:lnTo>
                  <a:lnTo>
                    <a:pt x="15443" y="19913"/>
                  </a:lnTo>
                  <a:lnTo>
                    <a:pt x="19888" y="15443"/>
                  </a:lnTo>
                  <a:lnTo>
                    <a:pt x="19888" y="4457"/>
                  </a:lnTo>
                  <a:close/>
                </a:path>
                <a:path w="60325" h="20320">
                  <a:moveTo>
                    <a:pt x="60109" y="4457"/>
                  </a:moveTo>
                  <a:lnTo>
                    <a:pt x="55651" y="0"/>
                  </a:lnTo>
                  <a:lnTo>
                    <a:pt x="50165" y="0"/>
                  </a:lnTo>
                  <a:lnTo>
                    <a:pt x="44665" y="0"/>
                  </a:lnTo>
                  <a:lnTo>
                    <a:pt x="40208" y="4457"/>
                  </a:lnTo>
                  <a:lnTo>
                    <a:pt x="40208" y="15443"/>
                  </a:lnTo>
                  <a:lnTo>
                    <a:pt x="44665" y="19913"/>
                  </a:lnTo>
                  <a:lnTo>
                    <a:pt x="55651" y="19913"/>
                  </a:lnTo>
                  <a:lnTo>
                    <a:pt x="60109" y="15443"/>
                  </a:lnTo>
                  <a:lnTo>
                    <a:pt x="60109" y="4457"/>
                  </a:lnTo>
                  <a:close/>
                </a:path>
              </a:pathLst>
            </a:custGeom>
            <a:solidFill>
              <a:srgbClr val="BBD8D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object 36"/>
            <p:cNvSpPr/>
            <p:nvPr/>
          </p:nvSpPr>
          <p:spPr>
            <a:xfrm>
              <a:off x="1078781" y="500550"/>
              <a:ext cx="109220" cy="101600"/>
            </a:xfrm>
            <a:custGeom>
              <a:avLst/>
              <a:gdLst/>
              <a:ahLst/>
              <a:cxnLst/>
              <a:rect l="l" t="t" r="r" b="b"/>
              <a:pathLst>
                <a:path w="109219" h="101600">
                  <a:moveTo>
                    <a:pt x="92719" y="0"/>
                  </a:moveTo>
                  <a:lnTo>
                    <a:pt x="15905" y="0"/>
                  </a:lnTo>
                  <a:lnTo>
                    <a:pt x="15905" y="10764"/>
                  </a:lnTo>
                  <a:lnTo>
                    <a:pt x="44626" y="29339"/>
                  </a:lnTo>
                  <a:lnTo>
                    <a:pt x="44626" y="58563"/>
                  </a:lnTo>
                  <a:lnTo>
                    <a:pt x="23674" y="58563"/>
                  </a:lnTo>
                  <a:lnTo>
                    <a:pt x="8795" y="35454"/>
                  </a:lnTo>
                  <a:lnTo>
                    <a:pt x="0" y="35454"/>
                  </a:lnTo>
                  <a:lnTo>
                    <a:pt x="0" y="100907"/>
                  </a:lnTo>
                  <a:lnTo>
                    <a:pt x="8795" y="100907"/>
                  </a:lnTo>
                  <a:lnTo>
                    <a:pt x="23674" y="77882"/>
                  </a:lnTo>
                  <a:lnTo>
                    <a:pt x="44626" y="77882"/>
                  </a:lnTo>
                  <a:lnTo>
                    <a:pt x="44626" y="101033"/>
                  </a:lnTo>
                  <a:lnTo>
                    <a:pt x="47747" y="100373"/>
                  </a:lnTo>
                  <a:lnTo>
                    <a:pt x="50993" y="100007"/>
                  </a:lnTo>
                  <a:lnTo>
                    <a:pt x="57631" y="100007"/>
                  </a:lnTo>
                  <a:lnTo>
                    <a:pt x="60867" y="100373"/>
                  </a:lnTo>
                  <a:lnTo>
                    <a:pt x="63987" y="101033"/>
                  </a:lnTo>
                  <a:lnTo>
                    <a:pt x="63987" y="77882"/>
                  </a:lnTo>
                  <a:lnTo>
                    <a:pt x="84960" y="77882"/>
                  </a:lnTo>
                  <a:lnTo>
                    <a:pt x="99818" y="100907"/>
                  </a:lnTo>
                  <a:lnTo>
                    <a:pt x="108624" y="100907"/>
                  </a:lnTo>
                  <a:lnTo>
                    <a:pt x="108624" y="35454"/>
                  </a:lnTo>
                  <a:lnTo>
                    <a:pt x="99818" y="35454"/>
                  </a:lnTo>
                  <a:lnTo>
                    <a:pt x="84960" y="58563"/>
                  </a:lnTo>
                  <a:lnTo>
                    <a:pt x="63987" y="58563"/>
                  </a:lnTo>
                  <a:lnTo>
                    <a:pt x="63987" y="29339"/>
                  </a:lnTo>
                  <a:lnTo>
                    <a:pt x="92719" y="10764"/>
                  </a:lnTo>
                  <a:lnTo>
                    <a:pt x="92719" y="0"/>
                  </a:lnTo>
                  <a:close/>
                </a:path>
              </a:pathLst>
            </a:custGeom>
            <a:solidFill>
              <a:srgbClr val="D7B36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36" name="Прямая соединительная линия 35"/>
          <p:cNvCxnSpPr/>
          <p:nvPr/>
        </p:nvCxnSpPr>
        <p:spPr>
          <a:xfrm flipV="1">
            <a:off x="976416" y="1001486"/>
            <a:ext cx="1079757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976416" y="584162"/>
            <a:ext cx="110682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>
                <a:solidFill>
                  <a:srgbClr val="5B9BD5"/>
                </a:solidFill>
                <a:latin typeface="PermianSlabSerifTypeface" panose="02000000000000000000" pitchFamily="50" charset="0"/>
              </a:rPr>
              <a:t>ЭТАПЫ </a:t>
            </a:r>
            <a:r>
              <a:rPr lang="ru-RU" b="1" dirty="0">
                <a:solidFill>
                  <a:srgbClr val="5B9BD5"/>
                </a:solidFill>
                <a:latin typeface="PermianSlabSerifTypeface" panose="02000000000000000000" pitchFamily="50" charset="0"/>
              </a:rPr>
              <a:t>ВЫДАЧИ </a:t>
            </a:r>
            <a:r>
              <a:rPr lang="ru-RU" b="1" dirty="0" smtClean="0">
                <a:solidFill>
                  <a:srgbClr val="5B9BD5"/>
                </a:solidFill>
                <a:latin typeface="PermianSlabSerifTypeface" panose="02000000000000000000" pitchFamily="50" charset="0"/>
              </a:rPr>
              <a:t>СУБСИДИИ</a:t>
            </a:r>
            <a:endParaRPr lang="ru-RU" b="1" dirty="0">
              <a:solidFill>
                <a:srgbClr val="5B9BD5"/>
              </a:solidFill>
              <a:latin typeface="PermianSlabSerifTypeface" panose="02000000000000000000" pitchFamily="50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99186" y="1744642"/>
            <a:ext cx="2124422" cy="26125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 algn="ctr">
              <a:buAutoNum type="arabicPeriod"/>
            </a:pPr>
            <a:r>
              <a:rPr lang="ru-RU" sz="1400" b="1" dirty="0" smtClean="0">
                <a:latin typeface="PermianSerifTypeface" panose="02000000000000000000" pitchFamily="50" charset="0"/>
              </a:rPr>
              <a:t>Формирование и подача заявки</a:t>
            </a:r>
          </a:p>
          <a:p>
            <a:pPr marL="228600" indent="-228600" algn="ctr">
              <a:buAutoNum type="arabicPeriod"/>
            </a:pPr>
            <a:endParaRPr lang="ru-RU" sz="1400" b="1" dirty="0" smtClean="0">
              <a:latin typeface="PermianSerifTypeface" panose="02000000000000000000" pitchFamily="50" charset="0"/>
            </a:endParaRPr>
          </a:p>
          <a:p>
            <a:pPr algn="ctr"/>
            <a:r>
              <a:rPr lang="ru-RU" sz="1400" dirty="0" smtClean="0">
                <a:latin typeface="PermianSerifTypeface" panose="02000000000000000000" pitchFamily="50" charset="0"/>
              </a:rPr>
              <a:t>Заявитель представляет в Министерство заявку и пакет подтверждающих документов</a:t>
            </a:r>
            <a:endParaRPr lang="ru-RU" sz="1400" dirty="0">
              <a:latin typeface="PermianSerifTypeface" panose="02000000000000000000" pitchFamily="50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493266" y="1737125"/>
            <a:ext cx="2124422" cy="26125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PermianSerifTypeface" panose="02000000000000000000" pitchFamily="50" charset="0"/>
              </a:rPr>
              <a:t>2. Рассмотрение заявки</a:t>
            </a:r>
          </a:p>
          <a:p>
            <a:pPr algn="ctr"/>
            <a:endParaRPr lang="ru-RU" sz="1400" b="1" dirty="0" smtClean="0">
              <a:latin typeface="PermianSerifTypeface" panose="02000000000000000000" pitchFamily="50" charset="0"/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PermianSerifTypeface" panose="02000000000000000000" pitchFamily="50" charset="0"/>
              </a:rPr>
              <a:t>5 рабочих дней </a:t>
            </a:r>
            <a:r>
              <a:rPr lang="ru-RU" sz="1400" dirty="0" smtClean="0">
                <a:solidFill>
                  <a:srgbClr val="FF0000"/>
                </a:solidFill>
                <a:latin typeface="PermianSerifTypeface" panose="02000000000000000000" pitchFamily="50" charset="0"/>
              </a:rPr>
              <a:t/>
            </a:r>
            <a:br>
              <a:rPr lang="ru-RU" sz="1400" dirty="0" smtClean="0">
                <a:solidFill>
                  <a:srgbClr val="FF0000"/>
                </a:solidFill>
                <a:latin typeface="PermianSerifTypeface" panose="02000000000000000000" pitchFamily="50" charset="0"/>
              </a:rPr>
            </a:br>
            <a:r>
              <a:rPr lang="ru-RU" sz="1400" dirty="0" smtClean="0">
                <a:latin typeface="PermianSerifTypeface" panose="02000000000000000000" pitchFamily="50" charset="0"/>
              </a:rPr>
              <a:t>на проверку комплектности пакета документов</a:t>
            </a:r>
          </a:p>
          <a:p>
            <a:pPr algn="ctr"/>
            <a:endParaRPr lang="ru-RU" sz="1400" dirty="0">
              <a:latin typeface="PermianSerifTypeface" panose="02000000000000000000" pitchFamily="50" charset="0"/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PermianSerifTypeface" panose="02000000000000000000" pitchFamily="50" charset="0"/>
              </a:rPr>
              <a:t>15 рабочих дней </a:t>
            </a:r>
            <a:r>
              <a:rPr lang="ru-RU" sz="1400" dirty="0" smtClean="0">
                <a:solidFill>
                  <a:schemeClr val="tx1"/>
                </a:solidFill>
                <a:latin typeface="PermianSerifTypeface" panose="02000000000000000000" pitchFamily="50" charset="0"/>
              </a:rPr>
              <a:t>на рассмотрение заявки Комиссией</a:t>
            </a:r>
            <a:endParaRPr lang="ru-RU" sz="1400" dirty="0">
              <a:solidFill>
                <a:schemeClr val="tx1"/>
              </a:solidFill>
              <a:latin typeface="PermianSerifTypeface" panose="02000000000000000000" pitchFamily="50" charset="0"/>
            </a:endParaRPr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87347" y="1722092"/>
            <a:ext cx="2332574" cy="2627604"/>
          </a:xfrm>
          <a:prstGeom prst="rect">
            <a:avLst/>
          </a:prstGeom>
        </p:spPr>
      </p:pic>
      <p:sp>
        <p:nvSpPr>
          <p:cNvPr id="43" name="Прямоугольник 42"/>
          <p:cNvSpPr/>
          <p:nvPr/>
        </p:nvSpPr>
        <p:spPr>
          <a:xfrm>
            <a:off x="9312432" y="1737124"/>
            <a:ext cx="2124422" cy="26125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PermianSerifTypeface" panose="02000000000000000000" pitchFamily="50" charset="0"/>
              </a:rPr>
              <a:t>5. Выплата субсидии</a:t>
            </a:r>
          </a:p>
          <a:p>
            <a:pPr algn="ctr"/>
            <a:endParaRPr lang="ru-RU" sz="1400" dirty="0">
              <a:latin typeface="PermianSerifTypeface" panose="02000000000000000000" pitchFamily="50" charset="0"/>
            </a:endParaRPr>
          </a:p>
          <a:p>
            <a:pPr algn="ctr"/>
            <a:r>
              <a:rPr lang="ru-RU" sz="1400" dirty="0" smtClean="0">
                <a:latin typeface="PermianSerifTypeface" panose="02000000000000000000" pitchFamily="50" charset="0"/>
              </a:rPr>
              <a:t>Не более </a:t>
            </a:r>
            <a:r>
              <a:rPr lang="ru-RU" sz="1400" dirty="0" smtClean="0">
                <a:solidFill>
                  <a:srgbClr val="FF0000"/>
                </a:solidFill>
                <a:latin typeface="PermianSerifTypeface" panose="02000000000000000000" pitchFamily="50" charset="0"/>
              </a:rPr>
              <a:t>10 рабочих </a:t>
            </a:r>
            <a:r>
              <a:rPr lang="ru-RU" sz="1400" dirty="0" smtClean="0">
                <a:latin typeface="PermianSerifTypeface" panose="02000000000000000000" pitchFamily="50" charset="0"/>
              </a:rPr>
              <a:t>дней, следующих </a:t>
            </a:r>
            <a:br>
              <a:rPr lang="ru-RU" sz="1400" dirty="0" smtClean="0">
                <a:latin typeface="PermianSerifTypeface" panose="02000000000000000000" pitchFamily="50" charset="0"/>
              </a:rPr>
            </a:br>
            <a:r>
              <a:rPr lang="ru-RU" sz="1400" dirty="0" smtClean="0">
                <a:latin typeface="PermianSerifTypeface" panose="02000000000000000000" pitchFamily="50" charset="0"/>
              </a:rPr>
              <a:t>за днем принятия решения о предоставлении субсидии</a:t>
            </a:r>
            <a:endParaRPr lang="ru-RU" sz="1400" dirty="0">
              <a:latin typeface="PermianSerifTypeface" panose="02000000000000000000" pitchFamily="50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223110" y="1967979"/>
            <a:ext cx="2396810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latin typeface="PermianSerifTypeface" panose="02000000000000000000" pitchFamily="50" charset="0"/>
              </a:rPr>
              <a:t>3. Принятие решения</a:t>
            </a:r>
          </a:p>
          <a:p>
            <a:endParaRPr lang="ru-RU" sz="1200" b="1" dirty="0">
              <a:latin typeface="PermianSerifTypeface" panose="02000000000000000000" pitchFamily="50" charset="0"/>
            </a:endParaRPr>
          </a:p>
          <a:p>
            <a:pPr algn="ctr"/>
            <a:r>
              <a:rPr lang="ru-RU" sz="1200" dirty="0" smtClean="0">
                <a:solidFill>
                  <a:srgbClr val="FF0000"/>
                </a:solidFill>
                <a:effectLst/>
                <a:latin typeface="PermianSerifTypeface" panose="02000000000000000000" pitchFamily="50" charset="0"/>
                <a:ea typeface="Times New Roman" panose="02020603050405020304" pitchFamily="18" charset="0"/>
              </a:rPr>
              <a:t>25 рабочих дней </a:t>
            </a:r>
            <a:r>
              <a:rPr lang="ru-RU" sz="1200" dirty="0" smtClean="0">
                <a:effectLst/>
                <a:latin typeface="PermianSerifTypeface" panose="02000000000000000000" pitchFamily="50" charset="0"/>
                <a:ea typeface="Times New Roman" panose="02020603050405020304" pitchFamily="18" charset="0"/>
              </a:rPr>
              <a:t>со дня </a:t>
            </a:r>
          </a:p>
          <a:p>
            <a:pPr algn="ctr"/>
            <a:r>
              <a:rPr lang="ru-RU" sz="1200" dirty="0" smtClean="0">
                <a:effectLst/>
                <a:latin typeface="PermianSerifTypeface" panose="02000000000000000000" pitchFamily="50" charset="0"/>
                <a:ea typeface="Times New Roman" panose="02020603050405020304" pitchFamily="18" charset="0"/>
              </a:rPr>
              <a:t>окончания срока приема </a:t>
            </a:r>
          </a:p>
          <a:p>
            <a:pPr algn="ctr"/>
            <a:r>
              <a:rPr lang="ru-RU" sz="1200" dirty="0" smtClean="0">
                <a:effectLst/>
                <a:latin typeface="PermianSerifTypeface" panose="02000000000000000000" pitchFamily="50" charset="0"/>
                <a:ea typeface="Times New Roman" panose="02020603050405020304" pitchFamily="18" charset="0"/>
              </a:rPr>
              <a:t>Заявок на формирование</a:t>
            </a:r>
          </a:p>
          <a:p>
            <a:pPr algn="ctr"/>
            <a:r>
              <a:rPr lang="ru-RU" sz="1200" dirty="0" smtClean="0">
                <a:latin typeface="PermianSerifTypeface" panose="02000000000000000000" pitchFamily="50" charset="0"/>
              </a:rPr>
              <a:t>приказов о выдаче/</a:t>
            </a:r>
          </a:p>
          <a:p>
            <a:pPr algn="ctr"/>
            <a:r>
              <a:rPr lang="ru-RU" sz="1200" dirty="0">
                <a:latin typeface="PermianSerifTypeface" panose="02000000000000000000" pitchFamily="50" charset="0"/>
              </a:rPr>
              <a:t>о</a:t>
            </a:r>
            <a:r>
              <a:rPr lang="ru-RU" sz="1200" dirty="0" smtClean="0">
                <a:latin typeface="PermianSerifTypeface" panose="02000000000000000000" pitchFamily="50" charset="0"/>
              </a:rPr>
              <a:t>б отказе в выдаче субсидии</a:t>
            </a:r>
          </a:p>
          <a:p>
            <a:pPr algn="ctr"/>
            <a:endParaRPr lang="ru-RU" sz="1200" dirty="0">
              <a:latin typeface="PermianSerifTypeface" panose="02000000000000000000" pitchFamily="50" charset="0"/>
            </a:endParaRPr>
          </a:p>
          <a:p>
            <a:pPr algn="ctr"/>
            <a:r>
              <a:rPr lang="ru-RU" sz="1200" dirty="0" smtClean="0">
                <a:latin typeface="PermianSerifTypeface" panose="02000000000000000000" pitchFamily="50" charset="0"/>
              </a:rPr>
              <a:t>На расчет субсидии</a:t>
            </a:r>
            <a:endParaRPr lang="ru-RU" sz="1200" dirty="0">
              <a:latin typeface="PermianSerifTypeface" panose="02000000000000000000" pitchFamily="50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6342865" y="4938898"/>
            <a:ext cx="2139881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PermianSerifTypeface" panose="02000000000000000000" pitchFamily="50" charset="0"/>
              </a:rPr>
              <a:t>4. Формирование и подписание Соглашений о предоставлении субсидии</a:t>
            </a:r>
          </a:p>
          <a:p>
            <a:pPr algn="ctr"/>
            <a:endParaRPr lang="ru-RU" sz="1400" dirty="0">
              <a:latin typeface="PermianSerifTypeface" panose="02000000000000000000" pitchFamily="50" charset="0"/>
            </a:endParaRPr>
          </a:p>
          <a:p>
            <a:pPr algn="ctr"/>
            <a:r>
              <a:rPr lang="ru-RU" sz="1400" dirty="0" smtClean="0">
                <a:solidFill>
                  <a:srgbClr val="FF0000"/>
                </a:solidFill>
                <a:latin typeface="PermianSerifTypeface" panose="02000000000000000000" pitchFamily="50" charset="0"/>
              </a:rPr>
              <a:t>5 рабочих дней</a:t>
            </a:r>
            <a:endParaRPr lang="ru-RU" sz="1400" dirty="0">
              <a:solidFill>
                <a:srgbClr val="FF0000"/>
              </a:solidFill>
              <a:latin typeface="PermianSerifTypeface" panose="02000000000000000000" pitchFamily="50" charset="0"/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7412806" y="4422228"/>
            <a:ext cx="8709" cy="44413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9312432" y="4889630"/>
            <a:ext cx="2139881" cy="12017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latin typeface="PermianSerifTypeface" panose="02000000000000000000" pitchFamily="50" charset="0"/>
              </a:rPr>
              <a:t>6</a:t>
            </a:r>
            <a:r>
              <a:rPr lang="ru-RU" sz="1400" b="1" dirty="0" smtClean="0">
                <a:latin typeface="PermianSerifTypeface" panose="02000000000000000000" pitchFamily="50" charset="0"/>
              </a:rPr>
              <a:t>. Отчетность</a:t>
            </a:r>
          </a:p>
          <a:p>
            <a:pPr algn="ctr"/>
            <a:endParaRPr lang="ru-RU" sz="1400" dirty="0">
              <a:latin typeface="PermianSerifTypeface" panose="02000000000000000000" pitchFamily="50" charset="0"/>
            </a:endParaRPr>
          </a:p>
          <a:p>
            <a:pPr algn="ctr"/>
            <a:r>
              <a:rPr lang="ru-RU" sz="1400" dirty="0" smtClean="0">
                <a:solidFill>
                  <a:srgbClr val="FF0000"/>
                </a:solidFill>
                <a:latin typeface="PermianSerifTypeface" panose="02000000000000000000" pitchFamily="50" charset="0"/>
              </a:rPr>
              <a:t>до 1 марта 2024 года</a:t>
            </a:r>
            <a:endParaRPr lang="ru-RU" sz="1400" dirty="0">
              <a:solidFill>
                <a:srgbClr val="FF0000"/>
              </a:solidFill>
              <a:latin typeface="PermianSerifTypeface" panose="02000000000000000000" pitchFamily="50" charset="0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10382372" y="4392528"/>
            <a:ext cx="8709" cy="44413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2924450" y="2912784"/>
            <a:ext cx="512905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5698130" y="2891013"/>
            <a:ext cx="512905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V="1">
            <a:off x="8547369" y="4422228"/>
            <a:ext cx="539572" cy="41443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Номер слайда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6F0-7AB9-4CA6-A04E-A822F78C15CC}" type="slidenum">
              <a:rPr lang="ru-RU" smtClean="0">
                <a:solidFill>
                  <a:schemeClr val="tx1"/>
                </a:solidFill>
              </a:rPr>
              <a:t>7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30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3"/>
          <p:cNvGrpSpPr/>
          <p:nvPr/>
        </p:nvGrpSpPr>
        <p:grpSpPr>
          <a:xfrm>
            <a:off x="896868" y="402419"/>
            <a:ext cx="522515" cy="990941"/>
            <a:chOff x="753906" y="498225"/>
            <a:chExt cx="758825" cy="1431290"/>
          </a:xfrm>
        </p:grpSpPr>
        <p:pic>
          <p:nvPicPr>
            <p:cNvPr id="3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53906" y="498225"/>
              <a:ext cx="758374" cy="1431057"/>
            </a:xfrm>
            <a:prstGeom prst="rect">
              <a:avLst/>
            </a:prstGeom>
          </p:spPr>
        </p:pic>
        <p:pic>
          <p:nvPicPr>
            <p:cNvPr id="4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8345" y="610378"/>
              <a:ext cx="27988" cy="27999"/>
            </a:xfrm>
            <a:prstGeom prst="rect">
              <a:avLst/>
            </a:prstGeom>
          </p:spPr>
        </p:pic>
        <p:sp>
          <p:nvSpPr>
            <p:cNvPr id="5" name="object 6"/>
            <p:cNvSpPr/>
            <p:nvPr/>
          </p:nvSpPr>
          <p:spPr>
            <a:xfrm>
              <a:off x="996942" y="60108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297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297" y="32616"/>
                  </a:lnTo>
                  <a:lnTo>
                    <a:pt x="32606" y="25318"/>
                  </a:lnTo>
                  <a:lnTo>
                    <a:pt x="32606" y="7308"/>
                  </a:lnTo>
                  <a:lnTo>
                    <a:pt x="25297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6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9247" y="603404"/>
              <a:ext cx="27999" cy="27999"/>
            </a:xfrm>
            <a:prstGeom prst="rect">
              <a:avLst/>
            </a:prstGeom>
          </p:spPr>
        </p:pic>
        <p:sp>
          <p:nvSpPr>
            <p:cNvPr id="7" name="object 8"/>
            <p:cNvSpPr/>
            <p:nvPr/>
          </p:nvSpPr>
          <p:spPr>
            <a:xfrm>
              <a:off x="944059" y="61091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06" y="25308"/>
                  </a:lnTo>
                  <a:lnTo>
                    <a:pt x="3260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8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46358" y="613216"/>
              <a:ext cx="28009" cy="27999"/>
            </a:xfrm>
            <a:prstGeom prst="rect">
              <a:avLst/>
            </a:prstGeom>
          </p:spPr>
        </p:pic>
        <p:sp>
          <p:nvSpPr>
            <p:cNvPr id="9" name="object 10"/>
            <p:cNvSpPr/>
            <p:nvPr/>
          </p:nvSpPr>
          <p:spPr>
            <a:xfrm>
              <a:off x="901481" y="642776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0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03783" y="645099"/>
              <a:ext cx="28009" cy="27999"/>
            </a:xfrm>
            <a:prstGeom prst="rect">
              <a:avLst/>
            </a:prstGeom>
          </p:spPr>
        </p:pic>
        <p:sp>
          <p:nvSpPr>
            <p:cNvPr id="11" name="object 12"/>
            <p:cNvSpPr/>
            <p:nvPr/>
          </p:nvSpPr>
          <p:spPr>
            <a:xfrm>
              <a:off x="876940" y="68962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2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79240" y="691936"/>
              <a:ext cx="28009" cy="27988"/>
            </a:xfrm>
            <a:prstGeom prst="rect">
              <a:avLst/>
            </a:prstGeom>
          </p:spPr>
        </p:pic>
        <p:sp>
          <p:nvSpPr>
            <p:cNvPr id="13" name="object 14"/>
            <p:cNvSpPr/>
            <p:nvPr/>
          </p:nvSpPr>
          <p:spPr>
            <a:xfrm>
              <a:off x="1187538" y="608054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4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89848" y="610378"/>
              <a:ext cx="27999" cy="27999"/>
            </a:xfrm>
            <a:prstGeom prst="rect">
              <a:avLst/>
            </a:prstGeom>
          </p:spPr>
        </p:pic>
        <p:sp>
          <p:nvSpPr>
            <p:cNvPr id="15" name="object 16"/>
            <p:cNvSpPr/>
            <p:nvPr/>
          </p:nvSpPr>
          <p:spPr>
            <a:xfrm>
              <a:off x="1236629" y="60108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6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38936" y="603404"/>
              <a:ext cx="27999" cy="27999"/>
            </a:xfrm>
            <a:prstGeom prst="rect">
              <a:avLst/>
            </a:prstGeom>
          </p:spPr>
        </p:pic>
        <p:sp>
          <p:nvSpPr>
            <p:cNvPr id="17" name="object 18"/>
            <p:cNvSpPr/>
            <p:nvPr/>
          </p:nvSpPr>
          <p:spPr>
            <a:xfrm>
              <a:off x="1289522" y="61091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06" y="25308"/>
                  </a:lnTo>
                  <a:lnTo>
                    <a:pt x="3260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18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91824" y="613216"/>
              <a:ext cx="27999" cy="27999"/>
            </a:xfrm>
            <a:prstGeom prst="rect">
              <a:avLst/>
            </a:prstGeom>
          </p:spPr>
        </p:pic>
        <p:sp>
          <p:nvSpPr>
            <p:cNvPr id="19" name="object 20"/>
            <p:cNvSpPr/>
            <p:nvPr/>
          </p:nvSpPr>
          <p:spPr>
            <a:xfrm>
              <a:off x="1332090" y="642776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308"/>
                  </a:lnTo>
                  <a:lnTo>
                    <a:pt x="0" y="2531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18"/>
                  </a:lnTo>
                  <a:lnTo>
                    <a:pt x="32616" y="730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0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34388" y="645099"/>
              <a:ext cx="28009" cy="27999"/>
            </a:xfrm>
            <a:prstGeom prst="rect">
              <a:avLst/>
            </a:prstGeom>
          </p:spPr>
        </p:pic>
        <p:sp>
          <p:nvSpPr>
            <p:cNvPr id="21" name="object 22"/>
            <p:cNvSpPr/>
            <p:nvPr/>
          </p:nvSpPr>
          <p:spPr>
            <a:xfrm>
              <a:off x="1356634" y="689623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308" y="32616"/>
                  </a:lnTo>
                  <a:lnTo>
                    <a:pt x="2531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2" name="object 2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58942" y="691936"/>
              <a:ext cx="27999" cy="27988"/>
            </a:xfrm>
            <a:prstGeom prst="rect">
              <a:avLst/>
            </a:prstGeom>
          </p:spPr>
        </p:pic>
        <p:pic>
          <p:nvPicPr>
            <p:cNvPr id="23" name="object 2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71840" y="602871"/>
              <a:ext cx="492477" cy="395623"/>
            </a:xfrm>
            <a:prstGeom prst="rect">
              <a:avLst/>
            </a:prstGeom>
          </p:spPr>
        </p:pic>
        <p:pic>
          <p:nvPicPr>
            <p:cNvPr id="24" name="object 2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74151" y="746259"/>
              <a:ext cx="28009" cy="27978"/>
            </a:xfrm>
            <a:prstGeom prst="rect">
              <a:avLst/>
            </a:prstGeom>
          </p:spPr>
        </p:pic>
        <p:sp>
          <p:nvSpPr>
            <p:cNvPr id="25" name="object 26"/>
            <p:cNvSpPr/>
            <p:nvPr/>
          </p:nvSpPr>
          <p:spPr>
            <a:xfrm>
              <a:off x="885231" y="79544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19">
                  <a:moveTo>
                    <a:pt x="25318" y="0"/>
                  </a:moveTo>
                  <a:lnTo>
                    <a:pt x="16313" y="0"/>
                  </a:lnTo>
                  <a:lnTo>
                    <a:pt x="730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308" y="32606"/>
                  </a:lnTo>
                  <a:lnTo>
                    <a:pt x="25318" y="3260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1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6" name="object 2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87543" y="797735"/>
              <a:ext cx="28009" cy="28009"/>
            </a:xfrm>
            <a:prstGeom prst="rect">
              <a:avLst/>
            </a:prstGeom>
          </p:spPr>
        </p:pic>
        <p:sp>
          <p:nvSpPr>
            <p:cNvPr id="27" name="object 28"/>
            <p:cNvSpPr/>
            <p:nvPr/>
          </p:nvSpPr>
          <p:spPr>
            <a:xfrm>
              <a:off x="1361730" y="743935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20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16"/>
                  </a:lnTo>
                  <a:lnTo>
                    <a:pt x="25308" y="3261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28" name="object 2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364031" y="746259"/>
              <a:ext cx="27999" cy="27978"/>
            </a:xfrm>
            <a:prstGeom prst="rect">
              <a:avLst/>
            </a:prstGeom>
          </p:spPr>
        </p:pic>
        <p:sp>
          <p:nvSpPr>
            <p:cNvPr id="29" name="object 30"/>
            <p:cNvSpPr/>
            <p:nvPr/>
          </p:nvSpPr>
          <p:spPr>
            <a:xfrm>
              <a:off x="1348339" y="795441"/>
              <a:ext cx="33020" cy="33020"/>
            </a:xfrm>
            <a:custGeom>
              <a:avLst/>
              <a:gdLst/>
              <a:ahLst/>
              <a:cxnLst/>
              <a:rect l="l" t="t" r="r" b="b"/>
              <a:pathLst>
                <a:path w="33019" h="33019">
                  <a:moveTo>
                    <a:pt x="25308" y="0"/>
                  </a:moveTo>
                  <a:lnTo>
                    <a:pt x="16303" y="0"/>
                  </a:lnTo>
                  <a:lnTo>
                    <a:pt x="7298" y="0"/>
                  </a:lnTo>
                  <a:lnTo>
                    <a:pt x="0" y="7298"/>
                  </a:lnTo>
                  <a:lnTo>
                    <a:pt x="0" y="25308"/>
                  </a:lnTo>
                  <a:lnTo>
                    <a:pt x="7298" y="32606"/>
                  </a:lnTo>
                  <a:lnTo>
                    <a:pt x="25308" y="32606"/>
                  </a:lnTo>
                  <a:lnTo>
                    <a:pt x="32616" y="25308"/>
                  </a:lnTo>
                  <a:lnTo>
                    <a:pt x="32616" y="7298"/>
                  </a:lnTo>
                  <a:lnTo>
                    <a:pt x="25308" y="0"/>
                  </a:lnTo>
                  <a:close/>
                </a:path>
              </a:pathLst>
            </a:custGeom>
            <a:solidFill>
              <a:srgbClr val="1C1A1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pic>
          <p:nvPicPr>
            <p:cNvPr id="30" name="object 3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50639" y="797735"/>
              <a:ext cx="28009" cy="28009"/>
            </a:xfrm>
            <a:prstGeom prst="rect">
              <a:avLst/>
            </a:prstGeom>
          </p:spPr>
        </p:pic>
        <p:sp>
          <p:nvSpPr>
            <p:cNvPr id="31" name="object 32"/>
            <p:cNvSpPr/>
            <p:nvPr/>
          </p:nvSpPr>
          <p:spPr>
            <a:xfrm>
              <a:off x="1114154" y="628012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38100" h="38100">
                  <a:moveTo>
                    <a:pt x="18941" y="0"/>
                  </a:moveTo>
                  <a:lnTo>
                    <a:pt x="11569" y="1490"/>
                  </a:lnTo>
                  <a:lnTo>
                    <a:pt x="5548" y="5552"/>
                  </a:lnTo>
                  <a:lnTo>
                    <a:pt x="1488" y="11573"/>
                  </a:lnTo>
                  <a:lnTo>
                    <a:pt x="0" y="18941"/>
                  </a:lnTo>
                  <a:lnTo>
                    <a:pt x="1488" y="26308"/>
                  </a:lnTo>
                  <a:lnTo>
                    <a:pt x="5548" y="32326"/>
                  </a:lnTo>
                  <a:lnTo>
                    <a:pt x="11569" y="36384"/>
                  </a:lnTo>
                  <a:lnTo>
                    <a:pt x="18941" y="37873"/>
                  </a:lnTo>
                  <a:lnTo>
                    <a:pt x="26308" y="36384"/>
                  </a:lnTo>
                  <a:lnTo>
                    <a:pt x="32326" y="32326"/>
                  </a:lnTo>
                  <a:lnTo>
                    <a:pt x="36384" y="26308"/>
                  </a:lnTo>
                  <a:lnTo>
                    <a:pt x="37873" y="18941"/>
                  </a:lnTo>
                  <a:lnTo>
                    <a:pt x="36384" y="11573"/>
                  </a:lnTo>
                  <a:lnTo>
                    <a:pt x="32326" y="5552"/>
                  </a:lnTo>
                  <a:lnTo>
                    <a:pt x="26308" y="1490"/>
                  </a:lnTo>
                  <a:lnTo>
                    <a:pt x="18941" y="0"/>
                  </a:lnTo>
                  <a:close/>
                </a:path>
              </a:pathLst>
            </a:custGeom>
            <a:solidFill>
              <a:srgbClr val="E30613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2" name="object 33"/>
            <p:cNvSpPr/>
            <p:nvPr/>
          </p:nvSpPr>
          <p:spPr>
            <a:xfrm>
              <a:off x="1093343" y="604767"/>
              <a:ext cx="80010" cy="64769"/>
            </a:xfrm>
            <a:custGeom>
              <a:avLst/>
              <a:gdLst/>
              <a:ahLst/>
              <a:cxnLst/>
              <a:rect l="l" t="t" r="r" b="b"/>
              <a:pathLst>
                <a:path w="80009" h="64770">
                  <a:moveTo>
                    <a:pt x="19380" y="49161"/>
                  </a:moveTo>
                  <a:lnTo>
                    <a:pt x="15049" y="44818"/>
                  </a:lnTo>
                  <a:lnTo>
                    <a:pt x="9690" y="44818"/>
                  </a:lnTo>
                  <a:lnTo>
                    <a:pt x="4343" y="44818"/>
                  </a:lnTo>
                  <a:lnTo>
                    <a:pt x="0" y="49161"/>
                  </a:lnTo>
                  <a:lnTo>
                    <a:pt x="0" y="59867"/>
                  </a:lnTo>
                  <a:lnTo>
                    <a:pt x="4343" y="64198"/>
                  </a:lnTo>
                  <a:lnTo>
                    <a:pt x="15049" y="64198"/>
                  </a:lnTo>
                  <a:lnTo>
                    <a:pt x="19380" y="59867"/>
                  </a:lnTo>
                  <a:lnTo>
                    <a:pt x="19380" y="49161"/>
                  </a:lnTo>
                  <a:close/>
                </a:path>
                <a:path w="80009" h="64770">
                  <a:moveTo>
                    <a:pt x="49428" y="4343"/>
                  </a:moveTo>
                  <a:lnTo>
                    <a:pt x="45097" y="0"/>
                  </a:lnTo>
                  <a:lnTo>
                    <a:pt x="39751" y="0"/>
                  </a:lnTo>
                  <a:lnTo>
                    <a:pt x="34391" y="0"/>
                  </a:lnTo>
                  <a:lnTo>
                    <a:pt x="30048" y="4343"/>
                  </a:lnTo>
                  <a:lnTo>
                    <a:pt x="30048" y="15036"/>
                  </a:lnTo>
                  <a:lnTo>
                    <a:pt x="34391" y="19380"/>
                  </a:lnTo>
                  <a:lnTo>
                    <a:pt x="45097" y="19380"/>
                  </a:lnTo>
                  <a:lnTo>
                    <a:pt x="49428" y="15036"/>
                  </a:lnTo>
                  <a:lnTo>
                    <a:pt x="49428" y="4343"/>
                  </a:lnTo>
                  <a:close/>
                </a:path>
                <a:path w="80009" h="64770">
                  <a:moveTo>
                    <a:pt x="79476" y="49161"/>
                  </a:moveTo>
                  <a:lnTo>
                    <a:pt x="75145" y="44818"/>
                  </a:lnTo>
                  <a:lnTo>
                    <a:pt x="69799" y="44818"/>
                  </a:lnTo>
                  <a:lnTo>
                    <a:pt x="64439" y="44818"/>
                  </a:lnTo>
                  <a:lnTo>
                    <a:pt x="60096" y="49161"/>
                  </a:lnTo>
                  <a:lnTo>
                    <a:pt x="60096" y="59867"/>
                  </a:lnTo>
                  <a:lnTo>
                    <a:pt x="64439" y="64198"/>
                  </a:lnTo>
                  <a:lnTo>
                    <a:pt x="75145" y="64198"/>
                  </a:lnTo>
                  <a:lnTo>
                    <a:pt x="79476" y="59867"/>
                  </a:lnTo>
                  <a:lnTo>
                    <a:pt x="79476" y="49161"/>
                  </a:lnTo>
                  <a:close/>
                </a:path>
              </a:pathLst>
            </a:custGeom>
            <a:solidFill>
              <a:srgbClr val="BBD8D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3" name="object 34"/>
            <p:cNvSpPr/>
            <p:nvPr/>
          </p:nvSpPr>
          <p:spPr>
            <a:xfrm>
              <a:off x="1111390" y="710051"/>
              <a:ext cx="43815" cy="43815"/>
            </a:xfrm>
            <a:custGeom>
              <a:avLst/>
              <a:gdLst/>
              <a:ahLst/>
              <a:cxnLst/>
              <a:rect l="l" t="t" r="r" b="b"/>
              <a:pathLst>
                <a:path w="43815" h="43815">
                  <a:moveTo>
                    <a:pt x="21706" y="0"/>
                  </a:moveTo>
                  <a:lnTo>
                    <a:pt x="13256" y="1707"/>
                  </a:lnTo>
                  <a:lnTo>
                    <a:pt x="6357" y="6361"/>
                  </a:lnTo>
                  <a:lnTo>
                    <a:pt x="1705" y="13261"/>
                  </a:lnTo>
                  <a:lnTo>
                    <a:pt x="0" y="21706"/>
                  </a:lnTo>
                  <a:lnTo>
                    <a:pt x="1705" y="30151"/>
                  </a:lnTo>
                  <a:lnTo>
                    <a:pt x="6357" y="37051"/>
                  </a:lnTo>
                  <a:lnTo>
                    <a:pt x="13256" y="41705"/>
                  </a:lnTo>
                  <a:lnTo>
                    <a:pt x="21706" y="43412"/>
                  </a:lnTo>
                  <a:lnTo>
                    <a:pt x="30151" y="41705"/>
                  </a:lnTo>
                  <a:lnTo>
                    <a:pt x="37051" y="37051"/>
                  </a:lnTo>
                  <a:lnTo>
                    <a:pt x="41705" y="30151"/>
                  </a:lnTo>
                  <a:lnTo>
                    <a:pt x="43412" y="21706"/>
                  </a:lnTo>
                  <a:lnTo>
                    <a:pt x="41705" y="13261"/>
                  </a:lnTo>
                  <a:lnTo>
                    <a:pt x="37051" y="6361"/>
                  </a:lnTo>
                  <a:lnTo>
                    <a:pt x="30151" y="1707"/>
                  </a:lnTo>
                  <a:lnTo>
                    <a:pt x="21706" y="0"/>
                  </a:lnTo>
                  <a:close/>
                </a:path>
              </a:pathLst>
            </a:custGeom>
            <a:solidFill>
              <a:srgbClr val="E30613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object 35"/>
            <p:cNvSpPr/>
            <p:nvPr/>
          </p:nvSpPr>
          <p:spPr>
            <a:xfrm>
              <a:off x="1103033" y="692105"/>
              <a:ext cx="60325" cy="20320"/>
            </a:xfrm>
            <a:custGeom>
              <a:avLst/>
              <a:gdLst/>
              <a:ahLst/>
              <a:cxnLst/>
              <a:rect l="l" t="t" r="r" b="b"/>
              <a:pathLst>
                <a:path w="60325" h="20320">
                  <a:moveTo>
                    <a:pt x="19888" y="4457"/>
                  </a:moveTo>
                  <a:lnTo>
                    <a:pt x="15443" y="0"/>
                  </a:lnTo>
                  <a:lnTo>
                    <a:pt x="9944" y="0"/>
                  </a:lnTo>
                  <a:lnTo>
                    <a:pt x="4445" y="0"/>
                  </a:lnTo>
                  <a:lnTo>
                    <a:pt x="0" y="4457"/>
                  </a:lnTo>
                  <a:lnTo>
                    <a:pt x="0" y="15443"/>
                  </a:lnTo>
                  <a:lnTo>
                    <a:pt x="4445" y="19913"/>
                  </a:lnTo>
                  <a:lnTo>
                    <a:pt x="15443" y="19913"/>
                  </a:lnTo>
                  <a:lnTo>
                    <a:pt x="19888" y="15443"/>
                  </a:lnTo>
                  <a:lnTo>
                    <a:pt x="19888" y="4457"/>
                  </a:lnTo>
                  <a:close/>
                </a:path>
                <a:path w="60325" h="20320">
                  <a:moveTo>
                    <a:pt x="60109" y="4457"/>
                  </a:moveTo>
                  <a:lnTo>
                    <a:pt x="55651" y="0"/>
                  </a:lnTo>
                  <a:lnTo>
                    <a:pt x="50165" y="0"/>
                  </a:lnTo>
                  <a:lnTo>
                    <a:pt x="44665" y="0"/>
                  </a:lnTo>
                  <a:lnTo>
                    <a:pt x="40208" y="4457"/>
                  </a:lnTo>
                  <a:lnTo>
                    <a:pt x="40208" y="15443"/>
                  </a:lnTo>
                  <a:lnTo>
                    <a:pt x="44665" y="19913"/>
                  </a:lnTo>
                  <a:lnTo>
                    <a:pt x="55651" y="19913"/>
                  </a:lnTo>
                  <a:lnTo>
                    <a:pt x="60109" y="15443"/>
                  </a:lnTo>
                  <a:lnTo>
                    <a:pt x="60109" y="4457"/>
                  </a:lnTo>
                  <a:close/>
                </a:path>
              </a:pathLst>
            </a:custGeom>
            <a:solidFill>
              <a:srgbClr val="BBD8D5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object 36"/>
            <p:cNvSpPr/>
            <p:nvPr/>
          </p:nvSpPr>
          <p:spPr>
            <a:xfrm>
              <a:off x="1078781" y="500550"/>
              <a:ext cx="109220" cy="101600"/>
            </a:xfrm>
            <a:custGeom>
              <a:avLst/>
              <a:gdLst/>
              <a:ahLst/>
              <a:cxnLst/>
              <a:rect l="l" t="t" r="r" b="b"/>
              <a:pathLst>
                <a:path w="109219" h="101600">
                  <a:moveTo>
                    <a:pt x="92719" y="0"/>
                  </a:moveTo>
                  <a:lnTo>
                    <a:pt x="15905" y="0"/>
                  </a:lnTo>
                  <a:lnTo>
                    <a:pt x="15905" y="10764"/>
                  </a:lnTo>
                  <a:lnTo>
                    <a:pt x="44626" y="29339"/>
                  </a:lnTo>
                  <a:lnTo>
                    <a:pt x="44626" y="58563"/>
                  </a:lnTo>
                  <a:lnTo>
                    <a:pt x="23674" y="58563"/>
                  </a:lnTo>
                  <a:lnTo>
                    <a:pt x="8795" y="35454"/>
                  </a:lnTo>
                  <a:lnTo>
                    <a:pt x="0" y="35454"/>
                  </a:lnTo>
                  <a:lnTo>
                    <a:pt x="0" y="100907"/>
                  </a:lnTo>
                  <a:lnTo>
                    <a:pt x="8795" y="100907"/>
                  </a:lnTo>
                  <a:lnTo>
                    <a:pt x="23674" y="77882"/>
                  </a:lnTo>
                  <a:lnTo>
                    <a:pt x="44626" y="77882"/>
                  </a:lnTo>
                  <a:lnTo>
                    <a:pt x="44626" y="101033"/>
                  </a:lnTo>
                  <a:lnTo>
                    <a:pt x="47747" y="100373"/>
                  </a:lnTo>
                  <a:lnTo>
                    <a:pt x="50993" y="100007"/>
                  </a:lnTo>
                  <a:lnTo>
                    <a:pt x="57631" y="100007"/>
                  </a:lnTo>
                  <a:lnTo>
                    <a:pt x="60867" y="100373"/>
                  </a:lnTo>
                  <a:lnTo>
                    <a:pt x="63987" y="101033"/>
                  </a:lnTo>
                  <a:lnTo>
                    <a:pt x="63987" y="77882"/>
                  </a:lnTo>
                  <a:lnTo>
                    <a:pt x="84960" y="77882"/>
                  </a:lnTo>
                  <a:lnTo>
                    <a:pt x="99818" y="100907"/>
                  </a:lnTo>
                  <a:lnTo>
                    <a:pt x="108624" y="100907"/>
                  </a:lnTo>
                  <a:lnTo>
                    <a:pt x="108624" y="35454"/>
                  </a:lnTo>
                  <a:lnTo>
                    <a:pt x="99818" y="35454"/>
                  </a:lnTo>
                  <a:lnTo>
                    <a:pt x="84960" y="58563"/>
                  </a:lnTo>
                  <a:lnTo>
                    <a:pt x="63987" y="58563"/>
                  </a:lnTo>
                  <a:lnTo>
                    <a:pt x="63987" y="29339"/>
                  </a:lnTo>
                  <a:lnTo>
                    <a:pt x="92719" y="10764"/>
                  </a:lnTo>
                  <a:lnTo>
                    <a:pt x="92719" y="0"/>
                  </a:lnTo>
                  <a:close/>
                </a:path>
              </a:pathLst>
            </a:custGeom>
            <a:solidFill>
              <a:srgbClr val="D7B368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1419383" y="907028"/>
            <a:ext cx="39188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srgbClr val="5B9BD5"/>
                </a:solidFill>
                <a:latin typeface="PermianSlabSerifTypeface" panose="02000000000000000000" pitchFamily="50" charset="0"/>
              </a:rPr>
              <a:t>КОНТАКТНАЯ ИНФОРМАЦИЯ</a:t>
            </a:r>
            <a:endParaRPr lang="ru-RU" b="1" dirty="0">
              <a:solidFill>
                <a:srgbClr val="5B9BD5"/>
              </a:solidFill>
              <a:latin typeface="PermianSlabSerifTypeface" panose="02000000000000000000" pitchFamily="50" charset="0"/>
            </a:endParaRPr>
          </a:p>
        </p:txBody>
      </p:sp>
      <p:sp>
        <p:nvSpPr>
          <p:cNvPr id="39" name="object 6"/>
          <p:cNvSpPr>
            <a:spLocks noChangeArrowheads="1"/>
          </p:cNvSpPr>
          <p:nvPr/>
        </p:nvSpPr>
        <p:spPr bwMode="auto">
          <a:xfrm>
            <a:off x="715784" y="2575793"/>
            <a:ext cx="1915642" cy="1887456"/>
          </a:xfrm>
          <a:prstGeom prst="rect">
            <a:avLst/>
          </a:prstGeom>
          <a:blipFill dpi="0" rotWithShape="1">
            <a:blip r:embed="rId10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15"/>
          <p:cNvSpPr txBox="1">
            <a:spLocks noChangeArrowheads="1"/>
          </p:cNvSpPr>
          <p:nvPr/>
        </p:nvSpPr>
        <p:spPr bwMode="auto">
          <a:xfrm>
            <a:off x="2146489" y="2841815"/>
            <a:ext cx="3823793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568325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solidFill>
                  <a:prstClr val="black"/>
                </a:solidFill>
                <a:latin typeface="PermianSlabSerifTypeface" panose="02000000000000000000" pitchFamily="50" charset="0"/>
                <a:cs typeface="Calibri" panose="020F0502020204030204" pitchFamily="34" charset="0"/>
              </a:rPr>
              <a:t>Министерство экономического развития и инвестиций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solidFill>
                  <a:prstClr val="black"/>
                </a:solidFill>
                <a:latin typeface="PermianSlabSerifTypeface" panose="02000000000000000000" pitchFamily="50" charset="0"/>
                <a:cs typeface="Calibri" panose="020F0502020204030204" pitchFamily="34" charset="0"/>
              </a:rPr>
              <a:t>Пермского края</a:t>
            </a:r>
          </a:p>
          <a:p>
            <a:pPr fontAlgn="base">
              <a:spcBef>
                <a:spcPts val="25"/>
              </a:spcBef>
              <a:spcAft>
                <a:spcPct val="0"/>
              </a:spcAft>
            </a:pPr>
            <a:endParaRPr lang="ru-RU" alt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solidFill>
                  <a:srgbClr val="1F487C"/>
                </a:solidFill>
                <a:latin typeface="PermianSlabSerifTypeface" panose="02000000000000000000" pitchFamily="50" charset="0"/>
              </a:rPr>
              <a:t>+7(342)</a:t>
            </a:r>
            <a:r>
              <a:rPr lang="ru-RU" altLang="ru-RU" sz="1400" dirty="0" smtClean="0">
                <a:solidFill>
                  <a:srgbClr val="1F487C"/>
                </a:solidFill>
                <a:latin typeface="PermianSlabSerifTypeface" panose="02000000000000000000" pitchFamily="50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 smtClean="0">
                <a:solidFill>
                  <a:srgbClr val="1F487C"/>
                </a:solidFill>
                <a:latin typeface="PermianSlabSerifTypeface" panose="02000000000000000000" pitchFamily="50" charset="0"/>
              </a:rPr>
              <a:t>211-70-35,</a:t>
            </a:r>
            <a:endParaRPr lang="ru-RU" altLang="ru-RU" sz="1400" dirty="0" smtClean="0">
              <a:solidFill>
                <a:prstClr val="black"/>
              </a:solidFill>
              <a:latin typeface="PermianSlabSerifTypeface" panose="02000000000000000000" pitchFamily="50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solidFill>
                  <a:schemeClr val="accent1"/>
                </a:solidFill>
                <a:latin typeface="PermianSlabSerifTypeface" panose="02000000000000000000" pitchFamily="50" charset="0"/>
              </a:rPr>
              <a:t>info@economy.permkrai.ru</a:t>
            </a:r>
          </a:p>
        </p:txBody>
      </p:sp>
      <p:pic>
        <p:nvPicPr>
          <p:cNvPr id="1026" name="Picture 2" descr="http://qrcoder.ru/code/?https%3A%2F%2Feconomy.permkrai.ru%2Feksporteram%2Fsubsidii-ministerstva-ekonomicheskogo-razvitiya-i-investitsiy-permskogo-kraya-2022&amp;4&amp;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5412" y="2516737"/>
            <a:ext cx="1946509" cy="1946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Прямоугольник 36"/>
          <p:cNvSpPr/>
          <p:nvPr/>
        </p:nvSpPr>
        <p:spPr>
          <a:xfrm>
            <a:off x="6104969" y="2750968"/>
            <a:ext cx="353044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solidFill>
                  <a:prstClr val="black"/>
                </a:solidFill>
                <a:latin typeface="PermianSlabSerifTypeface" panose="02000000000000000000" pitchFamily="50" charset="0"/>
                <a:cs typeface="Calibri" panose="020F0502020204030204" pitchFamily="34" charset="0"/>
              </a:rPr>
              <a:t>Ссылка на сайт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 smtClean="0">
                <a:solidFill>
                  <a:prstClr val="black"/>
                </a:solidFill>
                <a:latin typeface="PermianSlabSerifTypeface" panose="02000000000000000000" pitchFamily="50" charset="0"/>
                <a:cs typeface="Calibri" panose="020F0502020204030204" pitchFamily="34" charset="0"/>
              </a:rPr>
              <a:t>с информацией по субсидии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ru-RU" altLang="ru-RU" sz="1400" dirty="0" smtClean="0">
              <a:solidFill>
                <a:prstClr val="black"/>
              </a:solidFill>
              <a:latin typeface="PermianSlabSerifTypeface" panose="02000000000000000000" pitchFamily="50" charset="0"/>
              <a:cs typeface="Calibri" panose="020F0502020204030204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ru-RU" sz="1400" dirty="0" smtClean="0">
                <a:solidFill>
                  <a:schemeClr val="accent1"/>
                </a:solidFill>
                <a:latin typeface="PermianSlabSerifTypeface" panose="02000000000000000000" pitchFamily="50" charset="0"/>
                <a:cs typeface="Calibri" panose="020F0502020204030204" pitchFamily="34" charset="0"/>
              </a:rPr>
              <a:t>https</a:t>
            </a:r>
            <a:r>
              <a:rPr lang="en-US" altLang="ru-RU" sz="1400" dirty="0">
                <a:solidFill>
                  <a:schemeClr val="accent1"/>
                </a:solidFill>
                <a:latin typeface="PermianSlabSerifTypeface" panose="02000000000000000000" pitchFamily="50" charset="0"/>
                <a:cs typeface="Calibri" panose="020F0502020204030204" pitchFamily="34" charset="0"/>
              </a:rPr>
              <a:t>://economy.permkrai.ru/eksporteram/subsidii-ministerstva-ekonomicheskogo-razvitiya-i-investitsiy-permskogo-kraya-2022</a:t>
            </a:r>
            <a:endParaRPr lang="ru-RU" altLang="ru-RU" sz="1400" dirty="0">
              <a:solidFill>
                <a:schemeClr val="accent1"/>
              </a:solidFill>
              <a:latin typeface="PermianSlabSerifTypeface" panose="02000000000000000000" pitchFamily="50" charset="0"/>
              <a:cs typeface="Calibri" panose="020F0502020204030204" pitchFamily="34" charset="0"/>
            </a:endParaRPr>
          </a:p>
        </p:txBody>
      </p:sp>
      <p:sp>
        <p:nvSpPr>
          <p:cNvPr id="36" name="Номер слайда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7E6F0-7AB9-4CA6-A04E-A822F78C15CC}" type="slidenum">
              <a:rPr lang="ru-RU" smtClean="0">
                <a:solidFill>
                  <a:schemeClr val="tx1"/>
                </a:solidFill>
              </a:rPr>
              <a:t>8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3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</TotalTime>
  <Words>477</Words>
  <Application>Microsoft Office PowerPoint</Application>
  <PresentationFormat>Широкоэкранный</PresentationFormat>
  <Paragraphs>139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PermianSansTypeface</vt:lpstr>
      <vt:lpstr>PermianSerifTypeface</vt:lpstr>
      <vt:lpstr>PermianSlabSerifTypeface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Ворошилова Анна Андреевна</dc:creator>
  <cp:lastModifiedBy>Колчанова Елена Владимировна</cp:lastModifiedBy>
  <cp:revision>146</cp:revision>
  <dcterms:created xsi:type="dcterms:W3CDTF">2022-10-20T06:02:07Z</dcterms:created>
  <dcterms:modified xsi:type="dcterms:W3CDTF">2023-06-13T09:52:45Z</dcterms:modified>
</cp:coreProperties>
</file>