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6"/>
  </p:notesMasterIdLst>
  <p:handoutMasterIdLst>
    <p:handoutMasterId r:id="rId7"/>
  </p:handoutMasterIdLst>
  <p:sldIdLst>
    <p:sldId id="298" r:id="rId2"/>
    <p:sldId id="499" r:id="rId3"/>
    <p:sldId id="505" r:id="rId4"/>
    <p:sldId id="506" r:id="rId5"/>
  </p:sldIdLst>
  <p:sldSz cx="24384000" cy="13716000"/>
  <p:notesSz cx="6797675" cy="99266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икита Силин" initials="НС" lastIdx="1" clrIdx="0">
    <p:extLst>
      <p:ext uri="{19B8F6BF-5375-455C-9EA6-DF929625EA0E}">
        <p15:presenceInfo xmlns:p15="http://schemas.microsoft.com/office/powerpoint/2012/main" userId="3d6995758a609b45" providerId="Windows Live"/>
      </p:ext>
    </p:extLst>
  </p:cmAuthor>
  <p:cmAuthor id="2" name="Силин Никита Андреевич" initials="СНА" lastIdx="4" clrIdx="1">
    <p:extLst>
      <p:ext uri="{19B8F6BF-5375-455C-9EA6-DF929625EA0E}">
        <p15:presenceInfo xmlns:p15="http://schemas.microsoft.com/office/powerpoint/2012/main" userId="Силин Никита Андреевич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97C"/>
    <a:srgbClr val="C00000"/>
    <a:srgbClr val="AFABAB"/>
    <a:srgbClr val="FFD9D9"/>
    <a:srgbClr val="00B0F0"/>
    <a:srgbClr val="FFFF00"/>
    <a:srgbClr val="92D050"/>
    <a:srgbClr val="FFC000"/>
    <a:srgbClr val="FFFFFF"/>
    <a:srgbClr val="00B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imes New Roman"/>
          <a:ea typeface="Times New Roman"/>
          <a:cs typeface="Times New Roman"/>
        </a:font>
        <a:srgbClr val="3A424A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279" autoAdjust="0"/>
    <p:restoredTop sz="96586" autoAdjust="0"/>
  </p:normalViewPr>
  <p:slideViewPr>
    <p:cSldViewPr snapToGrid="0">
      <p:cViewPr varScale="1">
        <p:scale>
          <a:sx n="59" d="100"/>
          <a:sy n="59" d="100"/>
        </p:scale>
        <p:origin x="22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/>
          <a:lstStyle>
            <a:lvl1pPr algn="r">
              <a:defRPr sz="1200"/>
            </a:lvl1pPr>
          </a:lstStyle>
          <a:p>
            <a:fld id="{4748C483-D031-428D-A66E-3961C18117CB}" type="datetimeFigureOut">
              <a:rPr lang="ru-RU" smtClean="0"/>
              <a:t>13.06.2023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20" tIns="45712" rIns="91420" bIns="45712" rtlCol="0" anchor="b"/>
          <a:lstStyle>
            <a:lvl1pPr algn="r">
              <a:defRPr sz="1200"/>
            </a:lvl1pPr>
          </a:lstStyle>
          <a:p>
            <a:fld id="{60738B42-528A-492D-A05B-D1ABBCCB6B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6996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 lIns="90267" tIns="45139" rIns="90267" bIns="45139"/>
          <a:lstStyle/>
          <a:p>
            <a:endParaRPr dirty="0"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xfrm>
            <a:off x="906369" y="4715160"/>
            <a:ext cx="4984962" cy="4466986"/>
          </a:xfrm>
          <a:prstGeom prst="rect">
            <a:avLst/>
          </a:prstGeom>
        </p:spPr>
        <p:txBody>
          <a:bodyPr lIns="90267" tIns="45139" rIns="90267" bIns="45139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990084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3212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17971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307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22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9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613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и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759310" y="712413"/>
            <a:ext cx="20828001" cy="1007738"/>
          </a:xfrm>
          <a:prstGeom prst="rect">
            <a:avLst/>
          </a:prstGeom>
        </p:spPr>
        <p:txBody>
          <a:bodyPr/>
          <a:lstStyle>
            <a:lvl1pPr algn="l">
              <a:defRPr sz="5500" cap="all">
                <a:solidFill>
                  <a:srgbClr val="3F3D3C"/>
                </a:solidFill>
                <a:latin typeface="+mn-lt"/>
                <a:ea typeface="+mn-ea"/>
                <a:cs typeface="+mn-cs"/>
                <a:sym typeface="Bebas Neue Regular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21" name="Линия"/>
          <p:cNvSpPr/>
          <p:nvPr/>
        </p:nvSpPr>
        <p:spPr>
          <a:xfrm>
            <a:off x="437279" y="2368910"/>
            <a:ext cx="23509440" cy="1"/>
          </a:xfrm>
          <a:prstGeom prst="line">
            <a:avLst/>
          </a:prstGeom>
          <a:ln w="38100">
            <a:solidFill>
              <a:srgbClr val="D5D5D5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j-lt"/>
                <a:ea typeface="+mj-ea"/>
                <a:cs typeface="+mj-cs"/>
                <a:sym typeface="Helvetica Neue Medium"/>
              </a:defRPr>
            </a:pPr>
            <a:endParaRPr dirty="0"/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23715564" y="13093155"/>
            <a:ext cx="482806" cy="482601"/>
          </a:xfrm>
          <a:prstGeom prst="rect">
            <a:avLst/>
          </a:prstGeom>
        </p:spPr>
        <p:txBody>
          <a:bodyPr/>
          <a:lstStyle>
            <a:lvl1pPr>
              <a:defRPr sz="2500">
                <a:solidFill>
                  <a:srgbClr val="D6D5D5"/>
                </a:solidFill>
                <a:latin typeface="SF UI Text Semibold"/>
                <a:ea typeface="SF UI Text Semibold"/>
                <a:cs typeface="SF UI Text Semibold"/>
                <a:sym typeface="SF UI Text Semibold"/>
              </a:defRPr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614810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56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755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494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485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022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98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3BCA4-4374-4A85-ADB0-6BBECDEA23F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7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828800" hangingPunct="1"/>
            <a:fld id="{6393BCA4-4374-4A85-ADB0-6BBECDEA23FF}" type="slidenum">
              <a:rPr lang="ru-RU" b="0" kern="12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defTabSz="1828800" hangingPunct="1"/>
              <a:t>‹#›</a:t>
            </a:fld>
            <a:endParaRPr lang="ru-RU" b="0" kern="1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2460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75F2749-6A59-48F1-825C-835AC5F77B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1700" y="10523621"/>
            <a:ext cx="22580600" cy="2554202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3FA097B-CF80-431B-9C2E-00A2065156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316" y="335911"/>
            <a:ext cx="1778000" cy="278479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77316" y="3081103"/>
            <a:ext cx="1960997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80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 </a:t>
            </a:r>
            <a:r>
              <a:rPr lang="ru-RU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реализации национального проекта </a:t>
            </a:r>
            <a:r>
              <a:rPr lang="ru-RU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48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Международная кооперация и экспорт»</a:t>
            </a:r>
          </a:p>
          <a:p>
            <a:endParaRPr lang="ru-RU" sz="3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3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Докладчик: Верюжский Владимир </a:t>
            </a:r>
            <a:r>
              <a:rPr lang="ru-RU" sz="3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Вадимович,</a:t>
            </a:r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ru-RU" sz="3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заместитель министра экономического развития </a:t>
            </a:r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инвестиций Пермского края</a:t>
            </a:r>
          </a:p>
          <a:p>
            <a:endParaRPr lang="ru-RU" sz="3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sz="3600" b="0" dirty="0" smtClean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sz="3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6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июня 2023 </a:t>
            </a:r>
            <a:r>
              <a:rPr lang="ru-RU" sz="36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г.</a:t>
            </a:r>
          </a:p>
        </p:txBody>
      </p:sp>
      <p:pic>
        <p:nvPicPr>
          <p:cNvPr id="1026" name="Picture 2" descr="https://downloader.disk.yandex.ru/preview/aa5d571959628f45d4ad9cac312fb14859aea6a095bcb24cac6bfb450b7580c4/5fbcf333/GJIHQ2NujPRPL30ZPscpw7MW9CsiysaWdtqMiLiNtGFmWg_XJ0pLUTlGJbPeeUBtw7XIJJ7M7yJY8xWNOx1A7w%3D%3D?uid=0&amp;filename=%D0%9A%D0%BE%D0%BE%D0%BF%D0%B5%D1%80%D0%B0%D1%86%D0%B8%D1%8F_%D1%8D%D0%BA%D1%81%D0%BF%D0%BE%D1%80%D1%82_%D0%BB%D0%BE%D0%B3%D0%BE_%D1%87%D0%B1_%D0%B3%D0%BE%D1%80%D0%B8%D0%B7_%D0%BB%D0%B5%D0%B2.jpg&amp;disposition=inline&amp;hash=&amp;limit=0&amp;content_type=image%2Fjpeg&amp;owner_uid=0&amp;tknv=v2&amp;size=1583x78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7263" y="141360"/>
            <a:ext cx="9574737" cy="2939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1405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downloader.disk.yandex.ru/preview/aa5d571959628f45d4ad9cac312fb14859aea6a095bcb24cac6bfb450b7580c4/5fbcf333/GJIHQ2NujPRPL30ZPscpw7MW9CsiysaWdtqMiLiNtGFmWg_XJ0pLUTlGJbPeeUBtw7XIJJ7M7yJY8xWNOx1A7w%3D%3D?uid=0&amp;filename=%D0%9A%D0%BE%D0%BE%D0%BF%D0%B5%D1%80%D0%B0%D1%86%D0%B8%D1%8F_%D1%8D%D0%BA%D1%81%D0%BF%D0%BE%D1%80%D1%82_%D0%BB%D0%BE%D0%B3%D0%BE_%D1%87%D0%B1_%D0%B3%D0%BE%D1%80%D0%B8%D0%B7_%D0%BB%D0%B5%D0%B2.jpg&amp;disposition=inline&amp;hash=&amp;limit=0&amp;content_type=image%2Fjpeg&amp;owner_uid=0&amp;tknv=v2&amp;size=1583x7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0894"/>
            <a:ext cx="6243299" cy="191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23815992" y="13189409"/>
            <a:ext cx="542800" cy="482602"/>
          </a:xfrm>
        </p:spPr>
        <p:txBody>
          <a:bodyPr/>
          <a:lstStyle/>
          <a:p>
            <a:pPr algn="ctr"/>
            <a:fld id="{86CB4B4D-7CA3-9044-876B-883B54F8677D}" type="slidenum">
              <a:rPr lang="ru-RU" smtClean="0"/>
              <a:pPr algn="ctr"/>
              <a:t>2</a:t>
            </a:fld>
            <a:endParaRPr lang="ru-RU" dirty="0"/>
          </a:p>
        </p:txBody>
      </p:sp>
      <p:sp>
        <p:nvSpPr>
          <p:cNvPr id="11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6370280" y="160296"/>
            <a:ext cx="16035572" cy="14145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Системные </a:t>
            </a: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меры развития международной кооперации и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экспорта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485226" y="2987855"/>
            <a:ext cx="214992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Franklin Gothic Book" panose="020B0503020102020204" pitchFamily="34" charset="0"/>
              </a:rPr>
              <a:t>Цель </a:t>
            </a:r>
            <a:r>
              <a:rPr lang="ru-RU" b="0" dirty="0" smtClean="0">
                <a:latin typeface="Franklin Gothic Book" panose="020B0503020102020204" pitchFamily="34" charset="0"/>
              </a:rPr>
              <a:t>– внедрение </a:t>
            </a:r>
            <a:r>
              <a:rPr lang="ru-RU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13 инструментов </a:t>
            </a:r>
            <a:r>
              <a:rPr lang="ru-RU" dirty="0">
                <a:solidFill>
                  <a:srgbClr val="43B97C"/>
                </a:solidFill>
                <a:latin typeface="Franklin Gothic Book" panose="020B0503020102020204" pitchFamily="34" charset="0"/>
              </a:rPr>
              <a:t>Регионального экспортного стандарта </a:t>
            </a:r>
            <a:r>
              <a:rPr lang="ru-RU" b="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(</a:t>
            </a:r>
            <a:r>
              <a:rPr lang="ru-RU" b="0" dirty="0" smtClean="0">
                <a:latin typeface="Franklin Gothic Book" panose="020B0503020102020204" pitchFamily="34" charset="0"/>
              </a:rPr>
              <a:t>комплекса </a:t>
            </a:r>
            <a:r>
              <a:rPr lang="ru-RU" b="0" dirty="0">
                <a:latin typeface="Franklin Gothic Book" panose="020B0503020102020204" pitchFamily="34" charset="0"/>
              </a:rPr>
              <a:t>мер поддержки регионального </a:t>
            </a:r>
            <a:r>
              <a:rPr lang="ru-RU" b="0" dirty="0" smtClean="0">
                <a:latin typeface="Franklin Gothic Book" panose="020B0503020102020204" pitchFamily="34" charset="0"/>
              </a:rPr>
              <a:t>экспорта)</a:t>
            </a:r>
            <a:endParaRPr lang="ru-RU" dirty="0" smtClean="0">
              <a:latin typeface="Franklin Gothic Book" panose="020B0503020102020204" pitchFamily="34" charset="0"/>
            </a:endParaRPr>
          </a:p>
          <a:p>
            <a:pPr algn="just"/>
            <a:endParaRPr lang="ru-RU" dirty="0" smtClean="0">
              <a:latin typeface="Franklin Gothic Book" panose="020B0503020102020204" pitchFamily="34" charset="0"/>
            </a:endParaRPr>
          </a:p>
          <a:p>
            <a:pPr algn="just"/>
            <a:endParaRPr lang="ru-RU" b="0" dirty="0" smtClean="0">
              <a:latin typeface="Franklin Gothic Book" panose="020B05030201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00737" y="7107746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1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97284" y="6866413"/>
            <a:ext cx="584051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Определение ОИВ, ответственного </a:t>
            </a:r>
            <a:b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</a:t>
            </a:r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 </a:t>
            </a: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экспорта</a:t>
            </a:r>
            <a:endParaRPr lang="ru-RU" sz="3300" dirty="0">
              <a:solidFill>
                <a:schemeClr val="tx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7883" y="10579934"/>
            <a:ext cx="76264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2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Google Shape;3768;p258"/>
          <p:cNvSpPr/>
          <p:nvPr/>
        </p:nvSpPr>
        <p:spPr>
          <a:xfrm>
            <a:off x="8281344" y="4491819"/>
            <a:ext cx="1139283" cy="1086904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102962" y="39752"/>
                </a:moveTo>
                <a:cubicBezTo>
                  <a:pt x="94074" y="39752"/>
                  <a:pt x="94074" y="39752"/>
                  <a:pt x="94074" y="39752"/>
                </a:cubicBezTo>
                <a:cubicBezTo>
                  <a:pt x="78888" y="67616"/>
                  <a:pt x="78888" y="67616"/>
                  <a:pt x="78888" y="67616"/>
                </a:cubicBezTo>
                <a:cubicBezTo>
                  <a:pt x="72592" y="55727"/>
                  <a:pt x="72592" y="55727"/>
                  <a:pt x="72592" y="55727"/>
                </a:cubicBezTo>
                <a:cubicBezTo>
                  <a:pt x="63703" y="55727"/>
                  <a:pt x="63703" y="55727"/>
                  <a:pt x="63703" y="55727"/>
                </a:cubicBezTo>
                <a:cubicBezTo>
                  <a:pt x="78888" y="83962"/>
                  <a:pt x="78888" y="83962"/>
                  <a:pt x="78888" y="83962"/>
                </a:cubicBezTo>
                <a:cubicBezTo>
                  <a:pt x="102962" y="39752"/>
                  <a:pt x="102962" y="39752"/>
                  <a:pt x="102962" y="39752"/>
                </a:cubicBezTo>
                <a:moveTo>
                  <a:pt x="27777" y="56470"/>
                </a:moveTo>
                <a:cubicBezTo>
                  <a:pt x="22222" y="56470"/>
                  <a:pt x="22222" y="56470"/>
                  <a:pt x="22222" y="56470"/>
                </a:cubicBezTo>
                <a:cubicBezTo>
                  <a:pt x="20740" y="56470"/>
                  <a:pt x="20000" y="57585"/>
                  <a:pt x="20000" y="59071"/>
                </a:cubicBezTo>
                <a:cubicBezTo>
                  <a:pt x="20000" y="64643"/>
                  <a:pt x="20000" y="64643"/>
                  <a:pt x="20000" y="64643"/>
                </a:cubicBezTo>
                <a:cubicBezTo>
                  <a:pt x="20000" y="66130"/>
                  <a:pt x="20740" y="67244"/>
                  <a:pt x="22222" y="67244"/>
                </a:cubicBezTo>
                <a:cubicBezTo>
                  <a:pt x="27777" y="67244"/>
                  <a:pt x="27777" y="67244"/>
                  <a:pt x="27777" y="67244"/>
                </a:cubicBezTo>
                <a:cubicBezTo>
                  <a:pt x="29259" y="67244"/>
                  <a:pt x="30370" y="66130"/>
                  <a:pt x="30370" y="64643"/>
                </a:cubicBezTo>
                <a:cubicBezTo>
                  <a:pt x="30370" y="59071"/>
                  <a:pt x="30370" y="59071"/>
                  <a:pt x="30370" y="59071"/>
                </a:cubicBezTo>
                <a:cubicBezTo>
                  <a:pt x="30370" y="57585"/>
                  <a:pt x="29259" y="56470"/>
                  <a:pt x="27777" y="56470"/>
                </a:cubicBezTo>
                <a:close/>
                <a:moveTo>
                  <a:pt x="64814" y="73560"/>
                </a:moveTo>
                <a:cubicBezTo>
                  <a:pt x="38518" y="73560"/>
                  <a:pt x="38518" y="73560"/>
                  <a:pt x="38518" y="73560"/>
                </a:cubicBezTo>
                <a:cubicBezTo>
                  <a:pt x="37037" y="73560"/>
                  <a:pt x="35925" y="74303"/>
                  <a:pt x="35925" y="75789"/>
                </a:cubicBezTo>
                <a:cubicBezTo>
                  <a:pt x="35925" y="81362"/>
                  <a:pt x="35925" y="81362"/>
                  <a:pt x="35925" y="81362"/>
                </a:cubicBezTo>
                <a:cubicBezTo>
                  <a:pt x="35925" y="82848"/>
                  <a:pt x="37037" y="83962"/>
                  <a:pt x="38518" y="83962"/>
                </a:cubicBezTo>
                <a:cubicBezTo>
                  <a:pt x="70370" y="83962"/>
                  <a:pt x="70370" y="83962"/>
                  <a:pt x="70370" y="83962"/>
                </a:cubicBezTo>
                <a:lnTo>
                  <a:pt x="64814" y="73560"/>
                </a:lnTo>
                <a:close/>
                <a:moveTo>
                  <a:pt x="27777" y="73560"/>
                </a:moveTo>
                <a:cubicBezTo>
                  <a:pt x="22222" y="73560"/>
                  <a:pt x="22222" y="73560"/>
                  <a:pt x="22222" y="73560"/>
                </a:cubicBezTo>
                <a:cubicBezTo>
                  <a:pt x="20740" y="73560"/>
                  <a:pt x="20000" y="74303"/>
                  <a:pt x="20000" y="75789"/>
                </a:cubicBezTo>
                <a:cubicBezTo>
                  <a:pt x="20000" y="81362"/>
                  <a:pt x="20000" y="81362"/>
                  <a:pt x="20000" y="81362"/>
                </a:cubicBezTo>
                <a:cubicBezTo>
                  <a:pt x="20000" y="82848"/>
                  <a:pt x="20740" y="83962"/>
                  <a:pt x="22222" y="83962"/>
                </a:cubicBezTo>
                <a:cubicBezTo>
                  <a:pt x="27777" y="83962"/>
                  <a:pt x="27777" y="83962"/>
                  <a:pt x="27777" y="83962"/>
                </a:cubicBezTo>
                <a:cubicBezTo>
                  <a:pt x="29259" y="83962"/>
                  <a:pt x="30370" y="82848"/>
                  <a:pt x="30370" y="81362"/>
                </a:cubicBezTo>
                <a:cubicBezTo>
                  <a:pt x="30370" y="75789"/>
                  <a:pt x="30370" y="75789"/>
                  <a:pt x="30370" y="75789"/>
                </a:cubicBezTo>
                <a:cubicBezTo>
                  <a:pt x="30370" y="74303"/>
                  <a:pt x="29259" y="73560"/>
                  <a:pt x="27777" y="73560"/>
                </a:cubicBezTo>
                <a:close/>
                <a:moveTo>
                  <a:pt x="38518" y="67244"/>
                </a:moveTo>
                <a:cubicBezTo>
                  <a:pt x="61111" y="67244"/>
                  <a:pt x="61111" y="67244"/>
                  <a:pt x="61111" y="67244"/>
                </a:cubicBezTo>
                <a:cubicBezTo>
                  <a:pt x="57037" y="59442"/>
                  <a:pt x="57037" y="59442"/>
                  <a:pt x="57037" y="59442"/>
                </a:cubicBezTo>
                <a:cubicBezTo>
                  <a:pt x="55555" y="56470"/>
                  <a:pt x="55555" y="56470"/>
                  <a:pt x="55555" y="56470"/>
                </a:cubicBezTo>
                <a:cubicBezTo>
                  <a:pt x="38518" y="56470"/>
                  <a:pt x="38518" y="56470"/>
                  <a:pt x="38518" y="56470"/>
                </a:cubicBezTo>
                <a:cubicBezTo>
                  <a:pt x="37037" y="56470"/>
                  <a:pt x="35925" y="57585"/>
                  <a:pt x="35925" y="59071"/>
                </a:cubicBezTo>
                <a:cubicBezTo>
                  <a:pt x="35925" y="64643"/>
                  <a:pt x="35925" y="64643"/>
                  <a:pt x="35925" y="64643"/>
                </a:cubicBezTo>
                <a:cubicBezTo>
                  <a:pt x="35925" y="66130"/>
                  <a:pt x="37037" y="67244"/>
                  <a:pt x="38518" y="67244"/>
                </a:cubicBezTo>
                <a:close/>
                <a:moveTo>
                  <a:pt x="27777" y="39752"/>
                </a:moveTo>
                <a:cubicBezTo>
                  <a:pt x="22222" y="39752"/>
                  <a:pt x="22222" y="39752"/>
                  <a:pt x="22222" y="39752"/>
                </a:cubicBezTo>
                <a:cubicBezTo>
                  <a:pt x="20740" y="39752"/>
                  <a:pt x="20000" y="40866"/>
                  <a:pt x="20000" y="42352"/>
                </a:cubicBezTo>
                <a:cubicBezTo>
                  <a:pt x="20000" y="47925"/>
                  <a:pt x="20000" y="47925"/>
                  <a:pt x="20000" y="47925"/>
                </a:cubicBezTo>
                <a:cubicBezTo>
                  <a:pt x="20000" y="49040"/>
                  <a:pt x="20740" y="50154"/>
                  <a:pt x="22222" y="50154"/>
                </a:cubicBezTo>
                <a:cubicBezTo>
                  <a:pt x="27777" y="50154"/>
                  <a:pt x="27777" y="50154"/>
                  <a:pt x="27777" y="50154"/>
                </a:cubicBezTo>
                <a:cubicBezTo>
                  <a:pt x="29259" y="50154"/>
                  <a:pt x="30370" y="49040"/>
                  <a:pt x="30370" y="47925"/>
                </a:cubicBezTo>
                <a:cubicBezTo>
                  <a:pt x="30370" y="42352"/>
                  <a:pt x="30370" y="42352"/>
                  <a:pt x="30370" y="42352"/>
                </a:cubicBezTo>
                <a:cubicBezTo>
                  <a:pt x="30370" y="40866"/>
                  <a:pt x="29259" y="39752"/>
                  <a:pt x="27777" y="39752"/>
                </a:cubicBezTo>
                <a:close/>
                <a:moveTo>
                  <a:pt x="77777" y="42352"/>
                </a:moveTo>
                <a:cubicBezTo>
                  <a:pt x="77777" y="47925"/>
                  <a:pt x="77777" y="47925"/>
                  <a:pt x="77777" y="47925"/>
                </a:cubicBezTo>
                <a:cubicBezTo>
                  <a:pt x="77777" y="49040"/>
                  <a:pt x="76666" y="50154"/>
                  <a:pt x="75185" y="50154"/>
                </a:cubicBezTo>
                <a:cubicBezTo>
                  <a:pt x="38518" y="50154"/>
                  <a:pt x="38518" y="50154"/>
                  <a:pt x="38518" y="50154"/>
                </a:cubicBezTo>
                <a:cubicBezTo>
                  <a:pt x="37037" y="50154"/>
                  <a:pt x="35925" y="49040"/>
                  <a:pt x="35925" y="47925"/>
                </a:cubicBezTo>
                <a:cubicBezTo>
                  <a:pt x="35925" y="42352"/>
                  <a:pt x="35925" y="42352"/>
                  <a:pt x="35925" y="42352"/>
                </a:cubicBezTo>
                <a:cubicBezTo>
                  <a:pt x="35925" y="40866"/>
                  <a:pt x="37037" y="39752"/>
                  <a:pt x="38518" y="39752"/>
                </a:cubicBezTo>
                <a:cubicBezTo>
                  <a:pt x="75185" y="39752"/>
                  <a:pt x="75185" y="39752"/>
                  <a:pt x="75185" y="39752"/>
                </a:cubicBezTo>
                <a:cubicBezTo>
                  <a:pt x="76666" y="39752"/>
                  <a:pt x="77777" y="40866"/>
                  <a:pt x="77777" y="42352"/>
                </a:cubicBezTo>
                <a:close/>
                <a:moveTo>
                  <a:pt x="60000" y="0"/>
                </a:moveTo>
                <a:cubicBezTo>
                  <a:pt x="26666" y="0"/>
                  <a:pt x="0" y="26749"/>
                  <a:pt x="0" y="60185"/>
                </a:cubicBezTo>
                <a:cubicBezTo>
                  <a:pt x="0" y="93250"/>
                  <a:pt x="26666" y="120000"/>
                  <a:pt x="60000" y="120000"/>
                </a:cubicBezTo>
                <a:cubicBezTo>
                  <a:pt x="92962" y="120000"/>
                  <a:pt x="120000" y="93250"/>
                  <a:pt x="120000" y="60185"/>
                </a:cubicBezTo>
                <a:cubicBezTo>
                  <a:pt x="120000" y="26749"/>
                  <a:pt x="92962" y="0"/>
                  <a:pt x="60000" y="0"/>
                </a:cubicBezTo>
                <a:close/>
                <a:moveTo>
                  <a:pt x="60000" y="4829"/>
                </a:moveTo>
                <a:cubicBezTo>
                  <a:pt x="90370" y="4829"/>
                  <a:pt x="115185" y="29349"/>
                  <a:pt x="115185" y="60185"/>
                </a:cubicBezTo>
                <a:cubicBezTo>
                  <a:pt x="115185" y="90650"/>
                  <a:pt x="90370" y="115170"/>
                  <a:pt x="60000" y="115170"/>
                </a:cubicBezTo>
                <a:cubicBezTo>
                  <a:pt x="29629" y="115170"/>
                  <a:pt x="4814" y="90650"/>
                  <a:pt x="4814" y="60185"/>
                </a:cubicBezTo>
                <a:cubicBezTo>
                  <a:pt x="4814" y="29349"/>
                  <a:pt x="29629" y="4829"/>
                  <a:pt x="60000" y="4829"/>
                </a:cubicBezTo>
              </a:path>
            </a:pathLst>
          </a:custGeom>
          <a:solidFill>
            <a:schemeClr val="tx1"/>
          </a:solidFill>
          <a:ln>
            <a:solidFill>
              <a:srgbClr val="43B97C"/>
            </a:solidFill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43B97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object 19"/>
          <p:cNvSpPr/>
          <p:nvPr/>
        </p:nvSpPr>
        <p:spPr>
          <a:xfrm>
            <a:off x="1343802" y="6353068"/>
            <a:ext cx="5878037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81344" y="6995952"/>
            <a:ext cx="862198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3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420627" y="4719800"/>
            <a:ext cx="6416232" cy="63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solidFill>
                  <a:srgbClr val="43B97C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ВЫПОЛНЕНО</a:t>
            </a:r>
            <a:r>
              <a:rPr lang="ru-RU" sz="3500" b="1" dirty="0" smtClean="0">
                <a:solidFill>
                  <a:srgbClr val="43B97C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6 инструментов</a:t>
            </a:r>
            <a:endParaRPr lang="ru-RU" sz="3500" b="1" dirty="0">
              <a:solidFill>
                <a:srgbClr val="43B97C"/>
              </a:solidFill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7694709" y="10380840"/>
            <a:ext cx="522670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Обучение </a:t>
            </a:r>
            <a:r>
              <a:rPr lang="ru-RU" sz="3300" dirty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региональной </a:t>
            </a:r>
            <a: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управленческой команды </a:t>
            </a:r>
            <a:b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3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</a:t>
            </a:r>
            <a:r>
              <a:rPr lang="ru-RU" sz="3300" dirty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экспорту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685449" y="10455521"/>
            <a:ext cx="532776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Обеспечение присутствия </a:t>
            </a: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 </a:t>
            </a:r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зарубежных рынках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8483881" y="10626602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4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3542" y="6690352"/>
            <a:ext cx="584051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Реализация акселерационных программ </a:t>
            </a: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проведение встреч Клуба экспортеров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6570561" y="7039085"/>
            <a:ext cx="76264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5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6553170" y="10506347"/>
            <a:ext cx="862198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6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603624" y="10403288"/>
            <a:ext cx="5226704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Анализ базы действующих </a:t>
            </a:r>
            <a:b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потенциальных экспортеров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431467" y="6696976"/>
            <a:ext cx="587803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Расширение деловых связей </a:t>
            </a:r>
            <a:r>
              <a:rPr lang="ru-RU" sz="33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бизнеса </a:t>
            </a:r>
            <a:r>
              <a:rPr lang="ru-RU" sz="3300" dirty="0">
                <a:solidFill>
                  <a:schemeClr val="tx1"/>
                </a:solidFill>
                <a:latin typeface="Franklin Gothic Book" panose="020B0503020102020204" pitchFamily="34" charset="0"/>
              </a:rPr>
              <a:t>с потенциальными зарубежными контрагентами</a:t>
            </a:r>
          </a:p>
        </p:txBody>
      </p:sp>
      <p:sp>
        <p:nvSpPr>
          <p:cNvPr id="30" name="object 19"/>
          <p:cNvSpPr/>
          <p:nvPr/>
        </p:nvSpPr>
        <p:spPr>
          <a:xfrm>
            <a:off x="9143542" y="6290279"/>
            <a:ext cx="5820456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31" name="object 19"/>
          <p:cNvSpPr/>
          <p:nvPr/>
        </p:nvSpPr>
        <p:spPr>
          <a:xfrm>
            <a:off x="17441180" y="9900723"/>
            <a:ext cx="5878037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32" name="object 19"/>
          <p:cNvSpPr/>
          <p:nvPr/>
        </p:nvSpPr>
        <p:spPr>
          <a:xfrm>
            <a:off x="9231727" y="9950323"/>
            <a:ext cx="5878037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33" name="object 19"/>
          <p:cNvSpPr/>
          <p:nvPr/>
        </p:nvSpPr>
        <p:spPr>
          <a:xfrm>
            <a:off x="1343802" y="9950323"/>
            <a:ext cx="5878037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34" name="object 19"/>
          <p:cNvSpPr/>
          <p:nvPr/>
        </p:nvSpPr>
        <p:spPr>
          <a:xfrm>
            <a:off x="17415368" y="6244012"/>
            <a:ext cx="5878037" cy="2118392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>
              <a:solidFill>
                <a:srgbClr val="43B97C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665503" y="6342288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9692265" y="9868818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65503" y="9918418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1446484" y="6231594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1563143" y="9958911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9753168" y="6276136"/>
            <a:ext cx="1234633" cy="6001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300" dirty="0" smtClean="0">
                <a:solidFill>
                  <a:srgbClr val="43B97C"/>
                </a:solidFill>
                <a:latin typeface="Franklin Gothic Book" panose="020B0503020102020204" pitchFamily="34" charset="0"/>
              </a:rPr>
              <a:t>100</a:t>
            </a:r>
            <a:r>
              <a:rPr lang="ru-RU" sz="3300" dirty="0">
                <a:solidFill>
                  <a:srgbClr val="43B97C"/>
                </a:solidFill>
                <a:latin typeface="Franklin Gothic Book" panose="020B0503020102020204" pitchFamily="34" charset="0"/>
              </a:rPr>
              <a:t>%</a:t>
            </a:r>
            <a:endParaRPr lang="ru-RU" sz="3300" dirty="0">
              <a:solidFill>
                <a:srgbClr val="43B97C"/>
              </a:solidFill>
            </a:endParaRPr>
          </a:p>
        </p:txBody>
      </p:sp>
      <p:sp>
        <p:nvSpPr>
          <p:cNvPr id="41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821814" y="1574805"/>
            <a:ext cx="15531878" cy="711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ЦЕЛЕВОЙ </a:t>
            </a:r>
            <a:r>
              <a:rPr lang="ru-RU" cap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ПОКАЗАТЕЛЬ, КОНТРОЛЬНЫЕ </a:t>
            </a:r>
            <a:r>
              <a:rPr lang="ru-RU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ТОЧКИ</a:t>
            </a:r>
          </a:p>
        </p:txBody>
      </p:sp>
    </p:spTree>
    <p:extLst>
      <p:ext uri="{BB962C8B-B14F-4D97-AF65-F5344CB8AC3E}">
        <p14:creationId xmlns:p14="http://schemas.microsoft.com/office/powerpoint/2010/main" val="1195358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downloader.disk.yandex.ru/preview/aa5d571959628f45d4ad9cac312fb14859aea6a095bcb24cac6bfb450b7580c4/5fbcf333/GJIHQ2NujPRPL30ZPscpw7MW9CsiysaWdtqMiLiNtGFmWg_XJ0pLUTlGJbPeeUBtw7XIJJ7M7yJY8xWNOx1A7w%3D%3D?uid=0&amp;filename=%D0%9A%D0%BE%D0%BE%D0%BF%D0%B5%D1%80%D0%B0%D1%86%D0%B8%D1%8F_%D1%8D%D0%BA%D1%81%D0%BF%D0%BE%D1%80%D1%82_%D0%BB%D0%BE%D0%B3%D0%BE_%D1%87%D0%B1_%D0%B3%D0%BE%D1%80%D0%B8%D0%B7_%D0%BB%D0%B5%D0%B2.jpg&amp;disposition=inline&amp;hash=&amp;limit=0&amp;content_type=image%2Fjpeg&amp;owner_uid=0&amp;tknv=v2&amp;size=1583x7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0894"/>
            <a:ext cx="6243299" cy="191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23841200" y="13154966"/>
            <a:ext cx="542800" cy="482602"/>
          </a:xfrm>
        </p:spPr>
        <p:txBody>
          <a:bodyPr/>
          <a:lstStyle/>
          <a:p>
            <a:pPr algn="ctr"/>
            <a:fld id="{86CB4B4D-7CA3-9044-876B-883B54F8677D}" type="slidenum">
              <a:rPr lang="ru-RU" smtClean="0"/>
              <a:pPr algn="ctr"/>
              <a:t>3</a:t>
            </a:fld>
            <a:endParaRPr lang="ru-RU" dirty="0"/>
          </a:p>
        </p:txBody>
      </p:sp>
      <p:sp>
        <p:nvSpPr>
          <p:cNvPr id="11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6370280" y="160296"/>
            <a:ext cx="16035572" cy="14145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Системные </a:t>
            </a: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меры развития международной кооперации и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экспорта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15726399" y="1574804"/>
            <a:ext cx="11096932" cy="7378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9109978" y="2694274"/>
            <a:ext cx="644005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b="1" dirty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</a:t>
            </a:r>
            <a:r>
              <a:rPr lang="ru-RU" sz="35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ТЕЧЕНИЕ ГОДА</a:t>
            </a:r>
            <a:r>
              <a:rPr lang="ru-RU" sz="35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br>
              <a:rPr lang="ru-RU" sz="35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500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</a:t>
            </a:r>
            <a:r>
              <a:rPr lang="ru-RU" sz="3500" b="1" dirty="0" smtClean="0"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инструментов</a:t>
            </a:r>
            <a:endParaRPr lang="ru-RU" sz="3500" b="1" dirty="0"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1" name="Google Shape;3790;p258"/>
          <p:cNvSpPr/>
          <p:nvPr/>
        </p:nvSpPr>
        <p:spPr>
          <a:xfrm>
            <a:off x="8378251" y="2597671"/>
            <a:ext cx="1291640" cy="1290561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36553" y="62786"/>
                </a:moveTo>
                <a:cubicBezTo>
                  <a:pt x="36923" y="63529"/>
                  <a:pt x="37661" y="64272"/>
                  <a:pt x="38400" y="64272"/>
                </a:cubicBezTo>
                <a:cubicBezTo>
                  <a:pt x="38769" y="64272"/>
                  <a:pt x="39138" y="64272"/>
                  <a:pt x="39138" y="64272"/>
                </a:cubicBezTo>
                <a:cubicBezTo>
                  <a:pt x="40246" y="63900"/>
                  <a:pt x="40984" y="62786"/>
                  <a:pt x="40246" y="61671"/>
                </a:cubicBezTo>
                <a:cubicBezTo>
                  <a:pt x="34338" y="43839"/>
                  <a:pt x="34338" y="43839"/>
                  <a:pt x="34338" y="43839"/>
                </a:cubicBezTo>
                <a:cubicBezTo>
                  <a:pt x="33969" y="42724"/>
                  <a:pt x="32861" y="41981"/>
                  <a:pt x="31753" y="42352"/>
                </a:cubicBezTo>
                <a:cubicBezTo>
                  <a:pt x="30646" y="42724"/>
                  <a:pt x="30276" y="43839"/>
                  <a:pt x="30646" y="44953"/>
                </a:cubicBezTo>
                <a:lnTo>
                  <a:pt x="36553" y="62786"/>
                </a:lnTo>
                <a:close/>
                <a:moveTo>
                  <a:pt x="89353" y="43095"/>
                </a:moveTo>
                <a:cubicBezTo>
                  <a:pt x="88984" y="40866"/>
                  <a:pt x="88246" y="39009"/>
                  <a:pt x="86400" y="37523"/>
                </a:cubicBezTo>
                <a:cubicBezTo>
                  <a:pt x="84923" y="35665"/>
                  <a:pt x="82707" y="34922"/>
                  <a:pt x="80123" y="34922"/>
                </a:cubicBezTo>
                <a:cubicBezTo>
                  <a:pt x="77169" y="34922"/>
                  <a:pt x="74953" y="36037"/>
                  <a:pt x="73107" y="37894"/>
                </a:cubicBezTo>
                <a:cubicBezTo>
                  <a:pt x="73107" y="37894"/>
                  <a:pt x="73107" y="37894"/>
                  <a:pt x="73107" y="37894"/>
                </a:cubicBezTo>
                <a:cubicBezTo>
                  <a:pt x="73107" y="38266"/>
                  <a:pt x="73107" y="38266"/>
                  <a:pt x="73107" y="38266"/>
                </a:cubicBezTo>
                <a:cubicBezTo>
                  <a:pt x="73107" y="38266"/>
                  <a:pt x="72738" y="38637"/>
                  <a:pt x="72369" y="39009"/>
                </a:cubicBezTo>
                <a:cubicBezTo>
                  <a:pt x="62769" y="52012"/>
                  <a:pt x="62769" y="52012"/>
                  <a:pt x="62769" y="52012"/>
                </a:cubicBezTo>
                <a:cubicBezTo>
                  <a:pt x="50215" y="52012"/>
                  <a:pt x="50215" y="52012"/>
                  <a:pt x="50215" y="52012"/>
                </a:cubicBezTo>
                <a:cubicBezTo>
                  <a:pt x="48369" y="52012"/>
                  <a:pt x="46523" y="53498"/>
                  <a:pt x="46523" y="55356"/>
                </a:cubicBezTo>
                <a:cubicBezTo>
                  <a:pt x="46523" y="57585"/>
                  <a:pt x="48369" y="59071"/>
                  <a:pt x="50215" y="59071"/>
                </a:cubicBezTo>
                <a:cubicBezTo>
                  <a:pt x="64615" y="59071"/>
                  <a:pt x="64615" y="59071"/>
                  <a:pt x="64615" y="59071"/>
                </a:cubicBezTo>
                <a:cubicBezTo>
                  <a:pt x="65723" y="59071"/>
                  <a:pt x="66830" y="58699"/>
                  <a:pt x="67569" y="57585"/>
                </a:cubicBezTo>
                <a:cubicBezTo>
                  <a:pt x="70892" y="52755"/>
                  <a:pt x="70892" y="52755"/>
                  <a:pt x="70892" y="52755"/>
                </a:cubicBezTo>
                <a:cubicBezTo>
                  <a:pt x="70892" y="67987"/>
                  <a:pt x="70892" y="67987"/>
                  <a:pt x="70892" y="67987"/>
                </a:cubicBezTo>
                <a:cubicBezTo>
                  <a:pt x="62769" y="67987"/>
                  <a:pt x="62769" y="67987"/>
                  <a:pt x="62769" y="67987"/>
                </a:cubicBezTo>
                <a:cubicBezTo>
                  <a:pt x="63876" y="67616"/>
                  <a:pt x="64615" y="66501"/>
                  <a:pt x="64615" y="65386"/>
                </a:cubicBezTo>
                <a:cubicBezTo>
                  <a:pt x="64615" y="63900"/>
                  <a:pt x="63507" y="62786"/>
                  <a:pt x="62030" y="62786"/>
                </a:cubicBezTo>
                <a:cubicBezTo>
                  <a:pt x="42092" y="62786"/>
                  <a:pt x="42092" y="62786"/>
                  <a:pt x="42092" y="62786"/>
                </a:cubicBezTo>
                <a:cubicBezTo>
                  <a:pt x="40615" y="62786"/>
                  <a:pt x="39138" y="63900"/>
                  <a:pt x="39138" y="65386"/>
                </a:cubicBezTo>
                <a:cubicBezTo>
                  <a:pt x="39138" y="66873"/>
                  <a:pt x="40615" y="67987"/>
                  <a:pt x="42092" y="67987"/>
                </a:cubicBezTo>
                <a:cubicBezTo>
                  <a:pt x="54646" y="67987"/>
                  <a:pt x="54646" y="67987"/>
                  <a:pt x="54646" y="67987"/>
                </a:cubicBezTo>
                <a:cubicBezTo>
                  <a:pt x="54276" y="67987"/>
                  <a:pt x="53907" y="68359"/>
                  <a:pt x="53538" y="68359"/>
                </a:cubicBezTo>
                <a:cubicBezTo>
                  <a:pt x="53538" y="68359"/>
                  <a:pt x="53538" y="68359"/>
                  <a:pt x="53538" y="68359"/>
                </a:cubicBezTo>
                <a:cubicBezTo>
                  <a:pt x="53169" y="68730"/>
                  <a:pt x="52800" y="68730"/>
                  <a:pt x="52430" y="69102"/>
                </a:cubicBezTo>
                <a:cubicBezTo>
                  <a:pt x="52430" y="69102"/>
                  <a:pt x="52430" y="69102"/>
                  <a:pt x="52430" y="69102"/>
                </a:cubicBezTo>
                <a:cubicBezTo>
                  <a:pt x="31384" y="90278"/>
                  <a:pt x="31384" y="90278"/>
                  <a:pt x="31384" y="90278"/>
                </a:cubicBezTo>
                <a:cubicBezTo>
                  <a:pt x="29538" y="92136"/>
                  <a:pt x="29538" y="95108"/>
                  <a:pt x="31384" y="96965"/>
                </a:cubicBezTo>
                <a:cubicBezTo>
                  <a:pt x="33230" y="98823"/>
                  <a:pt x="36184" y="98823"/>
                  <a:pt x="38030" y="96965"/>
                </a:cubicBezTo>
                <a:cubicBezTo>
                  <a:pt x="51323" y="83591"/>
                  <a:pt x="51323" y="83591"/>
                  <a:pt x="51323" y="83591"/>
                </a:cubicBezTo>
                <a:cubicBezTo>
                  <a:pt x="51323" y="102910"/>
                  <a:pt x="51323" y="102910"/>
                  <a:pt x="51323" y="102910"/>
                </a:cubicBezTo>
                <a:cubicBezTo>
                  <a:pt x="51323" y="105510"/>
                  <a:pt x="53169" y="107739"/>
                  <a:pt x="55753" y="107739"/>
                </a:cubicBezTo>
                <a:cubicBezTo>
                  <a:pt x="55753" y="107739"/>
                  <a:pt x="55753" y="107739"/>
                  <a:pt x="55753" y="107739"/>
                </a:cubicBezTo>
                <a:cubicBezTo>
                  <a:pt x="58338" y="107739"/>
                  <a:pt x="60184" y="105510"/>
                  <a:pt x="60184" y="102910"/>
                </a:cubicBezTo>
                <a:cubicBezTo>
                  <a:pt x="60184" y="82476"/>
                  <a:pt x="60184" y="82476"/>
                  <a:pt x="60184" y="82476"/>
                </a:cubicBezTo>
                <a:cubicBezTo>
                  <a:pt x="75692" y="82476"/>
                  <a:pt x="75692" y="82476"/>
                  <a:pt x="75692" y="82476"/>
                </a:cubicBezTo>
                <a:cubicBezTo>
                  <a:pt x="81230" y="82476"/>
                  <a:pt x="81230" y="82476"/>
                  <a:pt x="81230" y="82476"/>
                </a:cubicBezTo>
                <a:cubicBezTo>
                  <a:pt x="84553" y="82476"/>
                  <a:pt x="84553" y="82476"/>
                  <a:pt x="84553" y="82476"/>
                </a:cubicBezTo>
                <a:cubicBezTo>
                  <a:pt x="87138" y="82476"/>
                  <a:pt x="89353" y="80619"/>
                  <a:pt x="89353" y="77647"/>
                </a:cubicBezTo>
                <a:cubicBezTo>
                  <a:pt x="89353" y="43839"/>
                  <a:pt x="89353" y="43839"/>
                  <a:pt x="89353" y="43839"/>
                </a:cubicBezTo>
                <a:cubicBezTo>
                  <a:pt x="89353" y="43839"/>
                  <a:pt x="89353" y="43467"/>
                  <a:pt x="89353" y="43095"/>
                </a:cubicBezTo>
                <a:close/>
                <a:moveTo>
                  <a:pt x="74215" y="32321"/>
                </a:moveTo>
                <a:cubicBezTo>
                  <a:pt x="79015" y="32321"/>
                  <a:pt x="82707" y="28235"/>
                  <a:pt x="82707" y="23777"/>
                </a:cubicBezTo>
                <a:cubicBezTo>
                  <a:pt x="82707" y="18947"/>
                  <a:pt x="79015" y="14860"/>
                  <a:pt x="74215" y="14860"/>
                </a:cubicBezTo>
                <a:cubicBezTo>
                  <a:pt x="69415" y="14860"/>
                  <a:pt x="65353" y="18947"/>
                  <a:pt x="65353" y="23777"/>
                </a:cubicBezTo>
                <a:cubicBezTo>
                  <a:pt x="65353" y="28235"/>
                  <a:pt x="69415" y="32321"/>
                  <a:pt x="74215" y="32321"/>
                </a:cubicBezTo>
                <a:close/>
                <a:moveTo>
                  <a:pt x="60184" y="0"/>
                </a:moveTo>
                <a:cubicBezTo>
                  <a:pt x="26953" y="0"/>
                  <a:pt x="0" y="26749"/>
                  <a:pt x="0" y="60185"/>
                </a:cubicBezTo>
                <a:cubicBezTo>
                  <a:pt x="0" y="93250"/>
                  <a:pt x="26953" y="120000"/>
                  <a:pt x="60184" y="120000"/>
                </a:cubicBezTo>
                <a:cubicBezTo>
                  <a:pt x="93046" y="120000"/>
                  <a:pt x="120000" y="93250"/>
                  <a:pt x="120000" y="60185"/>
                </a:cubicBezTo>
                <a:cubicBezTo>
                  <a:pt x="120000" y="26749"/>
                  <a:pt x="93046" y="0"/>
                  <a:pt x="60184" y="0"/>
                </a:cubicBezTo>
                <a:close/>
                <a:moveTo>
                  <a:pt x="60184" y="4829"/>
                </a:moveTo>
                <a:cubicBezTo>
                  <a:pt x="90461" y="4829"/>
                  <a:pt x="115200" y="29349"/>
                  <a:pt x="115200" y="60185"/>
                </a:cubicBezTo>
                <a:cubicBezTo>
                  <a:pt x="115200" y="90650"/>
                  <a:pt x="90461" y="115170"/>
                  <a:pt x="60184" y="115170"/>
                </a:cubicBezTo>
                <a:cubicBezTo>
                  <a:pt x="29538" y="115170"/>
                  <a:pt x="4800" y="90650"/>
                  <a:pt x="4800" y="60185"/>
                </a:cubicBezTo>
                <a:cubicBezTo>
                  <a:pt x="4800" y="29349"/>
                  <a:pt x="29538" y="4829"/>
                  <a:pt x="60184" y="4829"/>
                </a:cubicBezTo>
              </a:path>
            </a:pathLst>
          </a:custGeom>
          <a:solidFill>
            <a:schemeClr val="tx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633671" y="8278576"/>
            <a:ext cx="516987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Популяризация </a:t>
            </a:r>
            <a:r>
              <a:rPr lang="ru-RU" sz="3200" dirty="0">
                <a:solidFill>
                  <a:schemeClr val="tx1"/>
                </a:solidFill>
                <a:latin typeface="Franklin Gothic Book" panose="020B0503020102020204" pitchFamily="34" charset="0"/>
              </a:rPr>
              <a:t>экспорта </a:t>
            </a: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/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среди населения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6631800" y="9591125"/>
            <a:ext cx="57975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Развитие экспорта через </a:t>
            </a:r>
            <a:r>
              <a:rPr lang="ru-RU" sz="3200" dirty="0">
                <a:solidFill>
                  <a:schemeClr val="tx1"/>
                </a:solidFill>
                <a:latin typeface="Franklin Gothic Book" panose="020B0503020102020204" pitchFamily="34" charset="0"/>
              </a:rPr>
              <a:t>каналы </a:t>
            </a: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электронной торговли 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451344" y="10854706"/>
            <a:ext cx="5803093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Создание механизмов </a:t>
            </a:r>
            <a:r>
              <a:rPr lang="ru-RU" sz="32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продвижения </a:t>
            </a: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бизнеса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 </a:t>
            </a:r>
            <a:r>
              <a:rPr lang="ru-RU" sz="32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рубеж</a:t>
            </a:r>
          </a:p>
        </p:txBody>
      </p:sp>
      <p:sp>
        <p:nvSpPr>
          <p:cNvPr id="69" name="Прямоугольник 68"/>
          <p:cNvSpPr/>
          <p:nvPr/>
        </p:nvSpPr>
        <p:spPr>
          <a:xfrm>
            <a:off x="1356764" y="7139952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1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1323048" y="10015539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2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8563595" y="5764829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3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Прямоугольник 72"/>
          <p:cNvSpPr/>
          <p:nvPr/>
        </p:nvSpPr>
        <p:spPr>
          <a:xfrm>
            <a:off x="8554501" y="8543090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4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8542561" y="11398961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5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15852186" y="7098203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6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15841586" y="9824266"/>
            <a:ext cx="726476" cy="746358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5000"/>
              </a:lnSpc>
              <a:spcAft>
                <a:spcPts val="400"/>
              </a:spcAft>
            </a:pPr>
            <a:r>
              <a:rPr lang="ru-RU" sz="5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  <a:cs typeface="Arial" panose="020B0604020202020204" pitchFamily="34" charset="0"/>
              </a:rPr>
              <a:t>7</a:t>
            </a:r>
            <a:endParaRPr lang="en-US" sz="5000" b="1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2674842" y="6569279"/>
            <a:ext cx="4635283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Проведение заседаний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Экспортного совета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 губернаторе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9451344" y="5309519"/>
            <a:ext cx="55884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Развитие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Центра поддержки экспорта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16901932" y="6715538"/>
            <a:ext cx="497453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Подготовка кадров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 ВЭД на </a:t>
            </a:r>
            <a:r>
              <a:rPr lang="ru-RU" sz="3200" dirty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базе </a:t>
            </a: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ВУЗов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5" name="object 19"/>
          <p:cNvSpPr/>
          <p:nvPr/>
        </p:nvSpPr>
        <p:spPr>
          <a:xfrm>
            <a:off x="2083240" y="9263293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r>
              <a:rPr lang="ru-RU" sz="789" dirty="0" smtClean="0">
                <a:solidFill>
                  <a:srgbClr val="43B97C"/>
                </a:solidFill>
              </a:rPr>
              <a:t>м</a:t>
            </a:r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2051186" y="9227824"/>
            <a:ext cx="59421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Обучение экспортно ориентированных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субъектов предпринимательства </a:t>
            </a:r>
            <a:b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</a:br>
            <a:r>
              <a:rPr lang="ru-RU" sz="3200" dirty="0" smtClean="0">
                <a:solidFill>
                  <a:schemeClr val="tx1"/>
                </a:solidFill>
                <a:latin typeface="Franklin Gothic Book" panose="020B0503020102020204" pitchFamily="34" charset="0"/>
              </a:rPr>
              <a:t>экспортной деятельности </a:t>
            </a:r>
            <a:endParaRPr lang="ru-RU" sz="3200" dirty="0">
              <a:solidFill>
                <a:schemeClr val="tx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97" name="object 19"/>
          <p:cNvSpPr/>
          <p:nvPr/>
        </p:nvSpPr>
        <p:spPr>
          <a:xfrm>
            <a:off x="2068068" y="6380961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98" name="object 19"/>
          <p:cNvSpPr/>
          <p:nvPr/>
        </p:nvSpPr>
        <p:spPr>
          <a:xfrm>
            <a:off x="9290071" y="5007702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99" name="object 19"/>
          <p:cNvSpPr/>
          <p:nvPr/>
        </p:nvSpPr>
        <p:spPr>
          <a:xfrm>
            <a:off x="16591544" y="6377805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100" name="object 19"/>
          <p:cNvSpPr/>
          <p:nvPr/>
        </p:nvSpPr>
        <p:spPr>
          <a:xfrm>
            <a:off x="9329806" y="7899142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r>
              <a:rPr lang="ru-RU" sz="789" dirty="0" smtClean="0">
                <a:solidFill>
                  <a:srgbClr val="43B97C"/>
                </a:solidFill>
              </a:rPr>
              <a:t>м</a:t>
            </a:r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101" name="object 19"/>
          <p:cNvSpPr/>
          <p:nvPr/>
        </p:nvSpPr>
        <p:spPr>
          <a:xfrm>
            <a:off x="16600115" y="9269692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r>
              <a:rPr lang="ru-RU" sz="789" dirty="0" smtClean="0">
                <a:solidFill>
                  <a:srgbClr val="43B97C"/>
                </a:solidFill>
              </a:rPr>
              <a:t>м</a:t>
            </a:r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102" name="object 19"/>
          <p:cNvSpPr/>
          <p:nvPr/>
        </p:nvSpPr>
        <p:spPr>
          <a:xfrm>
            <a:off x="9329806" y="10621365"/>
            <a:ext cx="5878037" cy="2082510"/>
          </a:xfrm>
          <a:custGeom>
            <a:avLst/>
            <a:gdLst/>
            <a:ahLst/>
            <a:cxnLst/>
            <a:rect l="l" t="t" r="r" b="b"/>
            <a:pathLst>
              <a:path w="1464310" h="1039494">
                <a:moveTo>
                  <a:pt x="1311871" y="1039253"/>
                </a:moveTo>
                <a:lnTo>
                  <a:pt x="152400" y="1039253"/>
                </a:lnTo>
                <a:lnTo>
                  <a:pt x="104363" y="1031450"/>
                </a:lnTo>
                <a:lnTo>
                  <a:pt x="62544" y="1009749"/>
                </a:lnTo>
                <a:lnTo>
                  <a:pt x="29504" y="976708"/>
                </a:lnTo>
                <a:lnTo>
                  <a:pt x="7802" y="934890"/>
                </a:lnTo>
                <a:lnTo>
                  <a:pt x="0" y="886853"/>
                </a:lnTo>
                <a:lnTo>
                  <a:pt x="0" y="152400"/>
                </a:lnTo>
                <a:lnTo>
                  <a:pt x="7802" y="104368"/>
                </a:lnTo>
                <a:lnTo>
                  <a:pt x="29504" y="62550"/>
                </a:lnTo>
                <a:lnTo>
                  <a:pt x="62544" y="29508"/>
                </a:lnTo>
                <a:lnTo>
                  <a:pt x="104363" y="7804"/>
                </a:lnTo>
                <a:lnTo>
                  <a:pt x="152400" y="0"/>
                </a:lnTo>
                <a:lnTo>
                  <a:pt x="1311871" y="0"/>
                </a:lnTo>
                <a:lnTo>
                  <a:pt x="1359908" y="7804"/>
                </a:lnTo>
                <a:lnTo>
                  <a:pt x="1401726" y="29508"/>
                </a:lnTo>
                <a:lnTo>
                  <a:pt x="1434767" y="62550"/>
                </a:lnTo>
                <a:lnTo>
                  <a:pt x="1456469" y="104368"/>
                </a:lnTo>
                <a:lnTo>
                  <a:pt x="1464271" y="152400"/>
                </a:lnTo>
                <a:lnTo>
                  <a:pt x="1464271" y="886853"/>
                </a:lnTo>
                <a:lnTo>
                  <a:pt x="1456469" y="934890"/>
                </a:lnTo>
                <a:lnTo>
                  <a:pt x="1434767" y="976708"/>
                </a:lnTo>
                <a:lnTo>
                  <a:pt x="1401726" y="1009749"/>
                </a:lnTo>
                <a:lnTo>
                  <a:pt x="1359908" y="1031450"/>
                </a:lnTo>
                <a:lnTo>
                  <a:pt x="1311871" y="1039253"/>
                </a:lnTo>
                <a:close/>
              </a:path>
            </a:pathLst>
          </a:custGeom>
          <a:ln w="25400">
            <a:solidFill>
              <a:srgbClr val="43B97C"/>
            </a:solidFill>
          </a:ln>
        </p:spPr>
        <p:txBody>
          <a:bodyPr wrap="square" lIns="0" tIns="0" rIns="0" bIns="0" rtlCol="0"/>
          <a:lstStyle/>
          <a:p>
            <a:r>
              <a:rPr lang="ru-RU" sz="789" dirty="0" smtClean="0">
                <a:solidFill>
                  <a:srgbClr val="43B97C"/>
                </a:solidFill>
              </a:rPr>
              <a:t>м</a:t>
            </a:r>
            <a:endParaRPr sz="789" dirty="0">
              <a:solidFill>
                <a:srgbClr val="43B97C"/>
              </a:solidFill>
            </a:endParaRPr>
          </a:p>
        </p:txBody>
      </p:sp>
      <p:sp>
        <p:nvSpPr>
          <p:cNvPr id="29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821814" y="1574805"/>
            <a:ext cx="15531878" cy="711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0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887263" y="1607259"/>
            <a:ext cx="15531878" cy="711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cap="none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РЕЗУЛЬТАТЫ, КОНТРОЛЬНЫЕ ТОЧКИ</a:t>
            </a:r>
          </a:p>
        </p:txBody>
      </p:sp>
    </p:spTree>
    <p:extLst>
      <p:ext uri="{BB962C8B-B14F-4D97-AF65-F5344CB8AC3E}">
        <p14:creationId xmlns:p14="http://schemas.microsoft.com/office/powerpoint/2010/main" val="21302816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https://downloader.disk.yandex.ru/preview/aa5d571959628f45d4ad9cac312fb14859aea6a095bcb24cac6bfb450b7580c4/5fbcf333/GJIHQ2NujPRPL30ZPscpw7MW9CsiysaWdtqMiLiNtGFmWg_XJ0pLUTlGJbPeeUBtw7XIJJ7M7yJY8xWNOx1A7w%3D%3D?uid=0&amp;filename=%D0%9A%D0%BE%D0%BE%D0%BF%D0%B5%D1%80%D0%B0%D1%86%D0%B8%D1%8F_%D1%8D%D0%BA%D1%81%D0%BF%D0%BE%D1%80%D1%82_%D0%BB%D0%BE%D0%B3%D0%BE_%D1%87%D0%B1_%D0%B3%D0%BE%D1%80%D0%B8%D0%B7_%D0%BB%D0%B5%D0%B2.jpg&amp;disposition=inline&amp;hash=&amp;limit=0&amp;content_type=image%2Fjpeg&amp;owner_uid=0&amp;tknv=v2&amp;size=1583x78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0894"/>
            <a:ext cx="6243299" cy="191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23841200" y="13154966"/>
            <a:ext cx="542800" cy="482602"/>
          </a:xfrm>
        </p:spPr>
        <p:txBody>
          <a:bodyPr/>
          <a:lstStyle/>
          <a:p>
            <a:pPr algn="ctr"/>
            <a:fld id="{86CB4B4D-7CA3-9044-876B-883B54F8677D}" type="slidenum">
              <a:rPr lang="ru-RU" smtClean="0"/>
              <a:pPr algn="ctr"/>
              <a:t>4</a:t>
            </a:fld>
            <a:endParaRPr lang="ru-RU" dirty="0"/>
          </a:p>
        </p:txBody>
      </p:sp>
      <p:sp>
        <p:nvSpPr>
          <p:cNvPr id="11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6370280" y="160296"/>
            <a:ext cx="16035572" cy="14145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Системные </a:t>
            </a:r>
            <a:r>
              <a:rPr 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меры развития международной кооперации и </a:t>
            </a:r>
            <a:r>
              <a:rPr lang="ru-RU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экспорта</a:t>
            </a:r>
            <a:endParaRPr lang="ru-RU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821814" y="1574805"/>
            <a:ext cx="15531878" cy="711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endParaRPr lang="ru-RU" cap="none" dirty="0">
              <a:solidFill>
                <a:schemeClr val="tx1">
                  <a:lumMod val="65000"/>
                  <a:lumOff val="35000"/>
                </a:schemeClr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30" name="ИТОГИ РЕАЛИЗАЦИИ НАЦИОНАЛЬНЫХ ПРОЕКТОВ">
            <a:extLst>
              <a:ext uri="{FF2B5EF4-FFF2-40B4-BE49-F238E27FC236}">
                <a16:creationId xmlns:a16="http://schemas.microsoft.com/office/drawing/2014/main" xmlns="" id="{46966987-B750-4C46-96FE-590483613BE0}"/>
              </a:ext>
            </a:extLst>
          </p:cNvPr>
          <p:cNvSpPr txBox="1">
            <a:spLocks/>
          </p:cNvSpPr>
          <p:nvPr/>
        </p:nvSpPr>
        <p:spPr>
          <a:xfrm>
            <a:off x="1192063" y="1656665"/>
            <a:ext cx="21905004" cy="711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horz" lIns="50800" tIns="50800" rIns="50800" bIns="50800" rtlCol="0" anchor="ctr">
            <a:noAutofit/>
          </a:bodyPr>
          <a:lstStyle>
            <a:lvl1pPr algn="l" defTabSz="1828800" eaLnBrk="1" hangingPunct="1">
              <a:lnSpc>
                <a:spcPct val="90000"/>
              </a:lnSpc>
              <a:spcBef>
                <a:spcPct val="0"/>
              </a:spcBef>
              <a:defRPr sz="4000" kern="1200" cap="all">
                <a:solidFill>
                  <a:srgbClr val="3F3D3C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</a:lstStyle>
          <a:p>
            <a:r>
              <a:rPr lang="ru-RU" cap="none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МЕРОПРИЯТИЯ ПРАВИТЕЛЬСТВА ПЕРМСКОГО КРАЯ ПО ВНЕШНЕЭКОНОМИЧЕСКОЙ ДЕЯТЕЛЬНОСТИ</a:t>
            </a:r>
            <a:endParaRPr lang="ru-RU" cap="none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510641"/>
              </p:ext>
            </p:extLst>
          </p:nvPr>
        </p:nvGraphicFramePr>
        <p:xfrm>
          <a:off x="864695" y="2748775"/>
          <a:ext cx="22232373" cy="96214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5480"/>
                <a:gridCol w="4337288"/>
                <a:gridCol w="3294722"/>
                <a:gridCol w="3580762"/>
                <a:gridCol w="4880813"/>
                <a:gridCol w="5143308"/>
              </a:tblGrid>
              <a:tr h="216455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Franklin Gothic Book" panose="020B0503020102020204" pitchFamily="34" charset="0"/>
                        </a:rPr>
                        <a:t>№ п/п</a:t>
                      </a:r>
                      <a:endParaRPr lang="ru-RU" sz="2400" b="1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Наименование мероприятия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Дата проведения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Отрасль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b="1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Контакты</a:t>
                      </a:r>
                      <a:endParaRPr lang="ru-RU" sz="2400" b="1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758399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dirty="0" smtClean="0">
                          <a:latin typeface="Franklin Gothic Book" panose="020B0503020102020204" pitchFamily="34" charset="0"/>
                        </a:rPr>
                        <a:t>1</a:t>
                      </a:r>
                      <a:endParaRPr lang="ru-RU" sz="2400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Международная промышленная выставка 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«</a:t>
                      </a: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Иннопром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10 - 13.07.2023 г.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г. Екатеринбург, РФ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Главная индустриальная, торговая и экспортная площадка в России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Министерство промышленности </a:t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и торговли Пермского края</a:t>
                      </a:r>
                    </a:p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Отдел промышленности</a:t>
                      </a:r>
                    </a:p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тел.: +7 (342) 217-70-73</a:t>
                      </a: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3355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dirty="0" smtClean="0">
                          <a:latin typeface="Franklin Gothic Book" panose="020B0503020102020204" pitchFamily="34" charset="0"/>
                        </a:rPr>
                        <a:t>2</a:t>
                      </a:r>
                      <a:endParaRPr lang="ru-RU" sz="2400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Международная нефтегазовая выставка и конференция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ADIPEC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02 - 05.10.2023 г.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Абу-Даби, ОАЭ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Нефтегазовая промышленность </a:t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и энергетика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2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33554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dirty="0" smtClean="0">
                          <a:latin typeface="Franklin Gothic Book" panose="020B0503020102020204" pitchFamily="34" charset="0"/>
                        </a:rPr>
                        <a:t>3</a:t>
                      </a:r>
                      <a:endParaRPr lang="ru-RU" sz="2400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Саммит и экономический форум Россия-Африка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26 -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29.07.2023 г.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г. Санкт-Петербург,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РФ</a:t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</a:b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Развитие всестороннего партнерства со странами Африки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Министерство экономического развития и инвестиций </a:t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</a:b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Пермского края</a:t>
                      </a:r>
                    </a:p>
                    <a:p>
                      <a:pPr marL="0" marR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dirty="0" smtClean="0">
                        <a:latin typeface="Franklin Gothic Book" panose="020B05030201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Отдел по внешнеэкономической деятельности </a:t>
                      </a:r>
                      <a:br>
                        <a:rPr lang="ru-RU" sz="2200" dirty="0" smtClean="0"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2200" dirty="0" smtClean="0">
                          <a:latin typeface="Franklin Gothic Book" panose="020B0503020102020204" pitchFamily="34" charset="0"/>
                          <a:cs typeface="Times New Roman" panose="02020603050405020304" pitchFamily="18" charset="0"/>
                        </a:rPr>
                        <a:t>тел.: +7 (342) 211-70-35</a:t>
                      </a: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569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dirty="0" smtClean="0">
                          <a:latin typeface="Franklin Gothic Book" panose="020B0503020102020204" pitchFamily="34" charset="0"/>
                        </a:rPr>
                        <a:t>4</a:t>
                      </a:r>
                      <a:endParaRPr lang="ru-RU" sz="2400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Восточный экономический форум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10 - 13.09.2023 г.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г.</a:t>
                      </a:r>
                      <a:r>
                        <a:rPr lang="ru-RU" sz="2400" kern="1200" baseline="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 Владивосток, РФ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Развитие всестороннего партнерства со странами Азии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39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15691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ru-RU" sz="2400" dirty="0" smtClean="0">
                          <a:latin typeface="Franklin Gothic Book" panose="020B0503020102020204" pitchFamily="34" charset="0"/>
                        </a:rPr>
                        <a:t>5</a:t>
                      </a:r>
                      <a:endParaRPr lang="ru-RU" sz="2400" dirty="0">
                        <a:latin typeface="Franklin Gothic Book" panose="020B0503020102020204" pitchFamily="34" charset="0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Международный экспортный форум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Октябрь 2023 г.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г. Пермь, РФ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395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Franklin Gothic Book" panose="020B0503020102020204" pitchFamily="34" charset="0"/>
                          <a:ea typeface="+mn-ea"/>
                          <a:cs typeface="+mn-cs"/>
                        </a:rPr>
                        <a:t>Форум для участников внешнеэкономической деятельности в Пермском крае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marL="182880" marR="182880" marT="91440" marB="9144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algn="ctr" defTabSz="914395" rtl="0" eaLnBrk="1" latinLnBrk="0" hangingPunct="1"/>
                      <a:endParaRPr lang="ru-RU" sz="1200" kern="1200" dirty="0">
                        <a:solidFill>
                          <a:schemeClr val="tx1"/>
                        </a:solidFill>
                        <a:latin typeface="Franklin Gothic Book" panose="020B05030201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32" name="Picture 2" descr="Герб Пермского края — Википедия">
            <a:extLst>
              <a:ext uri="{FF2B5EF4-FFF2-40B4-BE49-F238E27FC236}">
                <a16:creationId xmlns="" xmlns:a16="http://schemas.microsoft.com/office/drawing/2014/main" id="{91898652-76E7-47FD-B0A4-8468F6E0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6986" y="5069799"/>
            <a:ext cx="468698" cy="88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2" descr="Герб Пермского края — Википедия">
            <a:extLst>
              <a:ext uri="{FF2B5EF4-FFF2-40B4-BE49-F238E27FC236}">
                <a16:creationId xmlns="" xmlns:a16="http://schemas.microsoft.com/office/drawing/2014/main" id="{91898652-76E7-47FD-B0A4-8468F6E0A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86986" y="8382522"/>
            <a:ext cx="468698" cy="88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51178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Bebas Neue Regular"/>
        <a:ea typeface="Bebas Neue Regular"/>
        <a:cs typeface="Bebas Neue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36110</TotalTime>
  <Words>267</Words>
  <Application>Microsoft Office PowerPoint</Application>
  <PresentationFormat>Произвольный</PresentationFormat>
  <Paragraphs>98</Paragraphs>
  <Slides>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4" baseType="lpstr">
      <vt:lpstr>Arial</vt:lpstr>
      <vt:lpstr>Bebas Neue Regular</vt:lpstr>
      <vt:lpstr>Calibri</vt:lpstr>
      <vt:lpstr>Calibri Light</vt:lpstr>
      <vt:lpstr>Franklin Gothic Book</vt:lpstr>
      <vt:lpstr>Helvetica Neue</vt:lpstr>
      <vt:lpstr>Helvetica Neue Medium</vt:lpstr>
      <vt:lpstr>SF UI Text Semibold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РЕАЛИЗАЦИИ НАЦИОНАЛЬНЫХ ПРОЕКТОВ В ПЕРМСКОМ КРАЕ В 2019 г.</dc:title>
  <dc:creator>Щербинина Ирина Михайловна</dc:creator>
  <cp:lastModifiedBy>Колчанова Елена Владимировна</cp:lastModifiedBy>
  <cp:revision>2061</cp:revision>
  <cp:lastPrinted>2022-03-28T04:31:08Z</cp:lastPrinted>
  <dcterms:modified xsi:type="dcterms:W3CDTF">2023-06-13T09:50:13Z</dcterms:modified>
</cp:coreProperties>
</file>